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</p:sldIdLst>
  <p:sldSz cx="7556500" cy="10693400"/>
  <p:notesSz cx="7556500" cy="10693400"/>
  <p:embeddedFontLst>
    <p:embeddedFont>
      <p:font typeface="DKHKFN+Symbol" charset="2"/>
      <p:regular r:id="rId85"/>
    </p:embeddedFont>
    <p:embeddedFont>
      <p:font typeface="SARGMV+Times New Roman" charset="0"/>
      <p:regular r:id="rId86"/>
    </p:embeddedFont>
    <p:embeddedFont>
      <p:font typeface="Trebuchet MS" pitchFamily="34" charset="0"/>
      <p:regular r:id="rId87"/>
      <p:bold r:id="rId88"/>
      <p:italic r:id="rId89"/>
      <p:boldItalic r:id="rId90"/>
    </p:embeddedFont>
    <p:embeddedFont>
      <p:font typeface="Calibri" pitchFamily="34" charset="0"/>
      <p:regular r:id="rId91"/>
      <p:bold r:id="rId92"/>
      <p:italic r:id="rId93"/>
      <p:boldItalic r:id="rId94"/>
    </p:embeddedFont>
    <p:embeddedFont>
      <p:font typeface="Georgia" pitchFamily="18" charset="0"/>
      <p:regular r:id="rId95"/>
      <p:bold r:id="rId96"/>
      <p:italic r:id="rId97"/>
      <p:boldItalic r:id="rId98"/>
    </p:embeddedFont>
    <p:embeddedFont>
      <p:font typeface="PTHJSP+Cambria Math" charset="0"/>
      <p:regular r:id="rId99"/>
    </p:embeddedFont>
    <p:embeddedFont>
      <p:font typeface="Arial Black" pitchFamily="34" charset="0"/>
      <p:bold r:id="rId10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392" y="12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3.fntdata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93" Type="http://schemas.openxmlformats.org/officeDocument/2006/relationships/font" Target="fonts/font9.fntdata"/><Relationship Id="rId98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font" Target="fonts/font15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3.fntdata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1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5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11" Type="http://schemas.openxmlformats.org/officeDocument/2006/relationships/image" Target="../media/image11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1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eg"/><Relationship Id="rId11" Type="http://schemas.openxmlformats.org/officeDocument/2006/relationships/image" Target="../media/image43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3.jpeg"/><Relationship Id="rId7" Type="http://schemas.openxmlformats.org/officeDocument/2006/relationships/image" Target="../media/image106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0.jpeg"/><Relationship Id="rId4" Type="http://schemas.openxmlformats.org/officeDocument/2006/relationships/image" Target="../media/image104.jpeg"/><Relationship Id="rId9" Type="http://schemas.openxmlformats.org/officeDocument/2006/relationships/image" Target="../media/image10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12" Type="http://schemas.openxmlformats.org/officeDocument/2006/relationships/image" Target="../media/image129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jpeg"/><Relationship Id="rId11" Type="http://schemas.openxmlformats.org/officeDocument/2006/relationships/image" Target="../media/image128.jpeg"/><Relationship Id="rId5" Type="http://schemas.openxmlformats.org/officeDocument/2006/relationships/image" Target="../media/image122.jpeg"/><Relationship Id="rId10" Type="http://schemas.openxmlformats.org/officeDocument/2006/relationships/image" Target="../media/image127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Relationship Id="rId14" Type="http://schemas.openxmlformats.org/officeDocument/2006/relationships/image" Target="../media/image1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hyperlink" Target="https://en.wikipedia.org/wiki/Linear_operator" TargetMode="External"/><Relationship Id="rId18" Type="http://schemas.openxmlformats.org/officeDocument/2006/relationships/hyperlink" Target="https://en.wikipedia.org/wiki/Laplacian" TargetMode="External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hyperlink" Target="https://en.wikipedia.org/wiki/Calculus" TargetMode="External"/><Relationship Id="rId17" Type="http://schemas.openxmlformats.org/officeDocument/2006/relationships/hyperlink" Target="https://en.wikipedia.org/wiki/Curl_(mathematics)" TargetMode="External"/><Relationship Id="rId2" Type="http://schemas.openxmlformats.org/officeDocument/2006/relationships/image" Target="../media/image132.jpeg"/><Relationship Id="rId16" Type="http://schemas.openxmlformats.org/officeDocument/2006/relationships/hyperlink" Target="https://en.wikipedia.org/wiki/Cross_produc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jpeg"/><Relationship Id="rId11" Type="http://schemas.openxmlformats.org/officeDocument/2006/relationships/hyperlink" Target="https://en.wikipedia.org/wiki/Flux" TargetMode="External"/><Relationship Id="rId5" Type="http://schemas.openxmlformats.org/officeDocument/2006/relationships/image" Target="../media/image135.jpeg"/><Relationship Id="rId15" Type="http://schemas.openxmlformats.org/officeDocument/2006/relationships/hyperlink" Target="https://en.wikipedia.org/wiki/Product_rule" TargetMode="External"/><Relationship Id="rId10" Type="http://schemas.openxmlformats.org/officeDocument/2006/relationships/image" Target="../media/image140.jpeg"/><Relationship Id="rId19" Type="http://schemas.openxmlformats.org/officeDocument/2006/relationships/hyperlink" Target="https://en.wikipedia.org/wiki/Scalar_field" TargetMode="External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Relationship Id="rId14" Type="http://schemas.openxmlformats.org/officeDocument/2006/relationships/hyperlink" Target="https://en.wikipedia.org/wiki/Real_numb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jpeg"/><Relationship Id="rId11" Type="http://schemas.openxmlformats.org/officeDocument/2006/relationships/image" Target="../media/image150.jpeg"/><Relationship Id="rId5" Type="http://schemas.openxmlformats.org/officeDocument/2006/relationships/image" Target="../media/image144.jpeg"/><Relationship Id="rId10" Type="http://schemas.openxmlformats.org/officeDocument/2006/relationships/image" Target="../media/image149.jpeg"/><Relationship Id="rId4" Type="http://schemas.openxmlformats.org/officeDocument/2006/relationships/image" Target="../media/image143.jpeg"/><Relationship Id="rId9" Type="http://schemas.openxmlformats.org/officeDocument/2006/relationships/image" Target="../media/image1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Displacement_(vector)" TargetMode="External"/><Relationship Id="rId5" Type="http://schemas.openxmlformats.org/officeDocument/2006/relationships/hyperlink" Target="https://en.wikipedia.org/wiki/Vector_algebra" TargetMode="External"/><Relationship Id="rId4" Type="http://schemas.openxmlformats.org/officeDocument/2006/relationships/image" Target="../media/image1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7" Type="http://schemas.openxmlformats.org/officeDocument/2006/relationships/hyperlink" Target="https://en.wikipedia.org/wiki/Right-hand_rule" TargetMode="External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Vector_cross_product" TargetMode="External"/><Relationship Id="rId5" Type="http://schemas.openxmlformats.org/officeDocument/2006/relationships/hyperlink" Target="https://en.wikipedia.org/wiki/Potential_energy" TargetMode="External"/><Relationship Id="rId4" Type="http://schemas.openxmlformats.org/officeDocument/2006/relationships/hyperlink" Target="https://en.wikipedia.org/wiki/Torqu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7" Type="http://schemas.openxmlformats.org/officeDocument/2006/relationships/image" Target="../media/image183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jpeg"/><Relationship Id="rId5" Type="http://schemas.openxmlformats.org/officeDocument/2006/relationships/image" Target="../media/image181.jpeg"/><Relationship Id="rId4" Type="http://schemas.openxmlformats.org/officeDocument/2006/relationships/image" Target="../media/image1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4.jpeg"/><Relationship Id="rId4" Type="http://schemas.openxmlformats.org/officeDocument/2006/relationships/image" Target="../media/image19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jpeg"/><Relationship Id="rId5" Type="http://schemas.openxmlformats.org/officeDocument/2006/relationships/image" Target="../media/image198.jpeg"/><Relationship Id="rId4" Type="http://schemas.openxmlformats.org/officeDocument/2006/relationships/image" Target="../media/image19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7" Type="http://schemas.openxmlformats.org/officeDocument/2006/relationships/image" Target="../media/image204.jpe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jpeg"/><Relationship Id="rId5" Type="http://schemas.openxmlformats.org/officeDocument/2006/relationships/image" Target="../media/image202.jpeg"/><Relationship Id="rId4" Type="http://schemas.openxmlformats.org/officeDocument/2006/relationships/image" Target="../media/image10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jpeg"/><Relationship Id="rId3" Type="http://schemas.openxmlformats.org/officeDocument/2006/relationships/image" Target="../media/image206.jpeg"/><Relationship Id="rId7" Type="http://schemas.openxmlformats.org/officeDocument/2006/relationships/image" Target="../media/image210.jpe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9.jpeg"/><Relationship Id="rId5" Type="http://schemas.openxmlformats.org/officeDocument/2006/relationships/image" Target="../media/image208.jpeg"/><Relationship Id="rId10" Type="http://schemas.openxmlformats.org/officeDocument/2006/relationships/image" Target="../media/image149.jpeg"/><Relationship Id="rId4" Type="http://schemas.openxmlformats.org/officeDocument/2006/relationships/image" Target="../media/image207.jpeg"/><Relationship Id="rId9" Type="http://schemas.openxmlformats.org/officeDocument/2006/relationships/image" Target="../media/image19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6.jpeg"/><Relationship Id="rId5" Type="http://schemas.openxmlformats.org/officeDocument/2006/relationships/image" Target="../media/image215.jpeg"/><Relationship Id="rId4" Type="http://schemas.openxmlformats.org/officeDocument/2006/relationships/image" Target="../media/image21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ectrical4u.com/charging-a-capacitor/" TargetMode="External"/><Relationship Id="rId3" Type="http://schemas.openxmlformats.org/officeDocument/2006/relationships/hyperlink" Target="https://www.electrical4u.com/voltage-or-electric-potential-difference/" TargetMode="External"/><Relationship Id="rId7" Type="http://schemas.openxmlformats.org/officeDocument/2006/relationships/hyperlink" Target="https://www.electrical4u.com/battery-working-principle-of-batteries/" TargetMode="External"/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lectrical4u.com/what-is-capacitor/" TargetMode="External"/><Relationship Id="rId5" Type="http://schemas.openxmlformats.org/officeDocument/2006/relationships/image" Target="../media/image219.jpeg"/><Relationship Id="rId4" Type="http://schemas.openxmlformats.org/officeDocument/2006/relationships/image" Target="../media/image21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jpeg"/><Relationship Id="rId3" Type="http://schemas.openxmlformats.org/officeDocument/2006/relationships/image" Target="../media/image221.jpeg"/><Relationship Id="rId7" Type="http://schemas.openxmlformats.org/officeDocument/2006/relationships/image" Target="../media/image225.jpeg"/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.jpeg"/><Relationship Id="rId5" Type="http://schemas.openxmlformats.org/officeDocument/2006/relationships/image" Target="../media/image223.jpeg"/><Relationship Id="rId4" Type="http://schemas.openxmlformats.org/officeDocument/2006/relationships/image" Target="../media/image222.jpeg"/><Relationship Id="rId9" Type="http://schemas.openxmlformats.org/officeDocument/2006/relationships/hyperlink" Target="https://www.electrical4u.com/what-is-capacitor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jpeg"/><Relationship Id="rId2" Type="http://schemas.openxmlformats.org/officeDocument/2006/relationships/image" Target="../media/image2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eg"/><Relationship Id="rId2" Type="http://schemas.openxmlformats.org/officeDocument/2006/relationships/image" Target="../media/image2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7.jpeg"/><Relationship Id="rId4" Type="http://schemas.openxmlformats.org/officeDocument/2006/relationships/image" Target="../media/image236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jpeg"/><Relationship Id="rId3" Type="http://schemas.openxmlformats.org/officeDocument/2006/relationships/image" Target="../media/image239.jpeg"/><Relationship Id="rId7" Type="http://schemas.openxmlformats.org/officeDocument/2006/relationships/image" Target="../media/image243.jpeg"/><Relationship Id="rId2" Type="http://schemas.openxmlformats.org/officeDocument/2006/relationships/image" Target="../media/image2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2.jpeg"/><Relationship Id="rId5" Type="http://schemas.openxmlformats.org/officeDocument/2006/relationships/image" Target="../media/image241.jpeg"/><Relationship Id="rId10" Type="http://schemas.openxmlformats.org/officeDocument/2006/relationships/image" Target="../media/image246.jpeg"/><Relationship Id="rId4" Type="http://schemas.openxmlformats.org/officeDocument/2006/relationships/image" Target="../media/image240.jpeg"/><Relationship Id="rId9" Type="http://schemas.openxmlformats.org/officeDocument/2006/relationships/image" Target="../media/image24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jpeg"/><Relationship Id="rId2" Type="http://schemas.openxmlformats.org/officeDocument/2006/relationships/image" Target="../media/image24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eg"/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9.jpeg"/><Relationship Id="rId4" Type="http://schemas.openxmlformats.org/officeDocument/2006/relationships/image" Target="../media/image25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jpeg"/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9.jpeg"/><Relationship Id="rId5" Type="http://schemas.openxmlformats.org/officeDocument/2006/relationships/image" Target="../media/image257.jpeg"/><Relationship Id="rId4" Type="http://schemas.openxmlformats.org/officeDocument/2006/relationships/image" Target="../media/image25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jpeg"/><Relationship Id="rId3" Type="http://schemas.openxmlformats.org/officeDocument/2006/relationships/image" Target="../media/image259.jpeg"/><Relationship Id="rId7" Type="http://schemas.openxmlformats.org/officeDocument/2006/relationships/image" Target="../media/image263.jpeg"/><Relationship Id="rId2" Type="http://schemas.openxmlformats.org/officeDocument/2006/relationships/image" Target="../media/image2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jpeg"/><Relationship Id="rId5" Type="http://schemas.openxmlformats.org/officeDocument/2006/relationships/image" Target="../media/image261.jpeg"/><Relationship Id="rId4" Type="http://schemas.openxmlformats.org/officeDocument/2006/relationships/image" Target="../media/image260.jpeg"/><Relationship Id="rId9" Type="http://schemas.openxmlformats.org/officeDocument/2006/relationships/image" Target="../media/image265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jpeg"/><Relationship Id="rId3" Type="http://schemas.openxmlformats.org/officeDocument/2006/relationships/image" Target="../media/image267.jpeg"/><Relationship Id="rId7" Type="http://schemas.openxmlformats.org/officeDocument/2006/relationships/image" Target="../media/image264.jpeg"/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jpeg"/><Relationship Id="rId5" Type="http://schemas.openxmlformats.org/officeDocument/2006/relationships/image" Target="../media/image269.jpeg"/><Relationship Id="rId4" Type="http://schemas.openxmlformats.org/officeDocument/2006/relationships/image" Target="../media/image26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jpeg"/><Relationship Id="rId13" Type="http://schemas.openxmlformats.org/officeDocument/2006/relationships/image" Target="../media/image282.jpeg"/><Relationship Id="rId3" Type="http://schemas.openxmlformats.org/officeDocument/2006/relationships/image" Target="../media/image273.jpeg"/><Relationship Id="rId7" Type="http://schemas.openxmlformats.org/officeDocument/2006/relationships/image" Target="../media/image277.jpeg"/><Relationship Id="rId12" Type="http://schemas.openxmlformats.org/officeDocument/2006/relationships/image" Target="../media/image264.jpeg"/><Relationship Id="rId2" Type="http://schemas.openxmlformats.org/officeDocument/2006/relationships/image" Target="../media/image272.jpeg"/><Relationship Id="rId16" Type="http://schemas.openxmlformats.org/officeDocument/2006/relationships/image" Target="../media/image28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6.jpeg"/><Relationship Id="rId11" Type="http://schemas.openxmlformats.org/officeDocument/2006/relationships/image" Target="../media/image281.jpeg"/><Relationship Id="rId5" Type="http://schemas.openxmlformats.org/officeDocument/2006/relationships/image" Target="../media/image275.jpeg"/><Relationship Id="rId15" Type="http://schemas.openxmlformats.org/officeDocument/2006/relationships/image" Target="../media/image284.jpeg"/><Relationship Id="rId10" Type="http://schemas.openxmlformats.org/officeDocument/2006/relationships/image" Target="../media/image280.jpeg"/><Relationship Id="rId4" Type="http://schemas.openxmlformats.org/officeDocument/2006/relationships/image" Target="../media/image274.jpeg"/><Relationship Id="rId9" Type="http://schemas.openxmlformats.org/officeDocument/2006/relationships/image" Target="../media/image279.jpeg"/><Relationship Id="rId14" Type="http://schemas.openxmlformats.org/officeDocument/2006/relationships/image" Target="../media/image28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jpeg"/><Relationship Id="rId3" Type="http://schemas.openxmlformats.org/officeDocument/2006/relationships/image" Target="../media/image287.jpeg"/><Relationship Id="rId7" Type="http://schemas.openxmlformats.org/officeDocument/2006/relationships/image" Target="../media/image291.jpeg"/><Relationship Id="rId2" Type="http://schemas.openxmlformats.org/officeDocument/2006/relationships/image" Target="../media/image2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jpeg"/><Relationship Id="rId5" Type="http://schemas.openxmlformats.org/officeDocument/2006/relationships/image" Target="../media/image289.jpeg"/><Relationship Id="rId4" Type="http://schemas.openxmlformats.org/officeDocument/2006/relationships/image" Target="../media/image288.jpeg"/><Relationship Id="rId9" Type="http://schemas.openxmlformats.org/officeDocument/2006/relationships/image" Target="../media/image29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jpeg"/><Relationship Id="rId3" Type="http://schemas.openxmlformats.org/officeDocument/2006/relationships/image" Target="../media/image297.jpeg"/><Relationship Id="rId7" Type="http://schemas.openxmlformats.org/officeDocument/2006/relationships/image" Target="../media/image301.jpeg"/><Relationship Id="rId2" Type="http://schemas.openxmlformats.org/officeDocument/2006/relationships/image" Target="../media/image29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jpeg"/><Relationship Id="rId5" Type="http://schemas.openxmlformats.org/officeDocument/2006/relationships/image" Target="../media/image299.jpeg"/><Relationship Id="rId4" Type="http://schemas.openxmlformats.org/officeDocument/2006/relationships/image" Target="../media/image298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jpeg"/><Relationship Id="rId13" Type="http://schemas.openxmlformats.org/officeDocument/2006/relationships/image" Target="../media/image313.jpeg"/><Relationship Id="rId3" Type="http://schemas.openxmlformats.org/officeDocument/2006/relationships/image" Target="../media/image303.jpeg"/><Relationship Id="rId7" Type="http://schemas.openxmlformats.org/officeDocument/2006/relationships/image" Target="../media/image307.jpeg"/><Relationship Id="rId12" Type="http://schemas.openxmlformats.org/officeDocument/2006/relationships/image" Target="../media/image312.jpeg"/><Relationship Id="rId2" Type="http://schemas.openxmlformats.org/officeDocument/2006/relationships/image" Target="../media/image300.jpeg"/><Relationship Id="rId16" Type="http://schemas.openxmlformats.org/officeDocument/2006/relationships/image" Target="../media/image3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6.jpeg"/><Relationship Id="rId11" Type="http://schemas.openxmlformats.org/officeDocument/2006/relationships/image" Target="../media/image311.jpeg"/><Relationship Id="rId5" Type="http://schemas.openxmlformats.org/officeDocument/2006/relationships/image" Target="../media/image305.jpeg"/><Relationship Id="rId15" Type="http://schemas.openxmlformats.org/officeDocument/2006/relationships/image" Target="../media/image315.jpeg"/><Relationship Id="rId10" Type="http://schemas.openxmlformats.org/officeDocument/2006/relationships/image" Target="../media/image310.jpeg"/><Relationship Id="rId4" Type="http://schemas.openxmlformats.org/officeDocument/2006/relationships/image" Target="../media/image304.jpeg"/><Relationship Id="rId9" Type="http://schemas.openxmlformats.org/officeDocument/2006/relationships/image" Target="../media/image309.jpeg"/><Relationship Id="rId14" Type="http://schemas.openxmlformats.org/officeDocument/2006/relationships/image" Target="../media/image314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jpeg"/><Relationship Id="rId13" Type="http://schemas.openxmlformats.org/officeDocument/2006/relationships/image" Target="../media/image328.jpeg"/><Relationship Id="rId18" Type="http://schemas.openxmlformats.org/officeDocument/2006/relationships/image" Target="../media/image333.jpeg"/><Relationship Id="rId3" Type="http://schemas.openxmlformats.org/officeDocument/2006/relationships/image" Target="../media/image318.jpeg"/><Relationship Id="rId21" Type="http://schemas.openxmlformats.org/officeDocument/2006/relationships/image" Target="../media/image336.jpeg"/><Relationship Id="rId7" Type="http://schemas.openxmlformats.org/officeDocument/2006/relationships/image" Target="../media/image322.jpeg"/><Relationship Id="rId12" Type="http://schemas.openxmlformats.org/officeDocument/2006/relationships/image" Target="../media/image327.jpeg"/><Relationship Id="rId17" Type="http://schemas.openxmlformats.org/officeDocument/2006/relationships/image" Target="../media/image332.jpeg"/><Relationship Id="rId2" Type="http://schemas.openxmlformats.org/officeDocument/2006/relationships/image" Target="../media/image317.jpeg"/><Relationship Id="rId16" Type="http://schemas.openxmlformats.org/officeDocument/2006/relationships/image" Target="../media/image331.jpeg"/><Relationship Id="rId20" Type="http://schemas.openxmlformats.org/officeDocument/2006/relationships/image" Target="../media/image3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1.jpeg"/><Relationship Id="rId11" Type="http://schemas.openxmlformats.org/officeDocument/2006/relationships/image" Target="../media/image326.jpeg"/><Relationship Id="rId5" Type="http://schemas.openxmlformats.org/officeDocument/2006/relationships/image" Target="../media/image320.jpeg"/><Relationship Id="rId15" Type="http://schemas.openxmlformats.org/officeDocument/2006/relationships/image" Target="../media/image330.jpeg"/><Relationship Id="rId10" Type="http://schemas.openxmlformats.org/officeDocument/2006/relationships/image" Target="../media/image325.jpeg"/><Relationship Id="rId19" Type="http://schemas.openxmlformats.org/officeDocument/2006/relationships/image" Target="../media/image334.jpeg"/><Relationship Id="rId4" Type="http://schemas.openxmlformats.org/officeDocument/2006/relationships/image" Target="../media/image319.jpeg"/><Relationship Id="rId9" Type="http://schemas.openxmlformats.org/officeDocument/2006/relationships/image" Target="../media/image324.jpeg"/><Relationship Id="rId14" Type="http://schemas.openxmlformats.org/officeDocument/2006/relationships/image" Target="../media/image329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jpeg"/><Relationship Id="rId3" Type="http://schemas.openxmlformats.org/officeDocument/2006/relationships/image" Target="../media/image334.jpeg"/><Relationship Id="rId7" Type="http://schemas.openxmlformats.org/officeDocument/2006/relationships/image" Target="../media/image340.jpeg"/><Relationship Id="rId12" Type="http://schemas.openxmlformats.org/officeDocument/2006/relationships/image" Target="../media/image344.jpeg"/><Relationship Id="rId2" Type="http://schemas.openxmlformats.org/officeDocument/2006/relationships/image" Target="../media/image3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9.jpeg"/><Relationship Id="rId11" Type="http://schemas.openxmlformats.org/officeDocument/2006/relationships/image" Target="../media/image325.jpeg"/><Relationship Id="rId5" Type="http://schemas.openxmlformats.org/officeDocument/2006/relationships/image" Target="../media/image338.jpeg"/><Relationship Id="rId10" Type="http://schemas.openxmlformats.org/officeDocument/2006/relationships/image" Target="../media/image343.jpeg"/><Relationship Id="rId4" Type="http://schemas.openxmlformats.org/officeDocument/2006/relationships/image" Target="../media/image258.jpeg"/><Relationship Id="rId9" Type="http://schemas.openxmlformats.org/officeDocument/2006/relationships/image" Target="../media/image342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jpeg"/><Relationship Id="rId3" Type="http://schemas.openxmlformats.org/officeDocument/2006/relationships/image" Target="../media/image346.jpeg"/><Relationship Id="rId7" Type="http://schemas.openxmlformats.org/officeDocument/2006/relationships/image" Target="../media/image350.jpeg"/><Relationship Id="rId2" Type="http://schemas.openxmlformats.org/officeDocument/2006/relationships/image" Target="../media/image3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9.jpeg"/><Relationship Id="rId11" Type="http://schemas.openxmlformats.org/officeDocument/2006/relationships/image" Target="../media/image354.jpeg"/><Relationship Id="rId5" Type="http://schemas.openxmlformats.org/officeDocument/2006/relationships/image" Target="../media/image348.jpeg"/><Relationship Id="rId10" Type="http://schemas.openxmlformats.org/officeDocument/2006/relationships/image" Target="../media/image353.jpeg"/><Relationship Id="rId4" Type="http://schemas.openxmlformats.org/officeDocument/2006/relationships/image" Target="../media/image347.jpeg"/><Relationship Id="rId9" Type="http://schemas.openxmlformats.org/officeDocument/2006/relationships/image" Target="../media/image352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jpeg"/><Relationship Id="rId3" Type="http://schemas.openxmlformats.org/officeDocument/2006/relationships/image" Target="../media/image356.jpeg"/><Relationship Id="rId7" Type="http://schemas.openxmlformats.org/officeDocument/2006/relationships/image" Target="../media/image360.jpeg"/><Relationship Id="rId2" Type="http://schemas.openxmlformats.org/officeDocument/2006/relationships/image" Target="../media/image3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9.jpeg"/><Relationship Id="rId5" Type="http://schemas.openxmlformats.org/officeDocument/2006/relationships/image" Target="../media/image358.jpeg"/><Relationship Id="rId10" Type="http://schemas.openxmlformats.org/officeDocument/2006/relationships/image" Target="../media/image363.jpeg"/><Relationship Id="rId4" Type="http://schemas.openxmlformats.org/officeDocument/2006/relationships/image" Target="../media/image357.jpeg"/><Relationship Id="rId9" Type="http://schemas.openxmlformats.org/officeDocument/2006/relationships/image" Target="../media/image36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jpeg"/><Relationship Id="rId2" Type="http://schemas.openxmlformats.org/officeDocument/2006/relationships/image" Target="../media/image3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8.jpeg"/><Relationship Id="rId5" Type="http://schemas.openxmlformats.org/officeDocument/2006/relationships/image" Target="../media/image367.jpeg"/><Relationship Id="rId4" Type="http://schemas.openxmlformats.org/officeDocument/2006/relationships/image" Target="../media/image366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5.jpeg"/><Relationship Id="rId3" Type="http://schemas.openxmlformats.org/officeDocument/2006/relationships/image" Target="../media/image370.jpeg"/><Relationship Id="rId7" Type="http://schemas.openxmlformats.org/officeDocument/2006/relationships/image" Target="../media/image374.jpeg"/><Relationship Id="rId2" Type="http://schemas.openxmlformats.org/officeDocument/2006/relationships/image" Target="../media/image3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3.jpeg"/><Relationship Id="rId5" Type="http://schemas.openxmlformats.org/officeDocument/2006/relationships/image" Target="../media/image372.jpeg"/><Relationship Id="rId10" Type="http://schemas.openxmlformats.org/officeDocument/2006/relationships/image" Target="../media/image377.jpeg"/><Relationship Id="rId4" Type="http://schemas.openxmlformats.org/officeDocument/2006/relationships/image" Target="../media/image371.jpeg"/><Relationship Id="rId9" Type="http://schemas.openxmlformats.org/officeDocument/2006/relationships/image" Target="../media/image37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jpeg"/><Relationship Id="rId3" Type="http://schemas.openxmlformats.org/officeDocument/2006/relationships/image" Target="../media/image378.jpeg"/><Relationship Id="rId7" Type="http://schemas.openxmlformats.org/officeDocument/2006/relationships/image" Target="../media/image314.jpeg"/><Relationship Id="rId2" Type="http://schemas.openxmlformats.org/officeDocument/2006/relationships/image" Target="../media/image29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jpeg"/><Relationship Id="rId11" Type="http://schemas.openxmlformats.org/officeDocument/2006/relationships/image" Target="../media/image43.jpeg"/><Relationship Id="rId5" Type="http://schemas.openxmlformats.org/officeDocument/2006/relationships/image" Target="../media/image379.jpeg"/><Relationship Id="rId10" Type="http://schemas.openxmlformats.org/officeDocument/2006/relationships/image" Target="../media/image42.jpeg"/><Relationship Id="rId4" Type="http://schemas.openxmlformats.org/officeDocument/2006/relationships/image" Target="../media/image271.jpeg"/><Relationship Id="rId9" Type="http://schemas.openxmlformats.org/officeDocument/2006/relationships/image" Target="../media/image265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jpeg"/><Relationship Id="rId3" Type="http://schemas.openxmlformats.org/officeDocument/2006/relationships/image" Target="../media/image382.jpeg"/><Relationship Id="rId7" Type="http://schemas.openxmlformats.org/officeDocument/2006/relationships/image" Target="../media/image385.jpeg"/><Relationship Id="rId2" Type="http://schemas.openxmlformats.org/officeDocument/2006/relationships/image" Target="../media/image3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4.jpeg"/><Relationship Id="rId5" Type="http://schemas.openxmlformats.org/officeDocument/2006/relationships/image" Target="../media/image100.jpeg"/><Relationship Id="rId10" Type="http://schemas.openxmlformats.org/officeDocument/2006/relationships/image" Target="../media/image388.jpeg"/><Relationship Id="rId4" Type="http://schemas.openxmlformats.org/officeDocument/2006/relationships/image" Target="../media/image383.jpeg"/><Relationship Id="rId9" Type="http://schemas.openxmlformats.org/officeDocument/2006/relationships/image" Target="../media/image387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jpeg"/><Relationship Id="rId3" Type="http://schemas.openxmlformats.org/officeDocument/2006/relationships/image" Target="../media/image390.jpeg"/><Relationship Id="rId7" Type="http://schemas.openxmlformats.org/officeDocument/2006/relationships/image" Target="../media/image265.jpeg"/><Relationship Id="rId2" Type="http://schemas.openxmlformats.org/officeDocument/2006/relationships/image" Target="../media/image38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3.jpeg"/><Relationship Id="rId5" Type="http://schemas.openxmlformats.org/officeDocument/2006/relationships/image" Target="../media/image392.jpeg"/><Relationship Id="rId4" Type="http://schemas.openxmlformats.org/officeDocument/2006/relationships/image" Target="../media/image39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5.jpeg"/><Relationship Id="rId2" Type="http://schemas.openxmlformats.org/officeDocument/2006/relationships/image" Target="../media/image39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6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7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8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jpeg"/><Relationship Id="rId2" Type="http://schemas.openxmlformats.org/officeDocument/2006/relationships/image" Target="../media/image399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jpeg"/><Relationship Id="rId3" Type="http://schemas.openxmlformats.org/officeDocument/2006/relationships/image" Target="../media/image405.jpeg"/><Relationship Id="rId7" Type="http://schemas.openxmlformats.org/officeDocument/2006/relationships/image" Target="../media/image408.jpeg"/><Relationship Id="rId2" Type="http://schemas.openxmlformats.org/officeDocument/2006/relationships/image" Target="../media/image4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7.jpeg"/><Relationship Id="rId11" Type="http://schemas.openxmlformats.org/officeDocument/2006/relationships/image" Target="../media/image411.jpeg"/><Relationship Id="rId5" Type="http://schemas.openxmlformats.org/officeDocument/2006/relationships/image" Target="../media/image406.jpeg"/><Relationship Id="rId10" Type="http://schemas.openxmlformats.org/officeDocument/2006/relationships/image" Target="../media/image331.jpeg"/><Relationship Id="rId4" Type="http://schemas.openxmlformats.org/officeDocument/2006/relationships/image" Target="../media/image271.jpeg"/><Relationship Id="rId9" Type="http://schemas.openxmlformats.org/officeDocument/2006/relationships/image" Target="../media/image410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jpeg"/><Relationship Id="rId13" Type="http://schemas.openxmlformats.org/officeDocument/2006/relationships/image" Target="../media/image421.jpeg"/><Relationship Id="rId3" Type="http://schemas.openxmlformats.org/officeDocument/2006/relationships/image" Target="../media/image271.jpeg"/><Relationship Id="rId7" Type="http://schemas.openxmlformats.org/officeDocument/2006/relationships/image" Target="../media/image415.jpeg"/><Relationship Id="rId12" Type="http://schemas.openxmlformats.org/officeDocument/2006/relationships/image" Target="../media/image420.jpeg"/><Relationship Id="rId2" Type="http://schemas.openxmlformats.org/officeDocument/2006/relationships/image" Target="../media/image4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8.jpeg"/><Relationship Id="rId11" Type="http://schemas.openxmlformats.org/officeDocument/2006/relationships/image" Target="../media/image419.jpeg"/><Relationship Id="rId5" Type="http://schemas.openxmlformats.org/officeDocument/2006/relationships/image" Target="../media/image414.jpeg"/><Relationship Id="rId10" Type="http://schemas.openxmlformats.org/officeDocument/2006/relationships/image" Target="../media/image418.jpeg"/><Relationship Id="rId4" Type="http://schemas.openxmlformats.org/officeDocument/2006/relationships/image" Target="../media/image413.jpeg"/><Relationship Id="rId9" Type="http://schemas.openxmlformats.org/officeDocument/2006/relationships/image" Target="../media/image41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jpeg"/><Relationship Id="rId2" Type="http://schemas.openxmlformats.org/officeDocument/2006/relationships/image" Target="../media/image4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5.jpeg"/><Relationship Id="rId4" Type="http://schemas.openxmlformats.org/officeDocument/2006/relationships/image" Target="../media/image4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2623" y="893148"/>
            <a:ext cx="237776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ELECTRO MAGNETIC FIELDS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5936" y="1063836"/>
            <a:ext cx="88872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Objectives: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4536" y="1230827"/>
            <a:ext cx="5702555" cy="58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spc="-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-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introduce the concepts of electric field, magnetic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field.</a:t>
            </a:r>
          </a:p>
          <a:p>
            <a:pPr marL="0" marR="0">
              <a:lnSpc>
                <a:spcPts val="1470"/>
              </a:lnSpc>
              <a:spcBef>
                <a:spcPts val="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Applications of electric and magnetic fields in the development of the theory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power</a:t>
            </a:r>
          </a:p>
          <a:p>
            <a:pPr marL="228549" marR="0">
              <a:lnSpc>
                <a:spcPts val="1328"/>
              </a:lnSpc>
              <a:spcBef>
                <a:spcPts val="3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transmission lines and electrical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machines.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936" y="1961472"/>
            <a:ext cx="17144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I Electrostatics: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936" y="2138256"/>
            <a:ext cx="6555845" cy="907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Coulomb’s</a:t>
            </a:r>
            <a:r>
              <a:rPr sz="1200" spc="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2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Intensity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(EFI)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EFI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done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moving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Properties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gradient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Times New Roman"/>
                <a:cs typeface="Times New Roman"/>
              </a:rPr>
              <a:t>Gauss’s</a:t>
            </a:r>
            <a:r>
              <a:rPr sz="12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Application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Times New Roman"/>
                <a:cs typeface="Times New Roman"/>
              </a:rPr>
              <a:t>Gauss’s</a:t>
            </a:r>
            <a:r>
              <a:rPr sz="12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spc="1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spc="-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law,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div</a:t>
            </a:r>
            <a:r>
              <a:rPr sz="1200" spc="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2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2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)=ρv</a:t>
            </a:r>
            <a:r>
              <a:rPr sz="12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Times New Roman"/>
                <a:cs typeface="Times New Roman"/>
              </a:rPr>
              <a:t>Laplace’s</a:t>
            </a:r>
            <a:r>
              <a:rPr sz="12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oison’s</a:t>
            </a:r>
            <a:r>
              <a:rPr sz="12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2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2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moment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EFI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 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 electric dipole.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936" y="3188673"/>
            <a:ext cx="257708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II Dielectrics &amp; Capacitance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936" y="3363933"/>
            <a:ext cx="6555690" cy="738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Behavior of conductors 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Insulators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inside a dielectric</a:t>
            </a:r>
          </a:p>
          <a:p>
            <a:pPr marL="0" marR="0">
              <a:lnSpc>
                <a:spcPts val="1328"/>
              </a:lnSpc>
              <a:spcBef>
                <a:spcPts val="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material</a:t>
            </a:r>
            <a:r>
              <a:rPr sz="1200" spc="2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polarization</a:t>
            </a:r>
            <a:r>
              <a:rPr sz="1200" spc="2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</a:t>
            </a:r>
            <a:r>
              <a:rPr sz="1200" spc="2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2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</a:t>
            </a:r>
            <a:r>
              <a:rPr sz="1200" spc="2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boundary</a:t>
            </a:r>
            <a:r>
              <a:rPr sz="1200" spc="2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</a:t>
            </a:r>
            <a:r>
              <a:rPr sz="1200" spc="2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  <a:p>
            <a:pPr marL="0" marR="0">
              <a:lnSpc>
                <a:spcPts val="1393"/>
              </a:lnSpc>
              <a:spcBef>
                <a:spcPts val="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Capacitance</a:t>
            </a:r>
            <a:r>
              <a:rPr sz="1200" spc="4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4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Capacitance</a:t>
            </a:r>
            <a:r>
              <a:rPr sz="1200" spc="4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parallel</a:t>
            </a:r>
            <a:r>
              <a:rPr sz="1200" spc="4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plates</a:t>
            </a:r>
            <a:r>
              <a:rPr sz="1200" spc="4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4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spherical</a:t>
            </a:r>
            <a:r>
              <a:rPr sz="1200" spc="4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axial</a:t>
            </a:r>
            <a:r>
              <a:rPr sz="1200" spc="4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capacitors.</a:t>
            </a:r>
            <a:r>
              <a:rPr sz="1200" spc="4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4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4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  <a:p>
            <a:pPr marL="0" marR="0">
              <a:lnSpc>
                <a:spcPts val="1328"/>
              </a:lnSpc>
              <a:spcBef>
                <a:spcPts val="5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conduction and Convection current densities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Ohm’s law in point form 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 of continuity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936" y="4250901"/>
            <a:ext cx="199684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III Magneto Statics: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5936" y="4424965"/>
            <a:ext cx="6555384" cy="1090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2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Biot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Savart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’s</a:t>
            </a:r>
            <a:r>
              <a:rPr sz="12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2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intensity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(MFI)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MFI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straight</a:t>
            </a:r>
          </a:p>
          <a:p>
            <a:pPr marL="0" marR="0">
              <a:lnSpc>
                <a:spcPts val="1328"/>
              </a:lnSpc>
              <a:spcBef>
                <a:spcPts val="9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filament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MFI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circular,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square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solenoid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wire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Relation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1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1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2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Equation,</a:t>
            </a:r>
            <a:r>
              <a:rPr sz="12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div(B)=0,</a:t>
            </a:r>
            <a:r>
              <a:rPr sz="12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Ampere’s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2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2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Applications:</a:t>
            </a:r>
            <a:r>
              <a:rPr sz="12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Ampere’s</a:t>
            </a:r>
            <a:r>
              <a:rPr sz="12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circuital</a:t>
            </a:r>
            <a:r>
              <a:rPr sz="1200" spc="1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2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2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2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applications</a:t>
            </a:r>
            <a:r>
              <a:rPr sz="1200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viz.</a:t>
            </a:r>
            <a:r>
              <a:rPr sz="12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MFI</a:t>
            </a:r>
            <a:r>
              <a:rPr sz="12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200" spc="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2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2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infinite</a:t>
            </a:r>
            <a:r>
              <a:rPr sz="12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sheet</a:t>
            </a:r>
            <a:r>
              <a:rPr sz="12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long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filament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2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Ampere’s</a:t>
            </a:r>
            <a:r>
              <a:rPr sz="1200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circuital</a:t>
            </a:r>
            <a:r>
              <a:rPr sz="12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2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third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equation, Curl (H)=Jc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936" y="5662379"/>
            <a:ext cx="406560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IV Force in Magnetic fields and Magnetic Potential: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5839163"/>
            <a:ext cx="6555690" cy="1267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2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Moving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2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2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2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Lorentz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2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2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2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</a:p>
          <a:p>
            <a:pPr marL="0" marR="0">
              <a:lnSpc>
                <a:spcPts val="1328"/>
              </a:lnSpc>
              <a:spcBef>
                <a:spcPts val="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element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straight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long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</a:p>
          <a:p>
            <a:pPr marL="0" marR="0">
              <a:lnSpc>
                <a:spcPts val="1328"/>
              </a:lnSpc>
              <a:spcBef>
                <a:spcPts val="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straight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long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parallel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moment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differential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loop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limitations</a:t>
            </a:r>
          </a:p>
          <a:p>
            <a:pPr marL="0" marR="0">
              <a:lnSpc>
                <a:spcPts val="1328"/>
              </a:lnSpc>
              <a:spcBef>
                <a:spcPts val="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5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properties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Self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Mutual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Neumann’s</a:t>
            </a:r>
            <a:r>
              <a:rPr sz="1200" spc="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formulae</a:t>
            </a:r>
            <a:r>
              <a:rPr sz="120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  <a:p>
            <a:pPr marL="0" marR="0">
              <a:lnSpc>
                <a:spcPts val="1393"/>
              </a:lnSpc>
              <a:spcBef>
                <a:spcPts val="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determination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self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solenoid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toroid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mutual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straight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long</a:t>
            </a:r>
          </a:p>
          <a:p>
            <a:pPr marL="0" marR="0">
              <a:lnSpc>
                <a:spcPts val="1328"/>
              </a:lnSpc>
              <a:spcBef>
                <a:spcPts val="5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wire and a square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loop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wire in the same plane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stored and density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magnetic field.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936" y="7243148"/>
            <a:ext cx="22219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V Time</a:t>
            </a:r>
            <a:r>
              <a:rPr sz="1200" b="1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Varying Fields: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7419932"/>
            <a:ext cx="6558737" cy="75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2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varying</a:t>
            </a:r>
            <a:r>
              <a:rPr sz="1200" spc="2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2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Faraday’s</a:t>
            </a:r>
            <a:r>
              <a:rPr sz="1200" spc="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laws</a:t>
            </a:r>
            <a:r>
              <a:rPr sz="1200" spc="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20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electromagnetic</a:t>
            </a:r>
            <a:r>
              <a:rPr sz="120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induction</a:t>
            </a:r>
            <a:r>
              <a:rPr sz="12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integral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forms</a:t>
            </a:r>
            <a:r>
              <a:rPr sz="1200" spc="2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  <a:p>
            <a:pPr marL="0" marR="0">
              <a:lnSpc>
                <a:spcPts val="1393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spc="2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fourth</a:t>
            </a:r>
            <a:r>
              <a:rPr sz="1200" spc="2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equation,</a:t>
            </a:r>
            <a:r>
              <a:rPr sz="12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Curl</a:t>
            </a:r>
            <a:r>
              <a:rPr sz="1200" spc="2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(E)=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dB/dt</a:t>
            </a:r>
            <a:r>
              <a:rPr sz="1200" spc="2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Statically</a:t>
            </a:r>
            <a:r>
              <a:rPr sz="1200" spc="2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Dynamically</a:t>
            </a:r>
            <a:r>
              <a:rPr sz="1200" spc="2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induced</a:t>
            </a:r>
            <a:r>
              <a:rPr sz="1200" spc="2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EMFs</a:t>
            </a:r>
            <a:r>
              <a:rPr sz="1200" spc="2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2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Simple</a:t>
            </a:r>
          </a:p>
          <a:p>
            <a:pPr marL="0" marR="0">
              <a:lnSpc>
                <a:spcPts val="1393"/>
              </a:lnSpc>
              <a:spcBef>
                <a:spcPts val="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problems 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Modification of Maxwell’s equations </a:t>
            </a:r>
            <a:r>
              <a:rPr sz="1200" spc="19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 time varying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Displacement current</a:t>
            </a:r>
          </a:p>
          <a:p>
            <a:pPr marL="0" marR="0">
              <a:lnSpc>
                <a:spcPts val="1328"/>
              </a:lnSpc>
              <a:spcBef>
                <a:spcPts val="8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TEXT BOOKS: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894080" y="8415655"/>
            <a:ext cx="1466849" cy="35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74545" y="7514717"/>
            <a:ext cx="857250" cy="32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080" y="5530342"/>
            <a:ext cx="2844164" cy="419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080" y="2381860"/>
            <a:ext cx="838199" cy="323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505" y="3121025"/>
            <a:ext cx="3199765" cy="1599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080" y="6566649"/>
            <a:ext cx="1552574" cy="285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6254" y="7110895"/>
            <a:ext cx="304164" cy="1428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4354" y="2042706"/>
            <a:ext cx="304164" cy="1428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080" y="1429384"/>
            <a:ext cx="114300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5936" y="893148"/>
            <a:ext cx="211996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24" dirty="0">
                <a:solidFill>
                  <a:srgbClr val="FF0000"/>
                </a:solidFill>
                <a:latin typeface="Times New Roman"/>
                <a:cs typeface="Times New Roman"/>
              </a:rPr>
              <a:t>3.</a:t>
            </a:r>
            <a:r>
              <a:rPr sz="1200" b="1" spc="3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Uniformly Charged Sphere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1152228"/>
            <a:ext cx="65048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 us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 a sphere of radius r0 having a uniform volume charge density</a:t>
            </a:r>
            <a:r>
              <a:rPr sz="1200" spc="2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rv C/m3. To determine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936" y="1475316"/>
            <a:ext cx="6513855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791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everywhere, inside and outside the sphere,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construct Gaussian surfaces of radius r &lt; r0 and r &gt; r0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shown in Fig. 6 (a) and Fig. 6(b).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2087964"/>
            <a:ext cx="101142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the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96338" y="2087964"/>
            <a:ext cx="220035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; the total enclosed charge will be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61998" y="2596980"/>
            <a:ext cx="1358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.........................(18)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936" y="4857453"/>
            <a:ext cx="3992425" cy="53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7774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Fig 6: Uniformly Charged Sphere</a:t>
            </a:r>
          </a:p>
          <a:p>
            <a:pPr marL="0" marR="0">
              <a:lnSpc>
                <a:spcPts val="1328"/>
              </a:lnSpc>
              <a:spcBef>
                <a:spcPts val="1291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 theorem,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99967" y="5842211"/>
            <a:ext cx="10154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 (19)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5936" y="6169871"/>
            <a:ext cx="7530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20138" y="6745943"/>
            <a:ext cx="2562684" cy="618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141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.............................................. (20)</a:t>
            </a:r>
          </a:p>
          <a:p>
            <a:pPr marL="0" marR="0">
              <a:lnSpc>
                <a:spcPts val="1328"/>
              </a:lnSpc>
              <a:spcBef>
                <a:spcPts val="19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; the total enclosed charge will be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65936" y="7157423"/>
            <a:ext cx="101142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the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61767" y="7732352"/>
            <a:ext cx="26918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........................................................... (21)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5936" y="8060012"/>
            <a:ext cx="197251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 theorem,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399030" y="8661942"/>
            <a:ext cx="19298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 (22)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1617980" y="8474596"/>
            <a:ext cx="1247533" cy="40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4080" y="7362190"/>
            <a:ext cx="971372" cy="408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4555" y="4107675"/>
            <a:ext cx="923924" cy="180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1725" y="4548505"/>
            <a:ext cx="1767204" cy="1858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4395" y="3710051"/>
            <a:ext cx="151942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3790" y="3400831"/>
            <a:ext cx="161925" cy="132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7155" y="2553271"/>
            <a:ext cx="161925" cy="13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5936" y="893148"/>
            <a:ext cx="164409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Electrostatic Potential: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5936" y="1217760"/>
            <a:ext cx="6552315" cy="1258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previous</a:t>
            </a:r>
            <a:r>
              <a:rPr sz="1200" spc="2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sections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seen</a:t>
            </a:r>
            <a:r>
              <a:rPr sz="1200" spc="2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how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2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2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intensity</a:t>
            </a:r>
            <a:r>
              <a:rPr sz="1200" spc="2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2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2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found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using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Coulomb's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law.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placed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vicinity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another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(or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words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charge)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experiences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force,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movement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represents</a:t>
            </a:r>
            <a:r>
              <a:rPr sz="1200" spc="2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2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exchange.</a:t>
            </a:r>
            <a:r>
              <a:rPr sz="1200" spc="2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2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2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related</a:t>
            </a:r>
            <a:r>
              <a:rPr sz="1200" spc="2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2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2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2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presence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field.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suppose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wish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936" y="2589360"/>
            <a:ext cx="187282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test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52775" y="2589360"/>
            <a:ext cx="456341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another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8.The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936" y="2851488"/>
            <a:ext cx="6548933" cy="46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2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3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along</a:t>
            </a:r>
            <a:r>
              <a:rPr sz="1200" spc="2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3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</a:t>
            </a:r>
            <a:r>
              <a:rPr sz="1200" spc="3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would</a:t>
            </a:r>
            <a:r>
              <a:rPr sz="1200" spc="3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cause</a:t>
            </a:r>
            <a:r>
              <a:rPr sz="1200" spc="3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particle</a:t>
            </a:r>
            <a:r>
              <a:rPr sz="1200" spc="3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accelerate</a:t>
            </a:r>
            <a:r>
              <a:rPr sz="1200" spc="3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3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3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3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out</a:t>
            </a:r>
            <a:r>
              <a:rPr sz="1200" spc="3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</a:t>
            </a:r>
            <a:r>
              <a:rPr sz="1200" spc="3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</a:p>
          <a:p>
            <a:pPr marL="0" marR="0">
              <a:lnSpc>
                <a:spcPts val="1328"/>
              </a:lnSpc>
              <a:spcBef>
                <a:spcPts val="7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unconstrained.</a:t>
            </a:r>
            <a:r>
              <a:rPr sz="1200" spc="1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dealing</a:t>
            </a:r>
            <a:r>
              <a:rPr sz="1200" spc="1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1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case,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equal</a:t>
            </a:r>
            <a:r>
              <a:rPr sz="1200" spc="2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</a:t>
            </a:r>
            <a:r>
              <a:rPr sz="1200" spc="1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3437085"/>
            <a:ext cx="6549617" cy="53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acting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5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5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applied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while</a:t>
            </a:r>
            <a:r>
              <a:rPr sz="1200" spc="5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moves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5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Q.</a:t>
            </a:r>
            <a:r>
              <a:rPr sz="1200" spc="4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5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5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external</a:t>
            </a:r>
          </a:p>
          <a:p>
            <a:pPr marL="0" marR="0">
              <a:lnSpc>
                <a:spcPts val="1328"/>
              </a:lnSpc>
              <a:spcBef>
                <a:spcPts val="12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agent in moving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charge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distance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38198" y="4189307"/>
            <a:ext cx="169316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............................. (23)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32052" y="6552395"/>
            <a:ext cx="317220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8: Movement of Test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in Electric Field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936" y="7078175"/>
            <a:ext cx="582838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negative sign accounts for the fact that work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 on the system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external agent.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94585" y="7666820"/>
            <a:ext cx="18536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 (24)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5936" y="7930472"/>
            <a:ext cx="6546927" cy="46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2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difference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2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  <a:r>
              <a:rPr sz="1200" spc="2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points</a:t>
            </a:r>
            <a:r>
              <a:rPr sz="1200" spc="2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</a:t>
            </a:r>
            <a:r>
              <a:rPr sz="1200" spc="2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2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VPQ,</a:t>
            </a:r>
            <a:r>
              <a:rPr sz="1200" spc="2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defined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2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</a:t>
            </a:r>
            <a:r>
              <a:rPr sz="1200" spc="2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unit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charge, i.e.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94711" y="8777766"/>
            <a:ext cx="1625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 (25)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770379" y="8042096"/>
            <a:ext cx="714375" cy="399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03680" y="6599504"/>
            <a:ext cx="3705225" cy="44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0520" y="3167380"/>
            <a:ext cx="2463164" cy="1822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5936" y="891624"/>
            <a:ext cx="6543572" cy="731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noted that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moving a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from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initial point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final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 the potential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difference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positive,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 is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gain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movement,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external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agent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performs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against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field.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sign of the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 difference is negative, work is done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field.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936" y="1679532"/>
            <a:ext cx="6549646" cy="994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system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conservative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net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exchanged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test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moved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about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path,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i.e.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returning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initial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position.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Further,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difference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points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function;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independent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taken.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 difference is measured in Joules/Coulomb which is referred to as Volts.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936" y="2731092"/>
            <a:ext cx="354385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 us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 a point charge Q as shown in the Fig. 9.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936" y="5526743"/>
            <a:ext cx="371335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9: Electrostatic Potential calculation for a point charge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936" y="6054047"/>
            <a:ext cx="6541897" cy="46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Further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points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9.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Considering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movement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unit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 test charge from B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A , we can write 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expression for the potential difference as: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5936" y="6931871"/>
            <a:ext cx="6552160" cy="996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3796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...................(26)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customary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choose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potential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 zero at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infinity.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 rA = r) due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40"/>
              </a:lnSpc>
              <a:spcBef>
                <a:spcPts val="78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</a:t>
            </a:r>
            <a:r>
              <a:rPr sz="1200" spc="1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written</a:t>
            </a:r>
            <a:r>
              <a:rPr sz="1200" spc="1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amount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1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bringing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unit</a:t>
            </a:r>
            <a:r>
              <a:rPr sz="1200" spc="2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positive</a:t>
            </a:r>
            <a:r>
              <a:rPr sz="12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that point (i.e.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rB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= 0).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24379" y="8337380"/>
            <a:ext cx="17393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 (27)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8863109"/>
            <a:ext cx="130591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Or, in other words,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894080" y="7033006"/>
            <a:ext cx="1314196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4080" y="6041784"/>
            <a:ext cx="2514600" cy="580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78675" y="5448198"/>
            <a:ext cx="66040" cy="150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080" y="4014978"/>
            <a:ext cx="1133475" cy="428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0245" y="931544"/>
            <a:ext cx="694397" cy="390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4930" y="1816735"/>
            <a:ext cx="1765935" cy="1498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6600" y="8205089"/>
            <a:ext cx="295275" cy="142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9230" y="8205152"/>
            <a:ext cx="285115" cy="1425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080" y="8205114"/>
            <a:ext cx="257175" cy="1425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8759" y="5398731"/>
            <a:ext cx="133350" cy="1902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1390" y="5398643"/>
            <a:ext cx="104507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9305" y="5398681"/>
            <a:ext cx="85725" cy="1900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04211" y="1223856"/>
            <a:ext cx="17017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..................................(28)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936" y="1487508"/>
            <a:ext cx="652073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 us now consider a situation where the point charge Q is not located at the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origin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shown in Fig. 10.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5936" y="3458421"/>
            <a:ext cx="3455646" cy="46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10: Electrostatic Potential due a Displaced Charge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potential at a point P becomes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56129" y="4336245"/>
            <a:ext cx="17393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 (29)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5936" y="4599897"/>
            <a:ext cx="6551501" cy="7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</a:t>
            </a:r>
            <a:r>
              <a:rPr sz="1200" spc="2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far</a:t>
            </a:r>
            <a:r>
              <a:rPr sz="1200" spc="2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3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considered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2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3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3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only.</a:t>
            </a:r>
            <a:r>
              <a:rPr sz="1200" spc="3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2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2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  <a:r>
              <a:rPr sz="1200" spc="2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type</a:t>
            </a:r>
            <a:r>
              <a:rPr sz="1200" spc="2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</a:t>
            </a:r>
            <a:r>
              <a:rPr sz="1200" spc="2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2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considered</a:t>
            </a:r>
            <a:r>
              <a:rPr sz="1200" spc="2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2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consisting</a:t>
            </a:r>
            <a:r>
              <a:rPr sz="1200" spc="2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charges,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  <a:r>
              <a:rPr sz="1200" spc="2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basic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ideas</a:t>
            </a:r>
            <a:r>
              <a:rPr sz="1200" spc="2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now</a:t>
            </a:r>
            <a:r>
              <a:rPr sz="1200" spc="2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2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</a:p>
          <a:p>
            <a:pPr marL="0" marR="0">
              <a:lnSpc>
                <a:spcPts val="1328"/>
              </a:lnSpc>
              <a:spcBef>
                <a:spcPts val="78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extended to other types 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distribution also.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 first consider N point charges Q1, Q2 ,.....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5936" y="5494739"/>
            <a:ext cx="6378221" cy="46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located at points with</a:t>
            </a:r>
            <a:r>
              <a:rPr sz="1200" spc="2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position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vectors</a:t>
            </a:r>
            <a:r>
              <a:rPr sz="1200" spc="15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9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</a:t>
            </a:r>
            <a:r>
              <a:rPr sz="1200" spc="14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The potential at a point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having position vector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be written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38778" y="6486863"/>
            <a:ext cx="180665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 (30a)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65936" y="6748991"/>
            <a:ext cx="3641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37486" y="7375736"/>
            <a:ext cx="18160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...................................(30b)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5936" y="7899992"/>
            <a:ext cx="618776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continuous charge distribution, we replace point charges Qn 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corresponding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elements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66748" y="8252036"/>
            <a:ext cx="2793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12290" y="8252036"/>
            <a:ext cx="2793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06650" y="8252036"/>
            <a:ext cx="471904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depending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 whether the charge distribution is linear, surface or a volume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65936" y="8514164"/>
            <a:ext cx="652624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distribution and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summation is replaced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 integral. With these modifications we can</a:t>
            </a:r>
            <a:r>
              <a:rPr sz="1200" spc="-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2722245" y="6712356"/>
            <a:ext cx="1742439" cy="399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0245" y="4462526"/>
            <a:ext cx="857250" cy="36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5179" y="5780659"/>
            <a:ext cx="981075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0900" y="2221483"/>
            <a:ext cx="1438275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3755" y="1567433"/>
            <a:ext cx="1428750" cy="476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2300" y="914095"/>
            <a:ext cx="1409700" cy="476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5936" y="1281768"/>
            <a:ext cx="110926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 charge,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32099" y="1281768"/>
            <a:ext cx="1473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…………………(31)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5936" y="1937088"/>
            <a:ext cx="1337869" cy="860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charge,</a:t>
            </a:r>
          </a:p>
          <a:p>
            <a:pPr marL="0" marR="0">
              <a:lnSpc>
                <a:spcPts val="1328"/>
              </a:lnSpc>
              <a:spcBef>
                <a:spcPts val="38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volume charge,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62223" y="1937088"/>
            <a:ext cx="1727150" cy="860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 (32)</a:t>
            </a:r>
          </a:p>
          <a:p>
            <a:pPr marL="25908" marR="0">
              <a:lnSpc>
                <a:spcPts val="1328"/>
              </a:lnSpc>
              <a:spcBef>
                <a:spcPts val="38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 (33)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3117045"/>
            <a:ext cx="6203899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noted here that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primed coordinates represent the source coordinates and the unprimed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coordinates represent field point.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936" y="3642825"/>
            <a:ext cx="6237174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Further, in our discussion so far we have used the reference or zero potential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infinity.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-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 is chosen as reference, we can write: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47467" y="4717245"/>
            <a:ext cx="1663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.................................(34)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936" y="5244803"/>
            <a:ext cx="6360188" cy="46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 C is a constant.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same manner when potential is computed from a known electric field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85211" y="5901647"/>
            <a:ext cx="143525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………………..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(35)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936" y="6163775"/>
            <a:ext cx="473217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potential difference is however independent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choice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reference.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96689" y="7005023"/>
            <a:ext cx="1282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.......................(36)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5936" y="7270580"/>
            <a:ext cx="6555207" cy="178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mentioned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conservative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field;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moving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independent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path.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moving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P1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P2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P2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back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P1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over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path.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paths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were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different,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net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amount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would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been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body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returns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original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position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P1.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conservative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mechanism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dissipating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corresponding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neither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source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present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could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absorbed</a:t>
            </a:r>
          </a:p>
          <a:p>
            <a:pPr marL="0" marR="0">
              <a:lnSpc>
                <a:spcPts val="1328"/>
              </a:lnSpc>
              <a:spcBef>
                <a:spcPts val="74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work.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Hence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question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works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paths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untenable;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"/>
          <p:cNvSpPr/>
          <p:nvPr/>
        </p:nvSpPr>
        <p:spPr>
          <a:xfrm>
            <a:off x="894080" y="5606034"/>
            <a:ext cx="560285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55520" y="5013325"/>
            <a:ext cx="1016101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920" y="2862707"/>
            <a:ext cx="551408" cy="153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080" y="2108707"/>
            <a:ext cx="1580515" cy="313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4679" y="4500829"/>
            <a:ext cx="3390900" cy="428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0720" y="4004284"/>
            <a:ext cx="2323464" cy="352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1896" y="1430020"/>
            <a:ext cx="1351915" cy="257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0640" y="7500619"/>
            <a:ext cx="332371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5779" y="7511415"/>
            <a:ext cx="95154" cy="1517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0100" y="7181850"/>
            <a:ext cx="95250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9975" y="6849744"/>
            <a:ext cx="94962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4080" y="6519164"/>
            <a:ext cx="94963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7550" y="6200394"/>
            <a:ext cx="95154" cy="1517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5936" y="890100"/>
            <a:ext cx="51683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must have to be independent of path and depends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 the initial and final positions.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5936" y="1152228"/>
            <a:ext cx="646752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 the potential difference is independent of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paths taken, VAB =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 VBA , and over a closed path,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42767" y="1549992"/>
            <a:ext cx="1663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.................................(37)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5936" y="1813644"/>
            <a:ext cx="269222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Stokes's theorem, we can write: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13711" y="2324184"/>
            <a:ext cx="15107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 (38)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5936" y="2587836"/>
            <a:ext cx="308823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which it follows that for electrostatic field,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65936" y="2918544"/>
            <a:ext cx="3738220" cy="731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93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......................(39)</a:t>
            </a:r>
          </a:p>
          <a:p>
            <a:pPr marL="0" marR="0">
              <a:lnSpc>
                <a:spcPts val="1328"/>
              </a:lnSpc>
              <a:spcBef>
                <a:spcPts val="7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field that satisfies is called an irrotational field.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our definition of potential, we can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5936" y="5069289"/>
            <a:ext cx="4101872" cy="469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73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.................................(40)</a:t>
            </a:r>
          </a:p>
          <a:p>
            <a:pPr marL="0" marR="0">
              <a:lnSpc>
                <a:spcPts val="1328"/>
              </a:lnSpc>
              <a:spcBef>
                <a:spcPts val="78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which we obtain,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84630" y="5662379"/>
            <a:ext cx="20441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 (41)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5936" y="5924507"/>
            <a:ext cx="646130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the foregoing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discussions we observe that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 strength at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 is the negative of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5936" y="6246071"/>
            <a:ext cx="377703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potential gradient at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point, negative sign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shows that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31385" y="6246071"/>
            <a:ext cx="268003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directed from higher to lower values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65936" y="6575255"/>
            <a:ext cx="6553153" cy="862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gives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another method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computing the electric field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i.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e.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 we know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potential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function,</a:t>
            </a:r>
          </a:p>
          <a:p>
            <a:pPr marL="0" marR="0">
              <a:lnSpc>
                <a:spcPts val="1328"/>
              </a:lnSpc>
              <a:spcBef>
                <a:spcPts val="12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2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1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computed.</a:t>
            </a:r>
            <a:r>
              <a:rPr sz="1200" spc="2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1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note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here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2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scalar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  <a:r>
              <a:rPr sz="1200" spc="2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contain</a:t>
            </a:r>
            <a:r>
              <a:rPr sz="1200" spc="2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all</a:t>
            </a:r>
            <a:r>
              <a:rPr sz="1200" spc="2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12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information</a:t>
            </a:r>
            <a:r>
              <a:rPr sz="1200" spc="3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3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three</a:t>
            </a:r>
            <a:r>
              <a:rPr sz="1200" spc="3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components</a:t>
            </a:r>
            <a:r>
              <a:rPr sz="1200" spc="3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carry,</a:t>
            </a:r>
            <a:r>
              <a:rPr sz="1200" spc="3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  <a:r>
              <a:rPr sz="1200" spc="3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possible</a:t>
            </a:r>
            <a:r>
              <a:rPr sz="1200" spc="3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because</a:t>
            </a:r>
            <a:r>
              <a:rPr sz="1200" spc="3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fact</a:t>
            </a:r>
            <a:r>
              <a:rPr sz="1200" spc="3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3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three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5936" y="7557092"/>
            <a:ext cx="307530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components of</a:t>
            </a:r>
            <a:r>
              <a:rPr sz="1200" spc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 interrelated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relation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13225" y="7557092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65936" y="7974668"/>
            <a:ext cx="163695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Equipotential Surfaces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5936" y="8271848"/>
            <a:ext cx="6548805" cy="73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625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 equipotential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refers 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surface where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potential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constant.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intersection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an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plane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results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into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called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line.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  <a:p>
            <a:pPr marL="0" marR="0">
              <a:lnSpc>
                <a:spcPts val="1328"/>
              </a:lnSpc>
              <a:spcBef>
                <a:spcPts val="78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 in moving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charge from one point to the other along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 line or surface.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894080" y="8103248"/>
            <a:ext cx="1647825" cy="77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4555" y="7338987"/>
            <a:ext cx="3199765" cy="219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655" y="7006082"/>
            <a:ext cx="569772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0575" y="6423787"/>
            <a:ext cx="95154" cy="151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5470" y="1939925"/>
            <a:ext cx="2333625" cy="19521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0220" y="7754619"/>
            <a:ext cx="142697" cy="1612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635" y="5539232"/>
            <a:ext cx="760056" cy="180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1465" y="5037709"/>
            <a:ext cx="314325" cy="323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936" y="891624"/>
            <a:ext cx="6546521" cy="731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figure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12,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dashes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charge.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symmetry,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surfaces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spherical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surfaces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circles.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solid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flux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 or electric lines of force.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936" y="4217373"/>
            <a:ext cx="351218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12: Equipotential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 for a Positive Point Charge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4482549"/>
            <a:ext cx="6538292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Michael Faraday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a way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visualizing electric fields introduced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seen that the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normal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each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other.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order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plot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936" y="5255471"/>
            <a:ext cx="583938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an electric dipole, we observe that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a</a:t>
            </a:r>
            <a:r>
              <a:rPr sz="1200" spc="3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</a:t>
            </a:r>
            <a:r>
              <a:rPr sz="1200" spc="3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 and d,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constant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 requires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45198" y="5255471"/>
            <a:ext cx="3724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936" y="5624279"/>
            <a:ext cx="655429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constant.</a:t>
            </a:r>
            <a:r>
              <a:rPr sz="1200" spc="1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  <a:r>
              <a:rPr sz="1200" spc="70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1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5936" y="5886407"/>
            <a:ext cx="6553990" cy="470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family</a:t>
            </a:r>
            <a:r>
              <a:rPr sz="1200" spc="2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surfaces</a:t>
            </a:r>
            <a:r>
              <a:rPr sz="1200" spc="2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generated</a:t>
            </a:r>
            <a:r>
              <a:rPr sz="1200" spc="2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2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various</a:t>
            </a:r>
            <a:r>
              <a:rPr sz="1200" spc="2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values</a:t>
            </a:r>
            <a:r>
              <a:rPr sz="1200" spc="2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cv.When</a:t>
            </a:r>
            <a:r>
              <a:rPr sz="1200" spc="2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plotted</a:t>
            </a:r>
            <a:r>
              <a:rPr sz="1200" spc="2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2-D</a:t>
            </a:r>
            <a:r>
              <a:rPr sz="1200" spc="2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2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would</a:t>
            </a:r>
            <a:r>
              <a:rPr sz="1200" spc="2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 lines.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936" y="6470099"/>
            <a:ext cx="6353708" cy="46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determine the equation for the electric field lines, we note that field lines represent the direction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space. Therefore,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22730" y="7062935"/>
            <a:ext cx="310164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k is a constant .............................................(42)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52265" y="7451936"/>
            <a:ext cx="10540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.................(43)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5936" y="7810077"/>
            <a:ext cx="422635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the dipole under consideration =0 , and therefore we can write,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18867" y="8768621"/>
            <a:ext cx="17393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 (44)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884555" y="8801659"/>
            <a:ext cx="1570355" cy="18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4080" y="8259826"/>
            <a:ext cx="1122324" cy="36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080" y="6720713"/>
            <a:ext cx="875030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080" y="5900940"/>
            <a:ext cx="2466340" cy="370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080" y="4523359"/>
            <a:ext cx="5260975" cy="409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080" y="3703955"/>
            <a:ext cx="5491480" cy="161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8735" y="7872476"/>
            <a:ext cx="598538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655" y="7320027"/>
            <a:ext cx="123825" cy="1142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5695" y="5900928"/>
            <a:ext cx="857059" cy="3708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9880" y="3079623"/>
            <a:ext cx="4052570" cy="16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5936" y="894445"/>
            <a:ext cx="4764722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Work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done in moving a point charge in</a:t>
            </a:r>
            <a:r>
              <a:rPr sz="14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 electrostatic field: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936" y="1197948"/>
            <a:ext cx="6554722" cy="178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stated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amount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required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bring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unit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infinity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(reference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zero</a:t>
            </a:r>
            <a:r>
              <a:rPr sz="1200" spc="1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potential)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point.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determine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present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assembly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charges,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determine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amount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required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assemble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them.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number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discrete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Q1,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Q2,.......,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QN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brought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infinity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their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present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position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one.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initially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present,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amount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bring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Q1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zero.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Q2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brought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presence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Q1,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W1=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Q2V21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V21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location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Q2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Q1.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Proceeding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manner,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write,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total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3135333"/>
            <a:ext cx="799162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 done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67121" y="3135333"/>
            <a:ext cx="1168300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....................(45)</a:t>
            </a:r>
          </a:p>
          <a:p>
            <a:pPr marL="344804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reverse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73022" y="3397461"/>
            <a:ext cx="33860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13102" y="3397461"/>
            <a:ext cx="61778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32455" y="3397461"/>
            <a:ext cx="44008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71595" y="3397461"/>
            <a:ext cx="62649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brought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98441" y="3397461"/>
            <a:ext cx="27127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371465" y="3397461"/>
            <a:ext cx="33860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04990" y="3397461"/>
            <a:ext cx="51204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order,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28567" y="3967437"/>
            <a:ext cx="1015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................(46)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173345" y="4231089"/>
            <a:ext cx="7911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185662" y="4826973"/>
            <a:ext cx="304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40045" y="5090625"/>
            <a:ext cx="863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............(47)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65936" y="5616659"/>
            <a:ext cx="512871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Here 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VIJ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represent voltage at the Ith charge location due to Jth charge. Therefore,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390011" y="6165299"/>
            <a:ext cx="3513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542409" y="6165299"/>
            <a:ext cx="1015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................(48)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65936" y="6428952"/>
            <a:ext cx="647593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instead of discrete charges,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now have a distribution of charges over a volume v then we can write,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89429" y="6986735"/>
            <a:ext cx="1015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................(49)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65936" y="7337636"/>
            <a:ext cx="529084" cy="836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  <a:p>
            <a:pPr marL="0" marR="0">
              <a:lnSpc>
                <a:spcPts val="1328"/>
              </a:lnSpc>
              <a:spcBef>
                <a:spcPts val="367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04442" y="7337636"/>
            <a:ext cx="4333214" cy="836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the volume charge density</a:t>
            </a:r>
            <a:r>
              <a:rPr sz="1200" spc="-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V represents the potential</a:t>
            </a:r>
            <a:r>
              <a:rPr sz="1200" spc="-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function.</a:t>
            </a:r>
          </a:p>
          <a:p>
            <a:pPr marL="461772" marR="0">
              <a:lnSpc>
                <a:spcPts val="1328"/>
              </a:lnSpc>
              <a:spcBef>
                <a:spcPts val="367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we can write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085085" y="8526356"/>
            <a:ext cx="2090852" cy="56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.......................................(50)</a:t>
            </a:r>
          </a:p>
          <a:p>
            <a:pPr marL="390525" marR="0">
              <a:lnSpc>
                <a:spcPts val="1328"/>
              </a:lnSpc>
              <a:spcBef>
                <a:spcPts val="155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Using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vector identity,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"/>
          <p:cNvSpPr/>
          <p:nvPr/>
        </p:nvSpPr>
        <p:spPr>
          <a:xfrm>
            <a:off x="894080" y="4345102"/>
            <a:ext cx="638175" cy="323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32180" y="3785743"/>
            <a:ext cx="3462655" cy="36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180" y="1184909"/>
            <a:ext cx="2076450" cy="819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3430" y="7276122"/>
            <a:ext cx="949325" cy="20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5640" y="6790271"/>
            <a:ext cx="1005205" cy="218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7450" y="6790893"/>
            <a:ext cx="2018665" cy="571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065" y="3260217"/>
            <a:ext cx="387400" cy="66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165" y="2750324"/>
            <a:ext cx="76834" cy="32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6404" y="2750312"/>
            <a:ext cx="133299" cy="3232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4080" y="2921762"/>
            <a:ext cx="114185" cy="1517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6030" y="2240457"/>
            <a:ext cx="142240" cy="3229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41595" y="2240432"/>
            <a:ext cx="76200" cy="3217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1520" y="2191512"/>
            <a:ext cx="760298" cy="3619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5936" y="890100"/>
            <a:ext cx="100612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we can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37967" y="1897464"/>
            <a:ext cx="1015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................(51)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936" y="2455248"/>
            <a:ext cx="1211224" cy="71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expression</a:t>
            </a:r>
          </a:p>
          <a:p>
            <a:pPr marL="217932" marR="0">
              <a:lnSpc>
                <a:spcPts val="1328"/>
              </a:lnSpc>
              <a:spcBef>
                <a:spcPts val="27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varies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83459" y="2455248"/>
            <a:ext cx="242633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for point charges, since V</a:t>
            </a:r>
            <a:r>
              <a:rPr sz="1200" spc="4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varies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95265" y="2455248"/>
            <a:ext cx="111429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D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varies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08750" y="2455248"/>
            <a:ext cx="908634" cy="71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the term</a:t>
            </a:r>
            <a:r>
              <a:rPr sz="1200" spc="2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</a:t>
            </a:r>
          </a:p>
          <a:p>
            <a:pPr marL="112776" marR="0">
              <a:lnSpc>
                <a:spcPts val="1328"/>
              </a:lnSpc>
              <a:spcBef>
                <a:spcPts val="27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the as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44878" y="2967312"/>
            <a:ext cx="451497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while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area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varies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r2.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Hence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integral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term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varies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1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least</a:t>
            </a:r>
            <a:r>
              <a:rPr sz="1200" spc="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5936" y="3231345"/>
            <a:ext cx="177815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 becomes large (i.e.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10535" y="3231345"/>
            <a:ext cx="210215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) the integral term tends 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zero.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5936" y="3490425"/>
            <a:ext cx="230032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 the equation for W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reduces to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29633" y="4051257"/>
            <a:ext cx="1015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................(52)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71498" y="4561797"/>
            <a:ext cx="339653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is called the energy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the electrostatic field.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65936" y="5749020"/>
            <a:ext cx="166284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Maxwell’s first law: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5936" y="6052523"/>
            <a:ext cx="5551856" cy="554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Statement: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following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 Field equations will be developed in this section:</a:t>
            </a:r>
          </a:p>
          <a:p>
            <a:pPr marL="283464" marR="0">
              <a:lnSpc>
                <a:spcPts val="1328"/>
              </a:lnSpc>
              <a:spcBef>
                <a:spcPts val="1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Integral form</a:t>
            </a:r>
            <a:r>
              <a:rPr sz="1200" spc="17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Differential forms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65936" y="7799408"/>
            <a:ext cx="6192545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Maxwell’s first equation is based on Gauss’ law of electrostatics published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 1832,</a:t>
            </a:r>
            <a:r>
              <a:rPr sz="12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wherein Gauss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established the relationship between static electric charges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their accompanying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65936" y="8328236"/>
            <a:ext cx="6506844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above integral equation states that the electric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 a closed surface area is equal to the total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enclosed.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884555" y="8487918"/>
            <a:ext cx="1568196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4555" y="7636764"/>
            <a:ext cx="580834" cy="40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3545" y="6701740"/>
            <a:ext cx="1178560" cy="171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6554" y="6182956"/>
            <a:ext cx="1143000" cy="171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9695" y="5576570"/>
            <a:ext cx="3132455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6870" y="4226572"/>
            <a:ext cx="2379980" cy="17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0280" y="3679215"/>
            <a:ext cx="2329180" cy="171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2655" y="2766072"/>
            <a:ext cx="2470785" cy="1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0465" y="4999101"/>
            <a:ext cx="2762250" cy="17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5936" y="890100"/>
            <a:ext cx="6357952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differential form of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 states that the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divergence or outward flow of electric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a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 is equal to the volume charge density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 that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1432417"/>
            <a:ext cx="106326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Divergence: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936" y="1748112"/>
            <a:ext cx="6454241" cy="42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The divergence represents the volume density</a:t>
            </a:r>
            <a:r>
              <a:rPr sz="1200" spc="-26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of the</a:t>
            </a:r>
            <a:r>
              <a:rPr sz="1200" spc="-1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outwa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rd</a:t>
            </a:r>
            <a:r>
              <a:rPr sz="1200" spc="11" dirty="0">
                <a:solidFill>
                  <a:srgbClr val="212121"/>
                </a:solidFill>
                <a:latin typeface="SARGMV+Times New Roman"/>
                <a:cs typeface="SARGMV+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A0080"/>
                </a:solidFill>
                <a:latin typeface="SARGMV+Times New Roman"/>
                <a:cs typeface="SARGMV+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flux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vector field from an infinitesimal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volume around a given point.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2249508"/>
            <a:ext cx="6233490" cy="42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The following</a:t>
            </a:r>
            <a:r>
              <a:rPr sz="1200" spc="-11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properties</a:t>
            </a:r>
            <a:r>
              <a:rPr sz="1200" spc="12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can all be derived from the ordinary</a:t>
            </a:r>
            <a:r>
              <a:rPr sz="1200" spc="-25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differentiation rules of </a:t>
            </a:r>
            <a:r>
              <a:rPr sz="1200" dirty="0">
                <a:solidFill>
                  <a:srgbClr val="0A0080"/>
                </a:solidFill>
                <a:latin typeface="SARGMV+Times New Roman"/>
                <a:cs typeface="SARGMV+Times New Roman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calculus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Most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importantly, the divergence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linear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operator,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i.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4036" y="3094185"/>
            <a:ext cx="366428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for all vector</a:t>
            </a:r>
            <a:r>
              <a:rPr sz="1200" spc="11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18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b="1" dirty="0">
                <a:solidFill>
                  <a:srgbClr val="212121"/>
                </a:solidFill>
                <a:latin typeface="Times New Roman"/>
                <a:cs typeface="Times New Roman"/>
              </a:rPr>
              <a:t>F</a:t>
            </a:r>
            <a:r>
              <a:rPr sz="1200" b="1" spc="-13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7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b="1" dirty="0">
                <a:solidFill>
                  <a:srgbClr val="212121"/>
                </a:solidFill>
                <a:latin typeface="Times New Roman"/>
                <a:cs typeface="Times New Roman"/>
              </a:rPr>
              <a:t>G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3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all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real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numbers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nd </a:t>
            </a:r>
            <a:r>
              <a:rPr sz="1200" i="1" dirty="0">
                <a:solidFill>
                  <a:srgbClr val="212121"/>
                </a:solidFill>
                <a:latin typeface="Times New Roman"/>
                <a:cs typeface="Times New Roman"/>
              </a:rPr>
              <a:t>b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5936" y="3383745"/>
            <a:ext cx="650219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There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product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rule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spc="11" dirty="0">
                <a:solidFill>
                  <a:srgbClr val="212121"/>
                </a:solidFill>
                <a:latin typeface="SARGMV+Times New Roman"/>
                <a:cs typeface="SARGMV+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f the following</a:t>
            </a:r>
            <a:r>
              <a:rPr sz="1200" spc="-12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type: if </a:t>
            </a:r>
            <a:r>
              <a:rPr sz="1200" i="1" dirty="0">
                <a:solidFill>
                  <a:srgbClr val="212121"/>
                </a:solidFill>
                <a:latin typeface="Times New Roman"/>
                <a:cs typeface="Times New Roman"/>
              </a:rPr>
              <a:t>φ </a:t>
            </a:r>
            <a:r>
              <a:rPr sz="1200" spc="13" dirty="0">
                <a:solidFill>
                  <a:srgbClr val="212121"/>
                </a:solidFill>
                <a:latin typeface="SARGMV+Times New Roman"/>
                <a:cs typeface="SARGMV+Times New Roman"/>
              </a:rPr>
              <a:t>is</a:t>
            </a:r>
            <a:r>
              <a:rPr sz="1200" spc="-14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 scalar-valued function and </a:t>
            </a:r>
            <a:r>
              <a:rPr sz="1200" b="1" dirty="0">
                <a:solidFill>
                  <a:srgbClr val="212121"/>
                </a:solidFill>
                <a:latin typeface="Times New Roman"/>
                <a:cs typeface="Times New Roman"/>
              </a:rPr>
              <a:t>F</a:t>
            </a:r>
            <a:r>
              <a:rPr sz="1200" b="1" spc="-13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 vector</a:t>
            </a:r>
            <a:r>
              <a:rPr sz="1200" spc="11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field,</a:t>
            </a:r>
            <a:r>
              <a:rPr sz="1200" spc="14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then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936" y="3946101"/>
            <a:ext cx="200218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or in more suggestive</a:t>
            </a:r>
            <a:r>
              <a:rPr sz="1200" spc="-25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notation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3848" y="4514553"/>
            <a:ext cx="628512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Another product</a:t>
            </a:r>
            <a:r>
              <a:rPr sz="1200" spc="15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rule for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cross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product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spc="11" dirty="0">
                <a:solidFill>
                  <a:srgbClr val="212121"/>
                </a:solidFill>
                <a:latin typeface="SARGMV+Times New Roman"/>
                <a:cs typeface="SARGMV+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f two</a:t>
            </a:r>
            <a:r>
              <a:rPr sz="1200" spc="13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vector fields</a:t>
            </a:r>
            <a:r>
              <a:rPr sz="1200" spc="18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b="1" dirty="0">
                <a:solidFill>
                  <a:srgbClr val="212121"/>
                </a:solidFill>
                <a:latin typeface="Times New Roman"/>
                <a:cs typeface="Times New Roman"/>
              </a:rPr>
              <a:t>F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and </a:t>
            </a:r>
            <a:r>
              <a:rPr sz="1200" b="1" dirty="0">
                <a:solidFill>
                  <a:srgbClr val="212121"/>
                </a:solidFill>
                <a:latin typeface="Times New Roman"/>
                <a:cs typeface="Times New Roman"/>
              </a:rPr>
              <a:t>G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in three dimensions involves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3848" y="4726389"/>
            <a:ext cx="193357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A0080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curl</a:t>
            </a:r>
            <a:r>
              <a:rPr sz="1200" dirty="0">
                <a:solidFill>
                  <a:srgbClr val="0A0080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nd reads as follows: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24710" y="5285951"/>
            <a:ext cx="2793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0236" y="5892503"/>
            <a:ext cx="445251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Laplacian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scalar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field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divergence of the field's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gradient: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23848" y="6422855"/>
            <a:ext cx="526023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divergence of the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curl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ny</a:t>
            </a:r>
            <a:r>
              <a:rPr sz="1200" spc="-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field (in three dimensions) is equal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zero: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77591" y="6877688"/>
            <a:ext cx="189660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5936" y="7050516"/>
            <a:ext cx="283575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Poisson’s and Laplace’s Equations: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5936" y="7354400"/>
            <a:ext cx="260967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electrostatic field, we have seen that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65936" y="7951808"/>
            <a:ext cx="3473603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9361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................................................................(53)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Form the above two equations we can write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86279" y="8582744"/>
            <a:ext cx="2235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................................................(54)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8631" y="894445"/>
            <a:ext cx="727025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UNIT-I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43707" y="1203197"/>
            <a:ext cx="202558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Electrostatic Fields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4536" y="1989077"/>
            <a:ext cx="204421" cy="2830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6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1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1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 marL="0" marR="0">
              <a:lnSpc>
                <a:spcPts val="1312"/>
              </a:lnSpc>
              <a:spcBef>
                <a:spcPts val="7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3086" y="1987380"/>
            <a:ext cx="113418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Coulomb’s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3086" y="2249508"/>
            <a:ext cx="4820412" cy="996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Intensity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 due to line and surface Charge</a:t>
            </a:r>
            <a:r>
              <a:rPr sz="1200" spc="-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 done in moving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point charge in an electrostatic field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 Potential &amp; Properties of potential function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gradient</a:t>
            </a:r>
          </a:p>
          <a:p>
            <a:pPr marL="0" marR="0">
              <a:lnSpc>
                <a:spcPts val="1328"/>
              </a:lnSpc>
              <a:spcBef>
                <a:spcPts val="7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Gauss’s law – Application of Gauss’s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3086" y="3301449"/>
            <a:ext cx="134632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Maxwell’s first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3086" y="3565101"/>
            <a:ext cx="85471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Divergence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3086" y="3827229"/>
            <a:ext cx="5158361" cy="73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Laplace’s and Poison’s equations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Solution of Laplace’s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equation in one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variable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dipole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 moment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 and EFI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 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 electric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Torque on an Electric dipole in an electric</a:t>
            </a:r>
            <a:r>
              <a:rPr sz="1200" spc="-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3086" y="4613613"/>
            <a:ext cx="44749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Behavior of conductors in an electric field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 and Insulators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2979420" y="6157849"/>
            <a:ext cx="485000" cy="132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4080" y="3724402"/>
            <a:ext cx="1466849" cy="352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4555" y="2921571"/>
            <a:ext cx="3819525" cy="352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4555" y="1855469"/>
            <a:ext cx="1218565" cy="294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555" y="5346446"/>
            <a:ext cx="3718940" cy="400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4555" y="4526026"/>
            <a:ext cx="2121027" cy="400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4160" y="2329688"/>
            <a:ext cx="152158" cy="132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8315" y="1534159"/>
            <a:ext cx="388556" cy="95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4840" y="1562734"/>
            <a:ext cx="66018" cy="66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2925" y="932243"/>
            <a:ext cx="1438275" cy="1428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5936" y="976968"/>
            <a:ext cx="228579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Using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identity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51553" y="976968"/>
            <a:ext cx="1089507" cy="76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................(55)</a:t>
            </a:r>
          </a:p>
          <a:p>
            <a:pPr marL="224027" marR="0">
              <a:lnSpc>
                <a:spcPts val="1328"/>
              </a:lnSpc>
              <a:spcBef>
                <a:spcPts val="30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Therefore,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1533228"/>
            <a:ext cx="2372893" cy="715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a simple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homogeneous medium,</a:t>
            </a:r>
          </a:p>
          <a:p>
            <a:pPr marL="1266393" marR="0">
              <a:lnSpc>
                <a:spcPts val="1328"/>
              </a:lnSpc>
              <a:spcBef>
                <a:spcPts val="267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................(56)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27527" y="1533228"/>
            <a:ext cx="105765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constant and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5936" y="2366856"/>
            <a:ext cx="580420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200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200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200" spc="3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200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200" spc="3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Poisson’s</a:t>
            </a:r>
            <a:r>
              <a:rPr sz="1200" spc="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equation.</a:t>
            </a:r>
            <a:r>
              <a:rPr sz="1200" spc="3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Here</a:t>
            </a:r>
            <a:r>
              <a:rPr sz="1200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we have introduced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new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operator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98310" y="2366856"/>
            <a:ext cx="59098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6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 del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5936" y="2627460"/>
            <a:ext cx="404517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square), called the Laplacian operator.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Cartesian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coordinates,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34433" y="3167337"/>
            <a:ext cx="977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...............(57)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5936" y="3430989"/>
            <a:ext cx="452153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Therefore, in Cartesian coordinates, Poisson equation can be written as: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99030" y="3970485"/>
            <a:ext cx="977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...............(58)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5936" y="4232613"/>
            <a:ext cx="174711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cylindrical coordinates,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36443" y="4790397"/>
            <a:ext cx="977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...............(59)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5936" y="5052525"/>
            <a:ext cx="239796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spherical polar coordinate system,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36897" y="5610563"/>
            <a:ext cx="977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...............(60)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65936" y="5872691"/>
            <a:ext cx="558332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At points in simple media, where no free charge is present, Poisson’s equation reduces to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61867" y="6194255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...................................(61)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5936" y="6456383"/>
            <a:ext cx="25458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Which is known as</a:t>
            </a:r>
            <a:r>
              <a:rPr sz="12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Laplace’s equation.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65936" y="6720035"/>
            <a:ext cx="6553480" cy="996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Laplace’s</a:t>
            </a:r>
            <a:r>
              <a:rPr sz="12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Poisson’s</a:t>
            </a:r>
            <a:r>
              <a:rPr sz="12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2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2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2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solving</a:t>
            </a:r>
            <a:r>
              <a:rPr sz="12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2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2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electrostatic</a:t>
            </a:r>
            <a:r>
              <a:rPr sz="1200" spc="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  <a:r>
              <a:rPr sz="1200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problems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  <a:r>
              <a:rPr sz="1200" spc="3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only</a:t>
            </a:r>
            <a:r>
              <a:rPr sz="1200" spc="2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3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</a:t>
            </a:r>
            <a:r>
              <a:rPr sz="1200" spc="3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(potential</a:t>
            </a:r>
            <a:r>
              <a:rPr sz="1200" spc="3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3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charge)</a:t>
            </a:r>
            <a:r>
              <a:rPr sz="1200" spc="3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3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</a:t>
            </a:r>
            <a:r>
              <a:rPr sz="1200" spc="3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boundaries</a:t>
            </a:r>
            <a:r>
              <a:rPr sz="1200" spc="3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3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known</a:t>
            </a:r>
            <a:r>
              <a:rPr sz="1200" spc="3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7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</a:t>
            </a:r>
            <a:r>
              <a:rPr sz="1200" spc="1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1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found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hroughout</a:t>
            </a:r>
            <a:r>
              <a:rPr sz="1200" spc="1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volume.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shall</a:t>
            </a:r>
            <a:r>
              <a:rPr sz="1200" spc="1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such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applications in the section where we deal with boundary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value</a:t>
            </a:r>
            <a:r>
              <a:rPr sz="1200" spc="-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problems.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65936" y="8004921"/>
            <a:ext cx="4521483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Solutions to Laplace's Equation in CartesianCoordinates: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5936" y="8381577"/>
            <a:ext cx="6553964" cy="73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Having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investigated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general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properties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Poisson's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equation,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now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appropriate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study specific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methods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Laplace's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subject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boundary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conditions.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Exemplified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  <a:p>
            <a:pPr marL="0" marR="0">
              <a:lnSpc>
                <a:spcPts val="1328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next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section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three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standard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steps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often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used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representing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EQS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fields.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First,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Laplace's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 is set up in the coordinate system in which the boundary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surfaces are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coordinate surfaces. Then,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865505" y="8649970"/>
            <a:ext cx="4114800" cy="362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65505" y="7710741"/>
            <a:ext cx="3368040" cy="428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5505" y="6808533"/>
            <a:ext cx="3453765" cy="390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5505" y="4979073"/>
            <a:ext cx="4108450" cy="438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505" y="3935742"/>
            <a:ext cx="3693159" cy="18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5505" y="2294839"/>
            <a:ext cx="3531870" cy="428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4960" y="4660520"/>
            <a:ext cx="102870" cy="1028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5936" y="890100"/>
            <a:ext cx="6550129" cy="55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partial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differential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reduced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set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ordinary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differential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equations</a:t>
            </a:r>
            <a:r>
              <a:rPr sz="1200" spc="1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separation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variables.</a:t>
            </a:r>
            <a:r>
              <a:rPr sz="1200" spc="2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2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way,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infinite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set</a:t>
            </a:r>
            <a:r>
              <a:rPr sz="1200" spc="2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</a:t>
            </a:r>
            <a:r>
              <a:rPr sz="1200" spc="2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generated.</a:t>
            </a:r>
            <a:r>
              <a:rPr sz="1200" spc="2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Finally,</a:t>
            </a:r>
            <a:r>
              <a:rPr sz="1200" spc="2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boundary</a:t>
            </a:r>
            <a:r>
              <a:rPr sz="1200" spc="1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satisfied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superimposing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solutions found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separation of variables.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5936" y="1594188"/>
            <a:ext cx="6549392" cy="557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section,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derived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natural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boundary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stated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along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coordinate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surfaces</a:t>
            </a:r>
            <a:r>
              <a:rPr sz="1200" spc="3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Cartesian</a:t>
            </a:r>
            <a:r>
              <a:rPr sz="1200" spc="3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coordinate</a:t>
            </a:r>
            <a:r>
              <a:rPr sz="1200" spc="3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system.</a:t>
            </a:r>
            <a:r>
              <a:rPr sz="1200" spc="3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4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assumed</a:t>
            </a:r>
            <a:r>
              <a:rPr sz="1200" spc="3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3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3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depend</a:t>
            </a:r>
            <a:r>
              <a:rPr sz="1200" spc="3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10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only</a:t>
            </a:r>
            <a:r>
              <a:rPr sz="1200" spc="10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coordinates,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so that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Laplace's equation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(Table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936" y="2885016"/>
            <a:ext cx="6555614" cy="90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3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partial</a:t>
            </a:r>
            <a:r>
              <a:rPr sz="1200" spc="3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differential</a:t>
            </a:r>
            <a:r>
              <a:rPr sz="1200" spc="3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3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  <a:r>
              <a:rPr sz="1200" spc="3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independent</a:t>
            </a:r>
            <a:r>
              <a:rPr sz="1200" spc="3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variables.</a:t>
            </a:r>
            <a:r>
              <a:rPr sz="1200" spc="3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3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time-honored</a:t>
            </a:r>
            <a:r>
              <a:rPr sz="1200" spc="3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method</a:t>
            </a:r>
            <a:r>
              <a:rPr sz="1200" spc="3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mathematics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reduce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new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previously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solved.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Here</a:t>
            </a:r>
            <a:r>
              <a:rPr sz="1200" spc="1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process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finding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partial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differential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reduced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finding solutions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ordinary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differential</a:t>
            </a:r>
          </a:p>
          <a:p>
            <a:pPr marL="0" marR="0">
              <a:lnSpc>
                <a:spcPts val="1328"/>
              </a:lnSpc>
              <a:spcBef>
                <a:spcPts val="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equations.</a:t>
            </a:r>
            <a:r>
              <a:rPr sz="1200" spc="2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2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accomplished</a:t>
            </a:r>
            <a:r>
              <a:rPr sz="1200" spc="2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2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200" i="1" spc="2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200" i="1" spc="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separation</a:t>
            </a:r>
            <a:r>
              <a:rPr sz="1200" i="1" spc="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200" i="1" spc="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2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2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consists</a:t>
            </a:r>
            <a:r>
              <a:rPr sz="1200" spc="2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assuming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 with the special space dependence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4278333"/>
            <a:ext cx="6552924" cy="55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(2),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200" i="1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assumed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a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of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200" i="1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200" i="1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function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200" i="1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alone.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need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be,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general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space</a:t>
            </a:r>
          </a:p>
          <a:p>
            <a:pPr marL="0" marR="0">
              <a:lnSpc>
                <a:spcPts val="1328"/>
              </a:lnSpc>
              <a:spcBef>
                <a:spcPts val="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dependence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recovered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by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superposition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special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solutions.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Substitution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(2)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into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(1)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division 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 gives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936" y="5580083"/>
            <a:ext cx="6557824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Total</a:t>
            </a:r>
            <a:r>
              <a:rPr sz="1200" spc="2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derivative</a:t>
            </a:r>
            <a:r>
              <a:rPr sz="1200" spc="2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symbols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2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used</a:t>
            </a:r>
            <a:r>
              <a:rPr sz="1200" spc="2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because</a:t>
            </a:r>
            <a:r>
              <a:rPr sz="1200" spc="2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respective</a:t>
            </a:r>
            <a:r>
              <a:rPr sz="1200" spc="2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functions</a:t>
            </a:r>
            <a:r>
              <a:rPr sz="1200" spc="2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200" i="1" spc="2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200" i="1" spc="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2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2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definition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only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functions of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6108911"/>
            <a:ext cx="6555691" cy="557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(3)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now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3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4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left-hand</a:t>
            </a:r>
            <a:r>
              <a:rPr sz="1200" spc="4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side</a:t>
            </a:r>
            <a:r>
              <a:rPr sz="1200" spc="4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  <a:r>
              <a:rPr sz="1200" spc="3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200" i="1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alone,</a:t>
            </a:r>
            <a:r>
              <a:rPr sz="1200" spc="4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4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right-hand</a:t>
            </a:r>
            <a:r>
              <a:rPr sz="1200" spc="4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side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200" i="1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alone.</a:t>
            </a:r>
            <a:r>
              <a:rPr sz="1200" spc="1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1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satisfied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independent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200" i="1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200" i="1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only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each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</a:t>
            </a:r>
            <a:r>
              <a:rPr sz="1200" spc="1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expressions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constant.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denote this "separation"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constant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200" i="1" baseline="37999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and it follows</a:t>
            </a:r>
            <a:r>
              <a:rPr sz="1200" spc="-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936" y="7362020"/>
            <a:ext cx="3724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5936" y="8302328"/>
            <a:ext cx="227749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 equations have the solutions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160780" y="7632065"/>
            <a:ext cx="3044190" cy="1199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70330" y="4613974"/>
            <a:ext cx="551180" cy="171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5505" y="1240790"/>
            <a:ext cx="3954145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5936" y="890100"/>
            <a:ext cx="243743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k = 0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 degenerate into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936" y="1764876"/>
            <a:ext cx="6554164" cy="73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product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solutions,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(2),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summarized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four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rows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Table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5.4.1.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Those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right-hand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column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 simply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those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the middle column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roles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200" i="1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interchanged.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Generally,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leave</a:t>
            </a:r>
            <a:r>
              <a:rPr sz="1200" spc="2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prime</a:t>
            </a:r>
            <a:r>
              <a:rPr sz="1200" spc="2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off</a:t>
            </a:r>
            <a:r>
              <a:rPr sz="1200" spc="2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200" i="1" baseline="37999" dirty="0">
                <a:solidFill>
                  <a:srgbClr val="000000"/>
                </a:solidFill>
                <a:latin typeface="Times New Roman"/>
                <a:cs typeface="Times New Roman"/>
              </a:rPr>
              <a:t>'</a:t>
            </a:r>
            <a:r>
              <a:rPr sz="1200" i="1" spc="249" baseline="379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writing</a:t>
            </a:r>
            <a:r>
              <a:rPr sz="1200" spc="2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</a:t>
            </a:r>
            <a:r>
              <a:rPr sz="1200" spc="2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solutions.</a:t>
            </a:r>
            <a:r>
              <a:rPr sz="1200" spc="2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Exponentials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2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also</a:t>
            </a:r>
            <a:r>
              <a:rPr sz="1200" spc="2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solutions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(7).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These,</a:t>
            </a:r>
          </a:p>
          <a:p>
            <a:pPr marL="0" marR="0">
              <a:lnSpc>
                <a:spcPts val="1328"/>
              </a:lnSpc>
              <a:spcBef>
                <a:spcPts val="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sometimes more convenient, solutions are summarized in the last four rows of the table.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936" y="2645521"/>
            <a:ext cx="1312651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Electric dipole: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936" y="3065229"/>
            <a:ext cx="6217796" cy="63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The name</a:t>
            </a:r>
            <a:r>
              <a:rPr sz="1200" spc="1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given to two point charges of equal magnitude and opposite sign, separated </a:t>
            </a:r>
            <a:r>
              <a:rPr sz="1200" spc="23" dirty="0">
                <a:solidFill>
                  <a:srgbClr val="212121"/>
                </a:solidFill>
                <a:latin typeface="SARGMV+Times New Roman"/>
                <a:cs typeface="SARGMV+Times New Roman"/>
              </a:rPr>
              <a:t>by</a:t>
            </a:r>
            <a:r>
              <a:rPr sz="1200" spc="-47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 distance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which is small compared</a:t>
            </a:r>
            <a:r>
              <a:rPr sz="1200" spc="13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to the distance to the point P, at which we want to know the electric and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potential fields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936" y="3753850"/>
            <a:ext cx="137095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Dipole moment: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5936" y="4069545"/>
            <a:ext cx="6013221" cy="42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A stronger mathematical</a:t>
            </a:r>
            <a:r>
              <a:rPr sz="1200" spc="14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definition is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use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A008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</a:t>
            </a:r>
            <a:r>
              <a:rPr sz="1200" spc="11" dirty="0">
                <a:solidFill>
                  <a:srgbClr val="0A008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A008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algebra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sinc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e a quantity</a:t>
            </a:r>
            <a:r>
              <a:rPr sz="1200" spc="-17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with magnitude and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direction, like the dipole moment of two point charges, can </a:t>
            </a:r>
            <a:r>
              <a:rPr sz="1200" spc="11" dirty="0">
                <a:solidFill>
                  <a:srgbClr val="212121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5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expressed in</a:t>
            </a:r>
            <a:r>
              <a:rPr sz="1200" spc="11" dirty="0">
                <a:solidFill>
                  <a:srgbClr val="212121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212121"/>
                </a:solidFill>
                <a:latin typeface="SARGMV+Times New Roman"/>
                <a:cs typeface="SARGMV+Times New Roman"/>
              </a:rPr>
              <a:t>vector form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936" y="4892505"/>
            <a:ext cx="2962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0564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6764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53820" y="4892505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04569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09268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23568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65935" y="4892505"/>
            <a:ext cx="2117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63319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06296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82496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87906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64106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6473" y="4892505"/>
            <a:ext cx="2117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65756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41956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84933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51989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19045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86101" y="4892505"/>
            <a:ext cx="2709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06345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73401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549601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630068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706268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773934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840685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883052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959252" y="4892505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010535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086735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162935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205302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281502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324326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366693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442893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557346" y="4892505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608095" y="4892505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657930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34130" y="4892505"/>
            <a:ext cx="2709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890797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935145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011345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116501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192701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261129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335805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402861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445228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488053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564253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670781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737837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4814037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881093" y="4892505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932756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008956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114112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156479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270779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313604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389804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96331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572531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648731" y="4892505"/>
            <a:ext cx="2117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708015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750687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793054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5835878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912078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6017234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6084290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6160490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227546" y="4892505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6279210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6353886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6420942" y="4892505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6497142" y="4892505"/>
            <a:ext cx="24549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6590258" y="4892505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6667677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6772834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6839890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6882257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6950989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7018046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7060413" y="4892505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7111162" y="4892505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7153529" y="4892505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865936" y="5105865"/>
            <a:ext cx="523895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 moment vector p also points from the negative charge to the positive charge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865936" y="5793216"/>
            <a:ext cx="2361102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EFI due to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 electric dipole: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865936" y="6104339"/>
            <a:ext cx="65907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calculate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created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dipole on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axial line ( on the same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 joining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two charges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),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827836" y="6579065"/>
            <a:ext cx="209417" cy="1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1323086" y="6569159"/>
            <a:ext cx="397218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All</a:t>
            </a:r>
            <a:r>
              <a:rPr sz="1200" spc="-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measurement</a:t>
            </a:r>
            <a:r>
              <a:rPr sz="1200" spc="-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distances</a:t>
            </a:r>
            <a:r>
              <a:rPr sz="1200" spc="-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-1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-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taken</a:t>
            </a:r>
            <a:r>
              <a:rPr sz="1200" spc="-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-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centre(O).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827836" y="6862529"/>
            <a:ext cx="209417" cy="478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</a:p>
          <a:p>
            <a:pPr marL="0" marR="0">
              <a:lnSpc>
                <a:spcPts val="1207"/>
              </a:lnSpc>
              <a:spcBef>
                <a:spcPts val="109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323086" y="6852623"/>
            <a:ext cx="5732779" cy="493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-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</a:t>
            </a:r>
            <a:r>
              <a:rPr sz="1200" spc="-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-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</a:t>
            </a:r>
            <a:r>
              <a:rPr sz="1200" spc="-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-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+q</a:t>
            </a:r>
            <a:r>
              <a:rPr sz="1200" spc="-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</a:t>
            </a:r>
            <a:r>
              <a:rPr sz="1200" spc="-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-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4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</a:t>
            </a:r>
            <a:r>
              <a:rPr sz="1200" spc="-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25" dirty="0">
                <a:solidFill>
                  <a:srgbClr val="000000"/>
                </a:solidFill>
                <a:latin typeface="Times New Roman"/>
                <a:cs typeface="Times New Roman"/>
              </a:rPr>
              <a:t>‘l’.</a:t>
            </a:r>
            <a:r>
              <a:rPr sz="1200" spc="-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So,</a:t>
            </a:r>
            <a:r>
              <a:rPr sz="1200" spc="-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total</a:t>
            </a:r>
            <a:r>
              <a:rPr sz="1200" spc="-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length</a:t>
            </a:r>
            <a:r>
              <a:rPr sz="1200" spc="-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-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+q</a:t>
            </a:r>
            <a:r>
              <a:rPr sz="1200" spc="-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-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4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</a:t>
            </a:r>
            <a:r>
              <a:rPr sz="1200" spc="-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-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7" dirty="0">
                <a:solidFill>
                  <a:srgbClr val="000000"/>
                </a:solidFill>
                <a:latin typeface="Times New Roman"/>
                <a:cs typeface="Times New Roman"/>
              </a:rPr>
              <a:t>‘2l’.</a:t>
            </a:r>
          </a:p>
          <a:p>
            <a:pPr marL="0" marR="0">
              <a:lnSpc>
                <a:spcPts val="1328"/>
              </a:lnSpc>
              <a:spcBef>
                <a:spcPts val="977"/>
              </a:spcBef>
              <a:spcAft>
                <a:spcPts val="0"/>
              </a:spcAft>
            </a:pP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Take</a:t>
            </a:r>
            <a:r>
              <a:rPr sz="1200" spc="-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-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-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5" dirty="0">
                <a:solidFill>
                  <a:srgbClr val="000000"/>
                </a:solidFill>
                <a:latin typeface="Times New Roman"/>
                <a:cs typeface="Times New Roman"/>
              </a:rPr>
              <a:t>‘p’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-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axial</a:t>
            </a:r>
            <a:r>
              <a:rPr sz="1200" spc="-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</a:t>
            </a:r>
            <a:r>
              <a:rPr sz="1200" spc="-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-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</a:t>
            </a:r>
            <a:r>
              <a:rPr sz="1200" spc="-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2" dirty="0">
                <a:solidFill>
                  <a:srgbClr val="000000"/>
                </a:solidFill>
                <a:latin typeface="Times New Roman"/>
                <a:cs typeface="Times New Roman"/>
              </a:rPr>
              <a:t>‘r’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-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centre</a:t>
            </a:r>
            <a:r>
              <a:rPr sz="1200" spc="-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-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-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-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figure.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92175" y="1388744"/>
            <a:ext cx="5202555" cy="3187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936" y="1009285"/>
            <a:ext cx="3665132" cy="201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7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Arial"/>
                <a:cs typeface="Arial"/>
              </a:rPr>
              <a:t>Now, we</a:t>
            </a:r>
            <a:r>
              <a:rPr sz="115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000000"/>
                </a:solidFill>
                <a:latin typeface="Arial"/>
                <a:cs typeface="Arial"/>
              </a:rPr>
              <a:t>wish </a:t>
            </a:r>
            <a:r>
              <a:rPr sz="1150" b="1" spc="-1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150" b="1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000000"/>
                </a:solidFill>
                <a:latin typeface="Arial"/>
                <a:cs typeface="Arial"/>
              </a:rPr>
              <a:t>calculate electric field at point ‘P’.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62660" y="889000"/>
            <a:ext cx="4557395" cy="498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884555" y="5454002"/>
            <a:ext cx="892810" cy="171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65505" y="1029969"/>
            <a:ext cx="5735320" cy="2933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5936" y="4224766"/>
            <a:ext cx="77647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Torque: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936" y="4538937"/>
            <a:ext cx="6555690" cy="84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object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moment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subject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torque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τ</a:t>
            </a:r>
            <a:r>
              <a:rPr sz="1200" spc="139" dirty="0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2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placed</a:t>
            </a:r>
            <a:r>
              <a:rPr sz="1200" spc="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200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2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external</a:t>
            </a:r>
            <a:r>
              <a:rPr sz="1200" spc="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</a:p>
          <a:p>
            <a:pPr marL="0" marR="0">
              <a:lnSpc>
                <a:spcPts val="1328"/>
              </a:lnSpc>
              <a:spcBef>
                <a:spcPts val="3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field.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torque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tends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align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field.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aligned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parallel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has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lowe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potential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energy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making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angle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it.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spatially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uniform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</a:p>
          <a:p>
            <a:pPr marL="0" marR="0">
              <a:lnSpc>
                <a:spcPts val="1328"/>
              </a:lnSpc>
              <a:spcBef>
                <a:spcPts val="39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torque is given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220" y="5820875"/>
            <a:ext cx="6567882" cy="63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 p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the dipole moment, and the symbol "×"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refe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rs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cross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product.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 vector and</a:t>
            </a:r>
          </a:p>
          <a:p>
            <a:pPr marL="13716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dipole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plane,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torque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directed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normal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plane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direction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</a:t>
            </a:r>
          </a:p>
          <a:p>
            <a:pPr marL="13716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right-hand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rule.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936" y="6535631"/>
            <a:ext cx="6523302" cy="846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dipole oriented co- or anti-parallel to the direction in which a non-uniform electric field is increasing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(gradient of the field) will experience a torque, as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well as a force in the direction of its dipole moment.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be shown that this force will always 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parallel to the dipole moment regardless of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co- or anti-</a:t>
            </a:r>
          </a:p>
          <a:p>
            <a:pPr marL="0" marR="0">
              <a:lnSpc>
                <a:spcPts val="1328"/>
              </a:lnSpc>
              <a:spcBef>
                <a:spcPts val="3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parallel orientation of the dipole.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65505" y="1278890"/>
            <a:ext cx="5925947" cy="2286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936" y="903589"/>
            <a:ext cx="3788279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Torque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1400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 Electric dipole in</a:t>
            </a:r>
            <a:r>
              <a:rPr sz="14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 electric field: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7591" y="894445"/>
            <a:ext cx="2127847" cy="439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8075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II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Dielectrics &amp; Capacitance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4536" y="1497527"/>
            <a:ext cx="5841748" cy="2078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Behavior of conductors in an electric field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 and Insulators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 inside a dielectric</a:t>
            </a:r>
            <a:r>
              <a:rPr sz="1200" spc="-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material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polarization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 boundary</a:t>
            </a:r>
            <a:r>
              <a:rPr sz="1200" spc="-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</a:t>
            </a:r>
          </a:p>
          <a:p>
            <a:pPr marL="0" marR="0">
              <a:lnSpc>
                <a:spcPts val="1470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 boundary</a:t>
            </a:r>
            <a:r>
              <a:rPr sz="1200" spc="-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</a:t>
            </a:r>
          </a:p>
          <a:p>
            <a:pPr marL="0" marR="0">
              <a:lnSpc>
                <a:spcPts val="1470"/>
              </a:lnSpc>
              <a:spcBef>
                <a:spcPts val="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Capacitance-Capacitance of parallel plates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spherical co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axial capacitors with composite</a:t>
            </a:r>
          </a:p>
          <a:p>
            <a:pPr marL="228549" marR="0">
              <a:lnSpc>
                <a:spcPts val="1328"/>
              </a:lnSpc>
              <a:spcBef>
                <a:spcPts val="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dielectrics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energy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a static electric</a:t>
            </a:r>
            <a:r>
              <a:rPr sz="1200" spc="-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 density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conduction and Convection current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densities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spc="-22" dirty="0">
                <a:solidFill>
                  <a:srgbClr val="000000"/>
                </a:solidFill>
                <a:latin typeface="Times New Roman"/>
                <a:cs typeface="Times New Roman"/>
              </a:rPr>
              <a:t>Ohm’s</a:t>
            </a:r>
            <a:r>
              <a:rPr sz="12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 in point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4536" y="3538544"/>
            <a:ext cx="1753768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 of continuity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79170" y="3133725"/>
            <a:ext cx="3475990" cy="164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936" y="889873"/>
            <a:ext cx="3381737" cy="409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Behavior</a:t>
            </a:r>
            <a:r>
              <a:rPr sz="140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of conductors in an</a:t>
            </a:r>
            <a:r>
              <a:rPr sz="1400" b="1" spc="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field:</a:t>
            </a:r>
          </a:p>
          <a:p>
            <a:pPr marL="0" marR="0">
              <a:lnSpc>
                <a:spcPts val="1328"/>
              </a:lnSpc>
              <a:spcBef>
                <a:spcPts val="42"/>
              </a:spcBef>
              <a:spcAft>
                <a:spcPts val="0"/>
              </a:spcAft>
            </a:pP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Conductors: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5936" y="1269576"/>
            <a:ext cx="6554752" cy="1608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Materials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easy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around.</a:t>
            </a:r>
            <a:r>
              <a:rPr sz="1200" spc="1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depth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currents;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now,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just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summarize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few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their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properties.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Among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best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3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3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metals</a:t>
            </a:r>
            <a:r>
              <a:rPr sz="1200" spc="3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—</a:t>
            </a:r>
            <a:r>
              <a:rPr sz="1200" spc="3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silver,</a:t>
            </a:r>
            <a:r>
              <a:rPr sz="1200" spc="3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gold,</a:t>
            </a:r>
            <a:r>
              <a:rPr sz="1200" spc="3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copper,</a:t>
            </a:r>
            <a:r>
              <a:rPr sz="1200" spc="3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aluminum,</a:t>
            </a:r>
            <a:r>
              <a:rPr sz="1200" spc="3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etc.</a:t>
            </a:r>
            <a:r>
              <a:rPr sz="1200" spc="3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atoms</a:t>
            </a:r>
            <a:r>
              <a:rPr sz="1200" spc="3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</a:t>
            </a:r>
            <a:r>
              <a:rPr sz="1200" spc="3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metals</a:t>
            </a:r>
            <a:r>
              <a:rPr sz="1200" spc="3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form</a:t>
            </a:r>
            <a:r>
              <a:rPr sz="1200" spc="3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crystalline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structure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easily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hop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around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atom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atom.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Although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chunk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metal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neutral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overall,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visualize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being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made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lots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nailed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place,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paired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up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lots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(electrons)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free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around.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isolation,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sit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charges,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metal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only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neutral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overall,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also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largely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neutral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everywhere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(no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local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excess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charge).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Under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influence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 external field, the electrons are free to move around</a:t>
            </a:r>
            <a:r>
              <a:rPr sz="1050" dirty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936" y="4993089"/>
            <a:ext cx="6557038" cy="266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rest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lecture,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assume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materials</a:t>
            </a:r>
          </a:p>
          <a:p>
            <a:pPr marL="0" marR="0">
              <a:lnSpc>
                <a:spcPts val="1328"/>
              </a:lnSpc>
              <a:spcBef>
                <a:spcPts val="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supply of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free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around.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(This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course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just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idealization;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but,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turns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out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extremely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good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one.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Real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fact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behave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very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similar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limit.)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this, we can deduce a few important facts about conductors and electrostatic fields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sz="12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There is no electric field inside a conductor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: Why?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Suppose we bring a plus charge near a conductor.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very short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moment,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inside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conductor.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However,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act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electrons,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1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1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free</a:t>
            </a:r>
            <a:r>
              <a:rPr sz="1200" spc="1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about.</a:t>
            </a:r>
            <a:r>
              <a:rPr sz="1200" spc="1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</a:t>
            </a:r>
            <a:r>
              <a:rPr sz="1200" spc="1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1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plus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charge,</a:t>
            </a:r>
            <a:r>
              <a:rPr sz="1200" spc="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leaving</a:t>
            </a:r>
            <a:r>
              <a:rPr sz="12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net</a:t>
            </a:r>
            <a:r>
              <a:rPr sz="12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200" spc="1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2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behind.</a:t>
            </a:r>
            <a:r>
              <a:rPr sz="1200" spc="1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conductor’s</a:t>
            </a:r>
            <a:r>
              <a:rPr sz="1200" spc="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charges</a:t>
            </a:r>
            <a:r>
              <a:rPr sz="1200" spc="1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200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continue</a:t>
            </a:r>
            <a:r>
              <a:rPr sz="12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2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1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until</a:t>
            </a:r>
            <a:r>
              <a:rPr sz="1200" spc="1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“external”</a:t>
            </a:r>
            <a:r>
              <a:rPr sz="12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E~</a:t>
            </a:r>
            <a:r>
              <a:rPr sz="1200" spc="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-field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cancelled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out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—</a:t>
            </a:r>
            <a:r>
              <a:rPr sz="12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longer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E~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-field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them,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</a:t>
            </a:r>
          </a:p>
          <a:p>
            <a:pPr marL="0" marR="0">
              <a:lnSpc>
                <a:spcPts val="1328"/>
              </a:lnSpc>
              <a:spcBef>
                <a:spcPts val="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stay</a:t>
            </a:r>
            <a:r>
              <a:rPr sz="1200" spc="-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still.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sz="12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Net</a:t>
            </a:r>
            <a:r>
              <a:rPr sz="1200" b="1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200" b="1" spc="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200" b="1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200" b="1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reside</a:t>
            </a:r>
            <a:r>
              <a:rPr sz="12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200" b="1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b="1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surface</a:t>
            </a:r>
            <a:r>
              <a:rPr sz="1200" b="1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200" b="1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200" b="1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conductor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:This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easily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proved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Times New Roman"/>
                <a:cs typeface="Times New Roman"/>
              </a:rPr>
              <a:t>Gauss’s</a:t>
            </a:r>
            <a:r>
              <a:rPr sz="12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law: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make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little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Gaussian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totally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contained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inside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conductor.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E~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-field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inside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conductor,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E~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·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dA~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clearly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zero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your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surface.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equal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contains,</a:t>
            </a:r>
            <a:r>
              <a:rPr sz="1200" spc="1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1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1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charge.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</a:t>
            </a:r>
            <a:r>
              <a:rPr sz="1200" spc="1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ge</a:t>
            </a:r>
            <a:r>
              <a:rPr sz="12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2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conductor’s</a:t>
            </a:r>
            <a:r>
              <a:rPr sz="12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surface</a:t>
            </a:r>
            <a:r>
              <a:rPr sz="12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2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moment.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30910" y="1020064"/>
            <a:ext cx="5665724" cy="152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936" y="2564976"/>
            <a:ext cx="6555359" cy="160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sz="12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200" b="1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external</a:t>
            </a:r>
            <a:r>
              <a:rPr sz="1200" b="1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200" b="1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  <a:r>
              <a:rPr sz="1200" b="1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lines</a:t>
            </a:r>
            <a:r>
              <a:rPr sz="1200" b="1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200" b="1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perpendicular</a:t>
            </a:r>
            <a:r>
              <a:rPr sz="1200" b="1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200" b="1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b="1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surface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: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Another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way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put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component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tangent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surface.</a:t>
            </a:r>
            <a:r>
              <a:rPr sz="1200" spc="1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prove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contradiction: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suppose that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component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the E~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-field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were tangent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surface.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were 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case,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 charges</a:t>
            </a:r>
          </a:p>
          <a:p>
            <a:pPr marL="0" marR="0">
              <a:lnSpc>
                <a:spcPts val="1328"/>
              </a:lnSpc>
              <a:spcBef>
                <a:spcPts val="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would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along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surface.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They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would</a:t>
            </a:r>
            <a:r>
              <a:rPr sz="1200" spc="1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continue</a:t>
            </a:r>
            <a:r>
              <a:rPr sz="1200" spc="1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until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was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longer</a:t>
            </a:r>
            <a:r>
              <a:rPr sz="1200" spc="1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tangential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component</a:t>
            </a:r>
            <a:r>
              <a:rPr sz="1200" spc="2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E~</a:t>
            </a:r>
            <a:r>
              <a:rPr sz="1200" spc="2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-field.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Hence,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2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situation</a:t>
            </a:r>
            <a:r>
              <a:rPr sz="1200" spc="2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cannot</a:t>
            </a:r>
            <a:r>
              <a:rPr sz="1200" spc="2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exist:</a:t>
            </a:r>
            <a:r>
              <a:rPr sz="1200" spc="1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even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2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exists</a:t>
            </a:r>
            <a:r>
              <a:rPr sz="1200" spc="2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momentarily,</a:t>
            </a:r>
            <a:r>
              <a:rPr sz="1200" spc="2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rapidly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(within 10−17 seconds or so) correct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itself.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sz="1200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b="1" spc="2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conductor’s</a:t>
            </a:r>
            <a:r>
              <a:rPr sz="1200" b="1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surface</a:t>
            </a:r>
            <a:r>
              <a:rPr sz="1200" b="1" spc="2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200" b="1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200" b="1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equipotential:</a:t>
            </a:r>
            <a:r>
              <a:rPr sz="1200" b="1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follows</a:t>
            </a:r>
            <a:r>
              <a:rPr sz="1200" spc="2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2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fact</a:t>
            </a:r>
            <a:r>
              <a:rPr sz="1200" spc="2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E~</a:t>
            </a:r>
            <a:r>
              <a:rPr sz="1200" spc="2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-field</a:t>
            </a:r>
            <a:r>
              <a:rPr sz="1200" spc="4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perpendicular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surface.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do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integral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E~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surface;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perpendicular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field; so the difference 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 between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-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 points on the surface is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zero.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5936" y="4352782"/>
            <a:ext cx="984649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Insulators: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936" y="4756869"/>
            <a:ext cx="6555538" cy="231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Insulators,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  <a:r>
              <a:rPr sz="1200" spc="1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hand,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1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substances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exactly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opposite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effect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1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electrons.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substances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impede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free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electrons,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thereby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inhibiting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electrical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current.</a:t>
            </a:r>
            <a:r>
              <a:rPr sz="1200" spc="3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Insulators</a:t>
            </a:r>
            <a:r>
              <a:rPr sz="1200" spc="2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contain</a:t>
            </a:r>
            <a:r>
              <a:rPr sz="1200" spc="2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atoms</a:t>
            </a:r>
            <a:r>
              <a:rPr sz="1200" spc="2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hold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2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their</a:t>
            </a:r>
            <a:r>
              <a:rPr sz="1200" spc="2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</a:t>
            </a:r>
            <a:r>
              <a:rPr sz="1200" spc="2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tightly</a:t>
            </a:r>
            <a:r>
              <a:rPr sz="1200" spc="2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restrict</a:t>
            </a:r>
            <a:r>
              <a:rPr sz="1200" spc="2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2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atom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another.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Because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tightly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bound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electrons,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they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able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roam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around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freely.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simple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terms,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substances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prevent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insulators.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materials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 such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low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conductivity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flow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almost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negligible,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 they are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commonly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used to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protect us from dangerous effects of electricity.</a:t>
            </a:r>
          </a:p>
          <a:p>
            <a:pPr marL="26670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common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examples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insulators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glass,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plastic,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ceramics,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paper,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rubber,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etc.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electronic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voltage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quite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high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times,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makes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little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vulnerable. Sometimes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voltage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high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enough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cause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current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 through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materials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even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considered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good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electricity.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cause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shock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because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human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body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also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good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electricity.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Therefore,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wires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coated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rubber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acts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an insulator which in turn protects us from the conductor inside.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2275840" y="6513221"/>
            <a:ext cx="535305" cy="3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75080" y="6445859"/>
            <a:ext cx="685799" cy="418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7220" y="8183433"/>
            <a:ext cx="94615" cy="113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7195" y="8183513"/>
            <a:ext cx="447675" cy="114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1915" y="7046529"/>
            <a:ext cx="94615" cy="113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4536" y="1069705"/>
            <a:ext cx="118272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Introduction: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4536" y="1373208"/>
            <a:ext cx="6320638" cy="73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2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fundamental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property</a:t>
            </a:r>
            <a:r>
              <a:rPr sz="1200" spc="1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matter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exist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integral</a:t>
            </a:r>
            <a:r>
              <a:rPr sz="1200" spc="2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multiple</a:t>
            </a:r>
            <a:r>
              <a:rPr sz="1200" spc="2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charge.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Electrostatics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defined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study of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rest.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 their sources in electric charges.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4536" y="2162640"/>
            <a:ext cx="6324473" cy="99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(Note: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Almost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all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real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extent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time.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However,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many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problems,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variation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slow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considered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static.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  <a:r>
              <a:rPr sz="1200" spc="1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cases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spatial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nearly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even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though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actual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time.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Such cases are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termed as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quasi-static.)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4536" y="3214581"/>
            <a:ext cx="6321831" cy="99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2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chapter</a:t>
            </a:r>
            <a:r>
              <a:rPr sz="1200" spc="2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</a:t>
            </a:r>
            <a:r>
              <a:rPr sz="1200" spc="2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study</a:t>
            </a:r>
            <a:r>
              <a:rPr sz="1200" spc="2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  <a:r>
              <a:rPr sz="1200" spc="2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fundamental</a:t>
            </a:r>
            <a:r>
              <a:rPr sz="1200" spc="2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laws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governing</a:t>
            </a:r>
            <a:r>
              <a:rPr sz="1200" spc="2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2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fields,</a:t>
            </a:r>
            <a:r>
              <a:rPr sz="1200" spc="2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viz,</a:t>
            </a:r>
            <a:r>
              <a:rPr sz="1200" spc="2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(1)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Coulomb's</a:t>
            </a:r>
            <a:r>
              <a:rPr sz="1200" spc="1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(2)</a:t>
            </a:r>
            <a:r>
              <a:rPr sz="1200" spc="1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Law.</a:t>
            </a:r>
            <a:r>
              <a:rPr sz="1200" spc="1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Both</a:t>
            </a:r>
            <a:r>
              <a:rPr sz="1200" spc="1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</a:t>
            </a:r>
            <a:r>
              <a:rPr sz="1200" spc="1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experimental</a:t>
            </a:r>
            <a:r>
              <a:rPr sz="1200" spc="1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basis.</a:t>
            </a:r>
            <a:r>
              <a:rPr sz="1200" spc="1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Coulomb's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applicable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finding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distribution,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easier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distribution is symmetrical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4536" y="4263093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4536" y="4532614"/>
            <a:ext cx="1457972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Coulomb's Law</a:t>
            </a:r>
            <a:r>
              <a:rPr sz="1400" b="1" spc="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4536" y="4837641"/>
            <a:ext cx="86335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Statement: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4536" y="5098245"/>
            <a:ext cx="6259678" cy="996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Coulomb's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 states that the force between two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 charges Q1and Q2 is directly</a:t>
            </a:r>
            <a:r>
              <a:rPr sz="1200" spc="-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proportional to</a:t>
            </a:r>
          </a:p>
          <a:p>
            <a:pPr marL="0" marR="0">
              <a:lnSpc>
                <a:spcPts val="1328"/>
              </a:lnSpc>
              <a:spcBef>
                <a:spcPts val="7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product of the charges and inversely</a:t>
            </a:r>
            <a:r>
              <a:rPr sz="1200" spc="-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proportional to the square of the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 between them.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 charge is a hypothetical charge located at a single point in space.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an idealized model of a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particle having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charge.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4536" y="6150059"/>
            <a:ext cx="114686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Mathematically,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4536" y="7064459"/>
            <a:ext cx="286849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 k is the proportionality</a:t>
            </a:r>
            <a:r>
              <a:rPr sz="1200" spc="-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constant. And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54475" y="7064459"/>
            <a:ext cx="252328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is called the permittivity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free</a:t>
            </a:r>
            <a:r>
              <a:rPr sz="1200" spc="-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space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4536" y="7326968"/>
            <a:ext cx="4592701" cy="46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</a:t>
            </a:r>
            <a:r>
              <a:rPr sz="1200" spc="-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units, Q1 and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Q2 are expressed in Coulombs(C) and R is in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meters.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Force F is in Newton’s (N)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4536" y="7852748"/>
            <a:ext cx="614596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(We are assuming the charges are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free space.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charges are any</a:t>
            </a:r>
            <a:r>
              <a:rPr sz="1200" spc="-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 dielectric medium,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4536" y="8201744"/>
            <a:ext cx="63131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 use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02434" y="8201744"/>
            <a:ext cx="99354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instead where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19907" y="8201744"/>
            <a:ext cx="405475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called the relative permittivity</a:t>
            </a:r>
            <a:r>
              <a:rPr sz="1200" spc="-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 the dielectric constant of</a:t>
            </a:r>
            <a:r>
              <a:rPr sz="1200" spc="-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4536" y="8463873"/>
            <a:ext cx="74081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medium).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65505" y="1753869"/>
            <a:ext cx="5808472" cy="2404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936" y="885644"/>
            <a:ext cx="4002118" cy="225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FF0000"/>
                </a:solidFill>
                <a:latin typeface="Georgia"/>
                <a:cs typeface="Georgia"/>
              </a:rPr>
              <a:t>Conductors vs. Insulators: Comparison Chart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99489" y="1277619"/>
            <a:ext cx="5157469" cy="710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5936" y="894445"/>
            <a:ext cx="433562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inside</a:t>
            </a:r>
            <a:r>
              <a:rPr sz="140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 dielectric material</a:t>
            </a:r>
            <a:r>
              <a:rPr sz="1400" b="1" spc="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– polarization: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80465" y="1100455"/>
            <a:ext cx="4893944" cy="6911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3388995" y="8573770"/>
            <a:ext cx="961796" cy="437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10615" y="6590030"/>
            <a:ext cx="6184265" cy="671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780" y="1034668"/>
            <a:ext cx="5108448" cy="5021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2636" y="6258036"/>
            <a:ext cx="1847575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Boundary Conditions: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936" y="7254750"/>
            <a:ext cx="204542" cy="108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325"/>
              </a:lnSpc>
              <a:spcBef>
                <a:spcPts val="559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3012" y="7255340"/>
            <a:ext cx="327766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boundary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 at an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interface</a:t>
            </a:r>
            <a:r>
              <a:rPr sz="1200" spc="-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separating: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1562" y="7457442"/>
            <a:ext cx="1873811" cy="55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200" spc="3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 and dielectric</a:t>
            </a:r>
          </a:p>
          <a:p>
            <a:pPr marL="0" marR="0">
              <a:lnSpc>
                <a:spcPts val="1328"/>
              </a:lnSpc>
              <a:spcBef>
                <a:spcPts val="9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200" spc="3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 and dielectric</a:t>
            </a:r>
          </a:p>
          <a:p>
            <a:pPr marL="0" marR="0">
              <a:lnSpc>
                <a:spcPts val="1328"/>
              </a:lnSpc>
              <a:spcBef>
                <a:spcPts val="9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200" spc="3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 and free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3012" y="8134688"/>
            <a:ext cx="472297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-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determine the boundary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conditions, we need 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spc="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914400" y="4847844"/>
            <a:ext cx="5368798" cy="494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432175" y="3794759"/>
            <a:ext cx="1467993" cy="678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5175" y="2311983"/>
            <a:ext cx="1144904" cy="304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8975" y="1449069"/>
            <a:ext cx="1312037" cy="398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704" y="1100412"/>
            <a:ext cx="41485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2908" y="2015746"/>
            <a:ext cx="204542" cy="206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7604" y="2016336"/>
            <a:ext cx="446425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Decomposing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electric field intensity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 into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orthogonal</a:t>
            </a:r>
            <a:r>
              <a:rPr sz="1200" spc="-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components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604" y="2702136"/>
            <a:ext cx="52469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98346" y="2702136"/>
            <a:ext cx="56969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are,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respectively, the tangential and normal components of E to the interface of</a:t>
            </a:r>
            <a:r>
              <a:rPr sz="1200" spc="-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interest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3576" y="3080242"/>
            <a:ext cx="3578827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1" dirty="0">
                <a:solidFill>
                  <a:srgbClr val="FF0000"/>
                </a:solidFill>
                <a:latin typeface="Times New Roman"/>
                <a:cs typeface="Times New Roman"/>
              </a:rPr>
              <a:t>1.Dielectric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 – dielectric boundary conditions: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57604" y="3443181"/>
            <a:ext cx="320586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  <a:r>
              <a:rPr sz="1200" spc="4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E</a:t>
            </a:r>
            <a:r>
              <a:rPr sz="1200" spc="4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media 1 and 2 can be decomposed 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0518" y="3485386"/>
            <a:ext cx="21945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01622" y="3485386"/>
            <a:ext cx="21945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57604" y="4479501"/>
            <a:ext cx="365836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Maxwell’s equation to the closed path (</a:t>
            </a:r>
            <a:r>
              <a:rPr sz="12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abcda 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91986" y="4920672"/>
            <a:ext cx="402677" cy="193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rebuchet MS"/>
                <a:cs typeface="Trebuchet MS"/>
              </a:rPr>
              <a:t>( 1 )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3315970" y="1270000"/>
            <a:ext cx="1138339" cy="483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52700" y="8738235"/>
            <a:ext cx="2637155" cy="304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3450" y="6428752"/>
            <a:ext cx="810259" cy="469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1980" y="5538470"/>
            <a:ext cx="1494536" cy="394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4710" y="1912619"/>
            <a:ext cx="3550920" cy="2505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1665" y="7671181"/>
            <a:ext cx="1446022" cy="502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704" y="593556"/>
            <a:ext cx="2389452" cy="20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∆</a:t>
            </a:r>
            <a:r>
              <a:rPr sz="1200" dirty="0">
                <a:solidFill>
                  <a:srgbClr val="000000"/>
                </a:solidFill>
                <a:latin typeface="PTHJSP+Cambria Math"/>
                <a:cs typeface="PTHJSP+Cambria Math"/>
              </a:rPr>
              <a:t>ℎ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− &gt; 0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equation ( 1 ) becomes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73114" y="1445571"/>
            <a:ext cx="402677" cy="193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rebuchet MS"/>
                <a:cs typeface="Trebuchet MS"/>
              </a:rPr>
              <a:t>( 2 )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2804" y="4738581"/>
            <a:ext cx="284012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00000"/>
                </a:solidFill>
                <a:latin typeface="SARGMV+Times New Roman"/>
                <a:cs typeface="SARGMV+Times New Roman"/>
              </a:rPr>
              <a:t>is said to be continuous across the boundary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2804" y="5096131"/>
            <a:ext cx="204542" cy="206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69212" y="5096721"/>
            <a:ext cx="258490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 D = = + , eq. (2) can be written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6084527"/>
            <a:ext cx="3132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3012" y="6947111"/>
            <a:ext cx="297482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00000"/>
                </a:solidFill>
                <a:latin typeface="SARGMV+Times New Roman"/>
                <a:cs typeface="SARGMV+Times New Roman"/>
              </a:rPr>
              <a:t>is said to be discontinuous across the interface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7381832"/>
            <a:ext cx="23483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 Gauss’s law , we have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8021409"/>
            <a:ext cx="1414572" cy="204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Allowing </a:t>
            </a: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∆</a:t>
            </a:r>
            <a:r>
              <a:rPr sz="1150" dirty="0">
                <a:solidFill>
                  <a:srgbClr val="000000"/>
                </a:solidFill>
                <a:latin typeface="PTHJSP+Cambria Math"/>
                <a:cs typeface="PTHJSP+Cambria Math"/>
              </a:rPr>
              <a:t>ℎ</a:t>
            </a:r>
            <a:r>
              <a:rPr sz="1150" spc="12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  <a:r>
              <a:rPr sz="1150" spc="168" dirty="0">
                <a:solidFill>
                  <a:srgbClr val="000000"/>
                </a:solidFill>
                <a:latin typeface="Arial"/>
                <a:cs typeface="Arial"/>
              </a:rPr>
              <a:t>&gt;</a:t>
            </a:r>
            <a:r>
              <a:rPr sz="1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3315970" y="5201539"/>
            <a:ext cx="1139825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319780" y="6513194"/>
            <a:ext cx="1073620" cy="261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9330" y="1245234"/>
            <a:ext cx="3215005" cy="3457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704" y="896196"/>
            <a:ext cx="3132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04" y="4855929"/>
            <a:ext cx="273877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 free charges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exist at the interface , so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42509" y="5248887"/>
            <a:ext cx="296511" cy="182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</a:pPr>
            <a:r>
              <a:rPr sz="1000" spc="-43" dirty="0">
                <a:solidFill>
                  <a:srgbClr val="000000"/>
                </a:solidFill>
                <a:latin typeface="Trebuchet MS"/>
                <a:cs typeface="Trebuchet MS"/>
              </a:rPr>
              <a:t>(1)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1112" y="5784627"/>
            <a:ext cx="4526736" cy="215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continuous across the interface , since</a:t>
            </a:r>
            <a:r>
              <a:rPr sz="1200" spc="6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=</a:t>
            </a:r>
            <a:r>
              <a:rPr sz="1200" spc="868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,eq. ( 1 ) can be written</a:t>
            </a:r>
            <a:r>
              <a:rPr sz="1200" spc="-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704" y="6916631"/>
            <a:ext cx="405917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normal component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 E ) is discontinuous at the boundary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7252065"/>
            <a:ext cx="374437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1400" b="1" spc="3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Conductor – dielectric boundary</a:t>
            </a:r>
            <a:r>
              <a:rPr sz="1400" b="1" spc="-4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conditions: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7602812"/>
            <a:ext cx="365836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Maxwell’s equation to the closed path (</a:t>
            </a:r>
            <a:r>
              <a:rPr sz="12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abcda 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2915285" y="8652510"/>
            <a:ext cx="1925955" cy="3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343785" y="5598795"/>
            <a:ext cx="3095243" cy="2602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4890" y="4845025"/>
            <a:ext cx="647065" cy="266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8050" y="914400"/>
            <a:ext cx="5024755" cy="311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51508" y="3865735"/>
            <a:ext cx="1114112" cy="30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rebuchet MS"/>
                <a:cs typeface="Trebuchet MS"/>
              </a:rPr>
              <a:t>As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∆</a:t>
            </a:r>
            <a:r>
              <a:rPr sz="1800" spc="105" dirty="0">
                <a:solidFill>
                  <a:srgbClr val="000000"/>
                </a:solidFill>
                <a:latin typeface="PTHJSP+Cambria Math"/>
                <a:cs typeface="PTHJSP+Cambria Math"/>
              </a:rPr>
              <a:t>ℎ</a:t>
            </a:r>
            <a:r>
              <a:rPr sz="1800" dirty="0">
                <a:solidFill>
                  <a:srgbClr val="000000"/>
                </a:solidFill>
                <a:latin typeface="Trebuchet MS"/>
                <a:cs typeface="Trebuchet MS"/>
              </a:rPr>
              <a:t>-&gt;</a:t>
            </a:r>
            <a:r>
              <a:rPr sz="1800" spc="-358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0000"/>
                </a:solidFill>
                <a:latin typeface="Trebuchet MS"/>
                <a:cs typeface="Trebuchet MS"/>
              </a:rPr>
              <a:t>0,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5204" y="5128345"/>
            <a:ext cx="5143147" cy="20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Similarly, </a:t>
            </a:r>
            <a:r>
              <a:rPr sz="1200" spc="23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2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Gauss’s law to the pillbox and letting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∆</a:t>
            </a:r>
            <a:r>
              <a:rPr sz="1200" dirty="0">
                <a:solidFill>
                  <a:srgbClr val="000000"/>
                </a:solidFill>
                <a:latin typeface="PTHJSP+Cambria Math"/>
                <a:cs typeface="PTHJSP+Cambria Math"/>
              </a:rPr>
              <a:t>ℎ</a:t>
            </a:r>
            <a:r>
              <a:rPr sz="1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→ 0,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have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2116455" y="5262258"/>
            <a:ext cx="3953509" cy="571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16455" y="3587750"/>
            <a:ext cx="2036952" cy="53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65195" y="2509519"/>
            <a:ext cx="843559" cy="244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7695" y="1572907"/>
            <a:ext cx="1446529" cy="467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86738" y="1034880"/>
            <a:ext cx="262844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because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 = = 0 inside the conductor, so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704" y="2164164"/>
            <a:ext cx="3132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796" y="3084377"/>
            <a:ext cx="5716620" cy="408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 under static conditions, the following</a:t>
            </a:r>
            <a:r>
              <a:rPr sz="115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conclusions can be</a:t>
            </a:r>
            <a:r>
              <a:rPr sz="115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made about a perfect conductor:</a:t>
            </a:r>
          </a:p>
          <a:p>
            <a:pPr marL="228600" marR="0">
              <a:lnSpc>
                <a:spcPts val="1328"/>
              </a:lnSpc>
              <a:spcBef>
                <a:spcPts val="313"/>
              </a:spcBef>
              <a:spcAft>
                <a:spcPts val="0"/>
              </a:spcAft>
            </a:pP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1.</a:t>
            </a:r>
            <a:r>
              <a:rPr sz="1200" spc="6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 electric field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exist within a</a:t>
            </a:r>
            <a:r>
              <a:rPr sz="1200" spc="-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396" y="4133633"/>
            <a:ext cx="5598771" cy="25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2.</a:t>
            </a:r>
            <a:r>
              <a:rPr sz="1200" spc="6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 E = - </a:t>
            </a:r>
            <a:r>
              <a:rPr sz="1200" dirty="0">
                <a:solidFill>
                  <a:srgbClr val="000000"/>
                </a:solidFill>
                <a:latin typeface="Arial Black"/>
                <a:cs typeface="Arial Black"/>
              </a:rPr>
              <a:t>_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= 0, there can be no potential difference any</a:t>
            </a:r>
            <a:r>
              <a:rPr sz="1200" spc="-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 points in 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theconductor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7396" y="4857453"/>
            <a:ext cx="512013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3.</a:t>
            </a:r>
            <a:r>
              <a:rPr sz="1200" spc="9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electric field E can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external to the conductor and normal to its</a:t>
            </a:r>
            <a:r>
              <a:rPr sz="1200" spc="-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6714490" y="8022757"/>
            <a:ext cx="114298" cy="113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93595" y="5357495"/>
            <a:ext cx="3630295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1085" y="1360169"/>
            <a:ext cx="3197098" cy="256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4522318"/>
            <a:ext cx="447039" cy="256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8320" y="8331962"/>
            <a:ext cx="1027810" cy="361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1696" y="920353"/>
            <a:ext cx="3753867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3.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Conductor – free</a:t>
            </a:r>
            <a:r>
              <a:rPr sz="14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space boundary conditions: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04" y="4113741"/>
            <a:ext cx="5835245" cy="412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is a special case of the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 condition. Free space is a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special dielectric</a:t>
            </a:r>
          </a:p>
          <a:p>
            <a:pPr marL="0" marR="0">
              <a:lnSpc>
                <a:spcPts val="1328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-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704" y="5020521"/>
            <a:ext cx="219209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 the boundary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conditions are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6861540"/>
            <a:ext cx="235628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Capacitance</a:t>
            </a:r>
            <a:r>
              <a:rPr sz="140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and Capacitors: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7166567"/>
            <a:ext cx="6100268" cy="73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already stated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Equipotential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body and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</a:p>
          <a:p>
            <a:pPr marL="0" marR="0">
              <a:lnSpc>
                <a:spcPts val="1328"/>
              </a:lnSpc>
              <a:spcBef>
                <a:spcPts val="7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</a:t>
            </a:r>
            <a:r>
              <a:rPr sz="1200" spc="1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such</a:t>
            </a:r>
            <a:r>
              <a:rPr sz="1200" spc="1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1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distribute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themselves</a:t>
            </a:r>
            <a:r>
              <a:rPr sz="1200" spc="1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such</a:t>
            </a:r>
            <a:r>
              <a:rPr sz="1200" spc="1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manner</a:t>
            </a:r>
            <a:r>
              <a:rPr sz="1200" spc="1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inside the conductor vanishes.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additional amount of charge is supplied to an isolated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704" y="8041724"/>
            <a:ext cx="578891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 at a given potential, this additional charge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 increase the surface charge density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8599508"/>
            <a:ext cx="346463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  <a:r>
              <a:rPr sz="1200" spc="2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3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3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4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</a:t>
            </a:r>
            <a:r>
              <a:rPr sz="1200" spc="3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76621" y="8599508"/>
            <a:ext cx="137988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the potential of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"/>
          <p:cNvSpPr/>
          <p:nvPr/>
        </p:nvSpPr>
        <p:spPr>
          <a:xfrm>
            <a:off x="894080" y="6251448"/>
            <a:ext cx="171018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4555" y="5360035"/>
            <a:ext cx="789673" cy="419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155" y="2082418"/>
            <a:ext cx="104507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3990" y="2768600"/>
            <a:ext cx="1915794" cy="1661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2645" y="8748547"/>
            <a:ext cx="66675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6205" y="8379040"/>
            <a:ext cx="133350" cy="190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6470" y="8379079"/>
            <a:ext cx="104507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5020" y="8378990"/>
            <a:ext cx="85725" cy="190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4600" y="7051802"/>
            <a:ext cx="598538" cy="190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7450" y="6684772"/>
            <a:ext cx="180657" cy="1911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610" y="5956173"/>
            <a:ext cx="2082926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9929" y="5360035"/>
            <a:ext cx="789673" cy="4197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9645" y="4871720"/>
            <a:ext cx="1152525" cy="2475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0045" y="2082418"/>
            <a:ext cx="171005" cy="190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4819" y="1715427"/>
            <a:ext cx="85723" cy="1900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8954" y="922921"/>
            <a:ext cx="904239" cy="3619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94536" y="1176612"/>
            <a:ext cx="7530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33167" y="1176612"/>
            <a:ext cx="124449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 (1)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4536" y="1809072"/>
            <a:ext cx="6246317" cy="57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shown in the Figure 1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 the position vectors of the point charges Q1and Q2 are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 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13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  <a:p>
            <a:pPr marL="190449" marR="0">
              <a:lnSpc>
                <a:spcPts val="1328"/>
              </a:lnSpc>
              <a:spcBef>
                <a:spcPts val="15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21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represent the force on Q1 due to charge Q2.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4536" y="4528269"/>
            <a:ext cx="159534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Fig 1: Coulomb's Law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5936" y="5012901"/>
            <a:ext cx="272265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charges are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separated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-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 of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82617" y="5012901"/>
            <a:ext cx="199974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 the unit vectors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04085" y="5674571"/>
            <a:ext cx="3724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800223" y="5674571"/>
            <a:ext cx="1625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..................................(2)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4536" y="6346655"/>
            <a:ext cx="120225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be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defined 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29049" y="6346655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5936" y="6779471"/>
            <a:ext cx="420728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Similarly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force on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i="1" spc="4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 to charge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i="1" spc="4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be calculated</a:t>
            </a:r>
            <a:r>
              <a:rPr sz="1200" spc="-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if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99253" y="6779471"/>
            <a:ext cx="213855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represents this force then we</a:t>
            </a: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45690" y="6836479"/>
            <a:ext cx="203454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03727" y="6836479"/>
            <a:ext cx="203454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65936" y="7146755"/>
            <a:ext cx="46553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65936" y="7482190"/>
            <a:ext cx="2971629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Force Due </a:t>
            </a:r>
            <a:r>
              <a:rPr sz="1400" b="1" spc="-13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‘N ‘no.of point charges: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65936" y="7845128"/>
            <a:ext cx="64203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 we have a number of point charges, to determine the force on a particular charge due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all other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65936" y="8107256"/>
            <a:ext cx="632434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charges,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apply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principle of superposition.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have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number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i="1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i="1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,.........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i="1" spc="5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located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45226" y="8164264"/>
            <a:ext cx="203454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44870" y="8164264"/>
            <a:ext cx="203454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87414" y="8164264"/>
            <a:ext cx="226139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65936" y="8474540"/>
            <a:ext cx="635510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respectively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 the points represented 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position vectors</a:t>
            </a:r>
            <a:r>
              <a:rPr sz="1200" spc="1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9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,......</a:t>
            </a:r>
            <a:r>
              <a:rPr sz="1200" spc="13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the force experienced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65936" y="8794530"/>
            <a:ext cx="219016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located at</a:t>
            </a:r>
            <a:r>
              <a:rPr sz="1200" spc="9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given by,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1140460" y="3604895"/>
            <a:ext cx="1899285" cy="1027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81226" y="7699502"/>
            <a:ext cx="714260" cy="256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0025" y="7379462"/>
            <a:ext cx="95154" cy="151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975" y="6361658"/>
            <a:ext cx="371475" cy="322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2155" y="949921"/>
            <a:ext cx="371475" cy="323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6105" y="949921"/>
            <a:ext cx="114934" cy="3232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704" y="1165944"/>
            <a:ext cx="355328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 will also increase maintaining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ratio</a:t>
            </a:r>
            <a:r>
              <a:rPr sz="1200" spc="3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44212" y="1165944"/>
            <a:ext cx="134737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Thus we</a:t>
            </a:r>
            <a:r>
              <a:rPr sz="1200" spc="-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64910" y="1165944"/>
            <a:ext cx="74993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1428072"/>
            <a:ext cx="6097068" cy="996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constant</a:t>
            </a:r>
            <a:r>
              <a:rPr sz="1200" spc="2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proportionality</a:t>
            </a:r>
            <a:r>
              <a:rPr sz="1200" spc="2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</a:t>
            </a:r>
            <a:r>
              <a:rPr sz="1200" spc="2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called</a:t>
            </a:r>
            <a:r>
              <a:rPr sz="1200" spc="2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capacitance</a:t>
            </a:r>
            <a:r>
              <a:rPr sz="1200" spc="2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isolated</a:t>
            </a:r>
            <a:r>
              <a:rPr sz="1200" spc="2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conductor.</a:t>
            </a:r>
            <a:r>
              <a:rPr sz="1200" spc="2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</a:t>
            </a:r>
            <a:r>
              <a:rPr sz="1200" spc="2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unit</a:t>
            </a:r>
            <a:r>
              <a:rPr sz="1200" spc="2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capacitance is Coulomb/ Volt also called Farad denoted by</a:t>
            </a:r>
            <a:r>
              <a:rPr sz="1200" spc="-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F.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 seen that if V=1, C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=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Q.</a:t>
            </a:r>
            <a:r>
              <a:rPr sz="1200" spc="1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</a:t>
            </a:r>
            <a:r>
              <a:rPr sz="1200" spc="1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capacity</a:t>
            </a:r>
            <a:r>
              <a:rPr sz="1200" spc="1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isolated</a:t>
            </a:r>
            <a:r>
              <a:rPr sz="1200" spc="1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1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also</a:t>
            </a:r>
            <a:r>
              <a:rPr sz="1200" spc="1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defined</a:t>
            </a:r>
            <a:r>
              <a:rPr sz="1200" spc="2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amount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Coulomb required to raise the potential of the conductor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 Volt.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704" y="2479632"/>
            <a:ext cx="6095314" cy="73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considerable</a:t>
            </a:r>
            <a:r>
              <a:rPr sz="1200" spc="2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interest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practice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consists</a:t>
            </a:r>
            <a:r>
              <a:rPr sz="1200" spc="2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</a:t>
            </a:r>
            <a:r>
              <a:rPr sz="1200" spc="2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(or</a:t>
            </a:r>
            <a:r>
              <a:rPr sz="1200" spc="2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more)</a:t>
            </a:r>
            <a:r>
              <a:rPr sz="1200" spc="2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equal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opposite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separated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some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dielectric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media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free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space.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 arbitrary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shapes. A two-conductor capacitor is shown in figure below.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29004" y="4752297"/>
            <a:ext cx="216486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: Capacitance and Capacitors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704" y="5279855"/>
            <a:ext cx="6072531" cy="99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 a d-c voltage source is connected between the conductors,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charge transfer occurs which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results into a positive charge on one conductor and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 charge on the other conductor. The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 are equipotential surfaces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the field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 are perpendicular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conductor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 is the mean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 difference between the conductors, the capacitance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 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6579828"/>
            <a:ext cx="5841011" cy="73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861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Capacitance of a capacitor depends on the geometry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conductor and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permittivity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medium between them and does not depend on the charge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difference between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conductors. The capacitance can be computed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assuming Q(at the same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7426028"/>
            <a:ext cx="317908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 -Q on the other conductor),</a:t>
            </a:r>
            <a:r>
              <a:rPr sz="1200" spc="-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 determining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73601" y="7426028"/>
            <a:ext cx="209923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using Gauss’s theorem and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7820744"/>
            <a:ext cx="888801" cy="43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determining</a:t>
            </a:r>
          </a:p>
          <a:p>
            <a:pPr marL="0" marR="0">
              <a:lnSpc>
                <a:spcPts val="1328"/>
              </a:lnSpc>
              <a:spcBef>
                <a:spcPts val="47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12746" y="7820744"/>
            <a:ext cx="440380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illustrate this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procedure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taking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example of a parallel plate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8322140"/>
            <a:ext cx="216819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Example: Parallel plate capacitor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942339" y="6190767"/>
            <a:ext cx="751839" cy="3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37260" y="927100"/>
            <a:ext cx="3028060" cy="152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2550" y="5416676"/>
            <a:ext cx="780198" cy="323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4885" y="5106118"/>
            <a:ext cx="114935" cy="114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1495" y="4556645"/>
            <a:ext cx="780415" cy="323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9025" y="4044886"/>
            <a:ext cx="419100" cy="322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0105" y="4244803"/>
            <a:ext cx="114935" cy="1140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4475" y="4244888"/>
            <a:ext cx="114300" cy="1138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5420" y="3255009"/>
            <a:ext cx="66018" cy="66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81404" y="2699088"/>
            <a:ext cx="191201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: Parallel Plate Capacitor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704" y="2962740"/>
            <a:ext cx="6057776" cy="99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the parallel plate capacitor shown in the figure about, let each plate has area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and a</a:t>
            </a:r>
            <a:r>
              <a:rPr sz="1200" spc="-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</a:t>
            </a:r>
          </a:p>
          <a:p>
            <a:pPr marL="0" marR="0">
              <a:lnSpc>
                <a:spcPts val="1328"/>
              </a:lnSpc>
              <a:spcBef>
                <a:spcPts val="7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 separates the plates. A dielectric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permittivity</a:t>
            </a:r>
            <a:r>
              <a:rPr sz="1200" spc="12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fills the region between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plates. The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 lines are confined between the plates. 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ignore the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fringing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 the edges of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plates and charges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 assumed to be uniformly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distributed over the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conducting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plates</a:t>
            </a:r>
            <a:r>
              <a:rPr sz="1200" spc="-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4261569"/>
            <a:ext cx="68582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densities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34566" y="4261569"/>
            <a:ext cx="46070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54250" y="4261569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07843" y="4261569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704" y="4775157"/>
            <a:ext cx="223535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Gauss’s theorem 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20363" y="4775157"/>
            <a:ext cx="12064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.......................(1)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704" y="5124407"/>
            <a:ext cx="555734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assumed</a:t>
            </a:r>
            <a:r>
              <a:rPr sz="1200" spc="16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be uniform and fringing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field is neglected,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 that 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5634947"/>
            <a:ext cx="4327501" cy="46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constant in the region between the plates and therefore, we</a:t>
            </a:r>
            <a:r>
              <a:rPr sz="1200" spc="-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parallel plate capacitor we have,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982970" y="5634947"/>
            <a:ext cx="89258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Thus, for 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23898" y="6407615"/>
            <a:ext cx="1244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........................(2)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704" y="6674315"/>
            <a:ext cx="301617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Series and parallel Connection of capacitors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4704" y="6936443"/>
            <a:ext cx="60877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Capacitors are connected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various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manners 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electrical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circuits;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series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parallel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connections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14704" y="7197047"/>
            <a:ext cx="608609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 the two basic ways 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connecting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capacitors. 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compute the equivalent capacitance for such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4704" y="7461080"/>
            <a:ext cx="91841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connections.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14704" y="7723208"/>
            <a:ext cx="5886908" cy="470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Series Case: Series connection of two capacitors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 in the figure 1. For this case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write,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1971675" y="7294499"/>
            <a:ext cx="1466850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42975" y="949959"/>
            <a:ext cx="1266825" cy="81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4282440"/>
            <a:ext cx="2507742" cy="1843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635" y="2340609"/>
            <a:ext cx="2763900" cy="1240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7450" y="7634224"/>
            <a:ext cx="1084885" cy="323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48154" y="1659720"/>
            <a:ext cx="12064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.......................(1)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04" y="3760173"/>
            <a:ext cx="255153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1.: Series Connection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704" y="6464004"/>
            <a:ext cx="260987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2: Parallel Connection of Capacitors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6729179"/>
            <a:ext cx="5373167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same approach 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 extended to more than two capacitors connected in series.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Parallel Case: For the parallel case, the voltages across the capacitors are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7342208"/>
            <a:ext cx="114175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total charge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704" y="7852748"/>
            <a:ext cx="7911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77689" y="7852748"/>
            <a:ext cx="12064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.......................(2)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999489" y="7523480"/>
            <a:ext cx="791311" cy="38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hlinkClick r:id="rId3"/>
          </p:cNvPr>
          <p:cNvSpPr/>
          <p:nvPr/>
        </p:nvSpPr>
        <p:spPr>
          <a:xfrm>
            <a:off x="914400" y="2052319"/>
            <a:ext cx="4572000" cy="207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704" y="920353"/>
            <a:ext cx="2310819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Energy Stored</a:t>
            </a:r>
            <a:r>
              <a:rPr sz="14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 Capacitor: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04" y="1293960"/>
            <a:ext cx="6089320" cy="558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While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connected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across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battery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come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battery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get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stored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capacitor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plates.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process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energy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storing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step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step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only.At the very</a:t>
            </a:r>
            <a:r>
              <a:rPr sz="1200" spc="-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beginning,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 does not have any</a:t>
            </a:r>
            <a:r>
              <a:rPr sz="1200" spc="-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potential. i.e. V = 0 volts and q = 0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704" y="4267665"/>
            <a:ext cx="6098311" cy="2046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Now at the time of switching, full battery</a:t>
            </a:r>
            <a:r>
              <a:rPr sz="1200" spc="-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voltage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will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fall across the capacitor. A positive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(q) will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come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plate of the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capacitor,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 for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(q)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come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plate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battery.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because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capacitor</a:t>
            </a:r>
          </a:p>
          <a:p>
            <a:pPr marL="0" marR="0">
              <a:lnSpc>
                <a:spcPts val="1328"/>
              </a:lnSpc>
              <a:spcBef>
                <a:spcPts val="7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does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own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voltage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across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plates,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rather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initial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voltage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battery.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</a:t>
            </a:r>
          </a:p>
          <a:p>
            <a:pPr marL="0" marR="0">
              <a:lnSpc>
                <a:spcPts val="1328"/>
              </a:lnSpc>
              <a:spcBef>
                <a:spcPts val="7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grows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little amount of voltage across the capacitor plates, and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 second positive charge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come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</a:t>
            </a:r>
            <a:r>
              <a:rPr sz="1200" spc="1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plate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capacitor,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gets</a:t>
            </a:r>
            <a:r>
              <a:rPr sz="1200" spc="1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repealed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</a:t>
            </a:r>
            <a:r>
              <a:rPr sz="1200" spc="1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charge.</a:t>
            </a:r>
            <a:r>
              <a:rPr sz="1200" spc="1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battery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volt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age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more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than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voltage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second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stored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 plate.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04" y="6372563"/>
            <a:ext cx="6099838" cy="99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2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little</a:t>
            </a:r>
            <a:r>
              <a:rPr sz="1200" spc="2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amount</a:t>
            </a:r>
            <a:r>
              <a:rPr sz="1200" spc="2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2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  <a:r>
              <a:rPr sz="1200" spc="2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</a:t>
            </a:r>
            <a:r>
              <a:rPr sz="1200" spc="2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second</a:t>
            </a:r>
            <a:r>
              <a:rPr sz="1200" spc="3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charge</a:t>
            </a:r>
            <a:r>
              <a:rPr sz="1200" spc="283" dirty="0">
                <a:solidFill>
                  <a:srgbClr val="000000"/>
                </a:solidFill>
                <a:latin typeface="SARGMV+Times New Roman"/>
                <a:cs typeface="SARGMV+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capacitor.</a:t>
            </a:r>
            <a:r>
              <a:rPr sz="1200" spc="215" dirty="0">
                <a:solidFill>
                  <a:srgbClr val="000000"/>
                </a:solidFill>
                <a:latin typeface="SARGMV+Times New Roman"/>
                <a:cs typeface="SARGMV+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Again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third</a:t>
            </a:r>
            <a:r>
              <a:rPr sz="1200" spc="2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charge,</a:t>
            </a:r>
            <a:r>
              <a:rPr sz="1200" spc="2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  <a:r>
              <a:rPr sz="1200" spc="2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phenomenon</a:t>
            </a:r>
            <a:r>
              <a:rPr sz="1200" spc="2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appear.</a:t>
            </a:r>
            <a:r>
              <a:rPr sz="1200" spc="2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Gradually</a:t>
            </a:r>
            <a:r>
              <a:rPr sz="1200" spc="1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2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 stored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capacitor against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pre-stored charges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their little amount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work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done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grows up.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971550" y="8604771"/>
            <a:ext cx="676046" cy="32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42339" y="6974205"/>
            <a:ext cx="1131227" cy="36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9175" y="5641835"/>
            <a:ext cx="523875" cy="32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0625" y="2514612"/>
            <a:ext cx="2694305" cy="371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6325" y="1065149"/>
            <a:ext cx="5303520" cy="1009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7470" y="7513956"/>
            <a:ext cx="95250" cy="1047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205" y="6152642"/>
            <a:ext cx="1160373" cy="361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704" y="3246585"/>
            <a:ext cx="6102985" cy="46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half</a:t>
            </a:r>
            <a:r>
              <a:rPr sz="1200" spc="2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2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2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total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amount</a:t>
            </a:r>
            <a:r>
              <a:rPr sz="1200" spc="2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2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goes</a:t>
            </a:r>
            <a:r>
              <a:rPr sz="1200" spc="2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capacitor</a:t>
            </a:r>
            <a:r>
              <a:rPr sz="1200" spc="239" dirty="0">
                <a:solidFill>
                  <a:srgbClr val="000000"/>
                </a:solidFill>
                <a:latin typeface="SARGMV+Times New Roman"/>
                <a:cs typeface="SARGMV+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rest</a:t>
            </a:r>
            <a:r>
              <a:rPr sz="1200" spc="2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half</a:t>
            </a:r>
            <a:r>
              <a:rPr sz="1200" spc="2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automatically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gets lost from the battery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it should be kept in mind always.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4036017"/>
            <a:ext cx="346727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Continuity Equation and Kirchhoff’s Current Law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4298145"/>
            <a:ext cx="6094018" cy="125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 a volume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 bounded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surface S. A net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 exists within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region.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net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flows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across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out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region,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principle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conservation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equated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1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rate</a:t>
            </a:r>
            <a:r>
              <a:rPr sz="1200" spc="1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decrease</a:t>
            </a:r>
            <a:r>
              <a:rPr sz="1200" spc="1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within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volume.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Similarly,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net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into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region,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volume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must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increase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rate</a:t>
            </a:r>
          </a:p>
          <a:p>
            <a:pPr marL="0" marR="0">
              <a:lnSpc>
                <a:spcPts val="1328"/>
              </a:lnSpc>
              <a:spcBef>
                <a:spcPts val="78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equal to the current. Thus we can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2166" y="5858975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.....................................(3)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52804" y="6419807"/>
            <a:ext cx="3174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51227" y="6419807"/>
            <a:ext cx="1168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......................(4)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6681935"/>
            <a:ext cx="282567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divergence theorem we can write,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81098" y="7240100"/>
            <a:ext cx="11302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.....................(5)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704" y="7523564"/>
            <a:ext cx="608901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noted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that,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  <a:r>
              <a:rPr sz="1200" spc="5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general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space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time,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partial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derivatives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7785692"/>
            <a:ext cx="608820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used.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Further,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holds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regardless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choice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volume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integrands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must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704" y="8049344"/>
            <a:ext cx="69921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equal.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8312996"/>
            <a:ext cx="160609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76654" y="8821962"/>
            <a:ext cx="9397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................(6)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933450" y="3085033"/>
            <a:ext cx="504825" cy="285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42975" y="2312212"/>
            <a:ext cx="609600" cy="323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814" y="1716658"/>
            <a:ext cx="445757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704" y="917532"/>
            <a:ext cx="6080150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equation (6) is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called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continuity</a:t>
            </a:r>
            <a:r>
              <a:rPr sz="1200" spc="-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equation, which relates the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divergence of current density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to the rate of change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density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point.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04" y="1441788"/>
            <a:ext cx="304142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steady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 flowing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a region, we have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19098" y="1770972"/>
            <a:ext cx="1168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......................(7)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04" y="2034624"/>
            <a:ext cx="323103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region bounded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closed surface,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82166" y="2537544"/>
            <a:ext cx="1015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..................(8)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2801196"/>
            <a:ext cx="162717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can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written as,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67866" y="3264873"/>
            <a:ext cx="1168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......................(9)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704" y="3527001"/>
            <a:ext cx="5591200" cy="73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 we consider the close surface essentially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encloses a junction of an electrical circuit.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 above equation is the Kirchhoff’s current law of circuit theory, which states that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algebraicsum of all the currents flowing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out of a junction in an electric circuit, is zero.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94410" y="1468119"/>
            <a:ext cx="5340223" cy="641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704" y="923008"/>
            <a:ext cx="331723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Convention and conduction current: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68400" y="1140206"/>
            <a:ext cx="5469255" cy="7597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085215" y="1390650"/>
            <a:ext cx="5240019" cy="4423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704" y="920353"/>
            <a:ext cx="2087043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Ohm’s law in point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form: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143304" y="3025775"/>
            <a:ext cx="313944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3304" y="2738881"/>
            <a:ext cx="313944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304" y="2450845"/>
            <a:ext cx="313944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304" y="2162809"/>
            <a:ext cx="313944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90367" y="919960"/>
            <a:ext cx="1544521" cy="497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028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III</a:t>
            </a:r>
          </a:p>
          <a:p>
            <a:pPr marL="0" marR="0">
              <a:lnSpc>
                <a:spcPts val="1767"/>
              </a:lnSpc>
              <a:spcBef>
                <a:spcPts val="3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Magneto Statics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3304" y="1849050"/>
            <a:ext cx="1454480" cy="28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600" spc="664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Biot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Savart’s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1854" y="2208360"/>
            <a:ext cx="201526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field intensity</a:t>
            </a:r>
            <a:r>
              <a:rPr sz="1200" spc="-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(MFI)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3304" y="2496396"/>
            <a:ext cx="4209240" cy="1094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MFI</a:t>
            </a:r>
            <a:r>
              <a:rPr sz="1200" spc="-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 to a straight current carrying</a:t>
            </a:r>
            <a:r>
              <a:rPr sz="1200" spc="-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filament</a:t>
            </a:r>
          </a:p>
          <a:p>
            <a:pPr marL="228549" marR="0">
              <a:lnSpc>
                <a:spcPts val="1328"/>
              </a:lnSpc>
              <a:spcBef>
                <a:spcPts val="9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MFI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 to circular, square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solenoid current Carrying</a:t>
            </a:r>
            <a:r>
              <a:rPr sz="1200" spc="-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wire</a:t>
            </a:r>
          </a:p>
          <a:p>
            <a:pPr marL="228549" marR="0">
              <a:lnSpc>
                <a:spcPts val="1328"/>
              </a:lnSpc>
              <a:spcBef>
                <a:spcPts val="98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Relation between magnetic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magnetic flux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</a:p>
          <a:p>
            <a:pPr marL="0" marR="0">
              <a:lnSpc>
                <a:spcPts val="1943"/>
              </a:lnSpc>
              <a:spcBef>
                <a:spcPts val="5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600" spc="664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second Equation,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div(B)=0,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3304" y="3614224"/>
            <a:ext cx="5135831" cy="28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600" spc="664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Ampere’s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circuital law and its applications viz. MFI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 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 infinite sheet 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71854" y="3843993"/>
            <a:ext cx="281365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a long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 carrying</a:t>
            </a:r>
            <a:r>
              <a:rPr sz="1200" spc="-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filament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3304" y="4089985"/>
            <a:ext cx="2611577" cy="2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 form of 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Ampere’s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circuital</a:t>
            </a:r>
            <a:r>
              <a:rPr sz="1200" spc="-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3304" y="4352113"/>
            <a:ext cx="2713484" cy="2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third equation,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Curl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(H)=Jc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1113155" y="7984363"/>
            <a:ext cx="2197989" cy="495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4080" y="5385181"/>
            <a:ext cx="1341501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080" y="3895852"/>
            <a:ext cx="990066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080" y="2607818"/>
            <a:ext cx="609600" cy="400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2180" y="912494"/>
            <a:ext cx="1322451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8410" y="7292848"/>
            <a:ext cx="847724" cy="180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7615" y="4993373"/>
            <a:ext cx="120650" cy="1515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6220" y="4623092"/>
            <a:ext cx="133984" cy="190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7120" y="4623181"/>
            <a:ext cx="104588" cy="1911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5035" y="4623117"/>
            <a:ext cx="85725" cy="190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215" y="3242488"/>
            <a:ext cx="121284" cy="1517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1335" y="2607818"/>
            <a:ext cx="380364" cy="3999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4730" y="1300056"/>
            <a:ext cx="15874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.................................(3)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936" y="1629013"/>
            <a:ext cx="1929953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</a:t>
            </a:r>
            <a:r>
              <a:rPr sz="140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intensity: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5936" y="1996524"/>
            <a:ext cx="6444387" cy="47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electric field intensity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 the electric field strength at a point is defined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the force per unit charge.</a:t>
            </a:r>
          </a:p>
          <a:p>
            <a:pPr marL="0" marR="0">
              <a:lnSpc>
                <a:spcPts val="1328"/>
              </a:lnSpc>
              <a:spcBef>
                <a:spcPts val="7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 is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60830" y="2901780"/>
            <a:ext cx="3174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29866" y="2901780"/>
            <a:ext cx="18160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.......................................(4)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5936" y="3287733"/>
            <a:ext cx="655017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intensity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200" i="1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200" i="1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(observation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point)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i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located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14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(source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5936" y="3549861"/>
            <a:ext cx="126286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point) is given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14398" y="4285953"/>
            <a:ext cx="1930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..........................................(5)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5936" y="4717245"/>
            <a:ext cx="65315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a collection of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 charges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i="1" spc="4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,Q</a:t>
            </a:r>
            <a:r>
              <a:rPr sz="1200" i="1" spc="4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,.........Q</a:t>
            </a:r>
            <a:r>
              <a:rPr sz="1200" i="1" spc="6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located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1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9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,......</a:t>
            </a:r>
            <a:r>
              <a:rPr sz="1200" spc="10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the electric field intensity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127883" y="4774253"/>
            <a:ext cx="203454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65627" y="4774253"/>
            <a:ext cx="203454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946271" y="4774253"/>
            <a:ext cx="226139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65936" y="5037285"/>
            <a:ext cx="149486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12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obtained 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75586" y="5775155"/>
            <a:ext cx="1854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........................................(6)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5936" y="6101291"/>
            <a:ext cx="5809995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expression (6) can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modified suitably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compute the electric filed due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a continuous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 of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65936" y="6692603"/>
            <a:ext cx="612216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figure 2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 a continuous volume distribution of charge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(t)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the region denoted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the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65936" y="6954731"/>
            <a:ext cx="101279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source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5936" y="7377260"/>
            <a:ext cx="1734542" cy="470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an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elementary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 expression as: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396107" y="7377260"/>
            <a:ext cx="390324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i.e. considering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charge as point charge,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 the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51911" y="8375480"/>
            <a:ext cx="8254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.............(7)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070610" y="6850380"/>
            <a:ext cx="1762379" cy="147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91565" y="4800600"/>
            <a:ext cx="2431923" cy="690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5415" y="8845207"/>
            <a:ext cx="227647" cy="153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4310" y="6450330"/>
            <a:ext cx="199936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704" y="920353"/>
            <a:ext cx="118272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Introduction: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704" y="1223856"/>
            <a:ext cx="6098896" cy="204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previous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chapters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seen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stationary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charges.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relationship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steady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sources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much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more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complicated.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source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steady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permanent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magnet,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direct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changing with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time.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chapter we shall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mainly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 the magnetic field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direct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current.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varying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discussed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later.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Historically,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was</a:t>
            </a:r>
            <a:r>
              <a:rPr sz="1200" spc="1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established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Oersted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1820.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Ampere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others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extended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investigation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effect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electricity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</a:p>
          <a:p>
            <a:pPr marL="0" marR="0">
              <a:lnSpc>
                <a:spcPts val="1328"/>
              </a:lnSpc>
              <a:spcBef>
                <a:spcPts val="7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 major laws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governing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magneto static fields are: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04" y="3593830"/>
            <a:ext cx="1471671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Biot-Savart Law: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704" y="3897333"/>
            <a:ext cx="6093105" cy="73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Usually,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intensity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represented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customary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represent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direction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intensity (or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current)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small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circle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dot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cross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sign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depending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 whether the field (or current) is out of or into the page as shown in Fig.</a:t>
            </a:r>
            <a:r>
              <a:rPr sz="1200" spc="-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5650187"/>
            <a:ext cx="3952139" cy="473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457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 1: Representation of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field (or current)</a:t>
            </a:r>
          </a:p>
          <a:p>
            <a:pPr marL="0" marR="0">
              <a:lnSpc>
                <a:spcPts val="1328"/>
              </a:lnSpc>
              <a:spcBef>
                <a:spcPts val="77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Biot- Savart Law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6175967"/>
            <a:ext cx="595515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law relates the magnetic field intensity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dH produced at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point due to a differential current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704" y="6506675"/>
            <a:ext cx="63475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element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22374" y="6506675"/>
            <a:ext cx="130340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shown in Fig. 2.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704" y="8572077"/>
            <a:ext cx="3554094" cy="537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 2: Magnetic field intensity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 to a current element</a:t>
            </a:r>
          </a:p>
          <a:p>
            <a:pPr marL="0" marR="0">
              <a:lnSpc>
                <a:spcPts val="1328"/>
              </a:lnSpc>
              <a:spcBef>
                <a:spcPts val="12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magnetic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 intensity</a:t>
            </a:r>
            <a:r>
              <a:rPr sz="1200" spc="24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 P can be written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as,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1857375" y="7847838"/>
            <a:ext cx="837679" cy="409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19275" y="7251954"/>
            <a:ext cx="875728" cy="40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4475" y="6665264"/>
            <a:ext cx="800100" cy="409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339" y="5507355"/>
            <a:ext cx="977519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850" y="1497685"/>
            <a:ext cx="847725" cy="3236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1750" y="940054"/>
            <a:ext cx="1466850" cy="371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9985" y="3252469"/>
            <a:ext cx="4455795" cy="13600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8540" y="5846699"/>
            <a:ext cx="866203" cy="1054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6205" y="2000504"/>
            <a:ext cx="400049" cy="247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989" y="1202520"/>
            <a:ext cx="146454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............................(1a)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63746" y="1713060"/>
            <a:ext cx="2158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..............................................(1b)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2141304"/>
            <a:ext cx="55867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91538" y="2141304"/>
            <a:ext cx="346621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the distance of the current element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the point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2404956"/>
            <a:ext cx="6095519" cy="73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Similar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distributions,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such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current,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volume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current.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different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types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densities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Fig. 3.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4708101"/>
            <a:ext cx="5754167" cy="734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3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 3: Different types of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 distributions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denoting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surface current density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K (in amp/m) and volume current density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J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(in</a:t>
            </a:r>
          </a:p>
          <a:p>
            <a:pPr marL="0" marR="0">
              <a:lnSpc>
                <a:spcPts val="1328"/>
              </a:lnSpc>
              <a:spcBef>
                <a:spcPts val="7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amp/m2) we can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52498" y="5563319"/>
            <a:ext cx="1777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......................................(2)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5855927"/>
            <a:ext cx="145381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 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 noted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71139" y="5855927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6119579"/>
            <a:ext cx="5772583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Employing Biot-Savart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Law, we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now express the magnetic field intensity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H.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terms of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 current distributions.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82266" y="6968447"/>
            <a:ext cx="3703550" cy="1400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 for line current............................(3a)</a:t>
            </a:r>
          </a:p>
          <a:p>
            <a:pPr marL="419481" marR="0">
              <a:lnSpc>
                <a:spcPts val="1328"/>
              </a:lnSpc>
              <a:spcBef>
                <a:spcPts val="337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 for surface current ....................(3b)</a:t>
            </a:r>
          </a:p>
          <a:p>
            <a:pPr marL="343281" marR="0">
              <a:lnSpc>
                <a:spcPts val="1328"/>
              </a:lnSpc>
              <a:spcBef>
                <a:spcPts val="33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 for volume current......................(3c)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62025" y="2717800"/>
            <a:ext cx="4190365" cy="461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620" y="1466214"/>
            <a:ext cx="5981065" cy="875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704" y="920353"/>
            <a:ext cx="381635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MFI due to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 straight current carrying filament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704" y="1472268"/>
            <a:ext cx="6096790" cy="907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43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an</a:t>
            </a:r>
            <a:r>
              <a:rPr sz="1200" spc="5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infinitely</a:t>
            </a:r>
            <a:r>
              <a:rPr sz="1200" spc="2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long</a:t>
            </a:r>
            <a:r>
              <a:rPr sz="1200" spc="3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45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AB</a:t>
            </a:r>
            <a:r>
              <a:rPr sz="1200" spc="3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through</a:t>
            </a:r>
            <a:r>
              <a:rPr sz="1200" spc="45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48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62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I</a:t>
            </a:r>
            <a:r>
              <a:rPr sz="1200" spc="3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flows.</a:t>
            </a:r>
            <a:r>
              <a:rPr sz="1200" spc="6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Let</a:t>
            </a:r>
            <a:r>
              <a:rPr sz="1200" spc="58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P</a:t>
            </a:r>
            <a:r>
              <a:rPr sz="1200" spc="5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be</a:t>
            </a:r>
            <a:r>
              <a:rPr sz="1200" spc="9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any</a:t>
            </a:r>
            <a:r>
              <a:rPr sz="1200" spc="14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point</a:t>
            </a:r>
            <a:r>
              <a:rPr sz="1200" spc="5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at</a:t>
            </a:r>
            <a:r>
              <a:rPr sz="1200" spc="54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distance</a:t>
            </a:r>
            <a:r>
              <a:rPr sz="1200" spc="163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a</a:t>
            </a:r>
            <a:r>
              <a:rPr sz="1200" spc="162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72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64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centre</a:t>
            </a:r>
            <a:r>
              <a:rPr sz="1200" spc="156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of</a:t>
            </a:r>
            <a:r>
              <a:rPr sz="1200" spc="163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conductor.</a:t>
            </a:r>
            <a:r>
              <a:rPr sz="1200" spc="163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63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dl</a:t>
            </a:r>
            <a:r>
              <a:rPr sz="1200" spc="169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be</a:t>
            </a:r>
            <a:r>
              <a:rPr sz="1200" spc="162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64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small</a:t>
            </a:r>
            <a:r>
              <a:rPr sz="1200" spc="17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7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155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element</a:t>
            </a:r>
            <a:r>
              <a:rPr sz="1200" spc="17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at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point</a:t>
            </a:r>
            <a:r>
              <a:rPr sz="1200" spc="99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c</a:t>
            </a:r>
            <a:r>
              <a:rPr sz="1200" spc="90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at</a:t>
            </a:r>
            <a:r>
              <a:rPr sz="1200" spc="102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a</a:t>
            </a:r>
            <a:r>
              <a:rPr sz="1200" spc="90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distance</a:t>
            </a:r>
            <a:r>
              <a:rPr sz="1200" spc="103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r</a:t>
            </a:r>
            <a:r>
              <a:rPr sz="1200" spc="91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from</a:t>
            </a:r>
            <a:r>
              <a:rPr sz="1200" spc="96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point</a:t>
            </a:r>
            <a:r>
              <a:rPr sz="1200" spc="99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p.</a:t>
            </a:r>
            <a:r>
              <a:rPr sz="1200" spc="95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α</a:t>
            </a:r>
            <a:r>
              <a:rPr sz="1200" spc="90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be</a:t>
            </a:r>
            <a:r>
              <a:rPr sz="1200" spc="90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the</a:t>
            </a:r>
            <a:r>
              <a:rPr sz="1200" spc="92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angle</a:t>
            </a:r>
            <a:r>
              <a:rPr sz="1200" spc="91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between</a:t>
            </a:r>
            <a:r>
              <a:rPr sz="1200" spc="109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r</a:t>
            </a:r>
            <a:r>
              <a:rPr sz="1200" spc="91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and</a:t>
            </a:r>
            <a:r>
              <a:rPr sz="1200" spc="97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dl.</a:t>
            </a:r>
            <a:r>
              <a:rPr sz="1200" spc="97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l</a:t>
            </a:r>
            <a:r>
              <a:rPr sz="1200" spc="97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be</a:t>
            </a:r>
            <a:r>
              <a:rPr sz="1200" spc="101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the</a:t>
            </a:r>
            <a:r>
              <a:rPr sz="1200" spc="92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distance</a:t>
            </a:r>
            <a:r>
              <a:rPr sz="1200" spc="91" dirty="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Times New Roman"/>
                <a:cs typeface="Times New Roman"/>
              </a:rPr>
              <a:t>between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centre</a:t>
            </a:r>
            <a:r>
              <a:rPr sz="1200" spc="9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of</a:t>
            </a:r>
            <a:r>
              <a:rPr sz="1200" spc="9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2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coil</a:t>
            </a:r>
            <a:r>
              <a:rPr sz="1200" spc="1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and</a:t>
            </a:r>
            <a:r>
              <a:rPr sz="1200" spc="97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elementary</a:t>
            </a:r>
            <a:r>
              <a:rPr sz="1200" spc="69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length</a:t>
            </a:r>
            <a:r>
              <a:rPr sz="1200" spc="98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dl.</a:t>
            </a:r>
            <a:r>
              <a:rPr sz="1200" spc="97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16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biot-savart</a:t>
            </a:r>
            <a:r>
              <a:rPr sz="1200" spc="94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law,</a:t>
            </a:r>
            <a:r>
              <a:rPr sz="1200" spc="96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91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99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due</a:t>
            </a:r>
            <a:r>
              <a:rPr sz="1200" spc="9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to</a:t>
            </a:r>
            <a:r>
              <a:rPr sz="1200" spc="97" dirty="0">
                <a:solidFill>
                  <a:srgbClr val="5A5A5A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current</a:t>
            </a:r>
          </a:p>
          <a:p>
            <a:pPr marL="0" marR="0">
              <a:lnSpc>
                <a:spcPts val="1328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5A5A5A"/>
                </a:solidFill>
                <a:latin typeface="SARGMV+Times New Roman"/>
                <a:cs typeface="SARGMV+Times New Roman"/>
              </a:rPr>
              <a:t>carrying element dl at point P is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14400" y="3274060"/>
            <a:ext cx="5419090" cy="334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1730" y="914400"/>
            <a:ext cx="2509901" cy="2185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075690" y="7900708"/>
            <a:ext cx="1047114" cy="21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14400" y="5806440"/>
            <a:ext cx="3667125" cy="1990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1075" y="1027430"/>
            <a:ext cx="3698240" cy="2847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704" y="4201906"/>
            <a:ext cx="345948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MFI due to circular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current Carrying wire: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704" y="4756869"/>
            <a:ext cx="6098465" cy="90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Consider a circular coil</a:t>
            </a:r>
            <a:r>
              <a:rPr sz="1200" spc="1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having radius</a:t>
            </a:r>
            <a:r>
              <a:rPr sz="1200" spc="1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 and</a:t>
            </a:r>
            <a:r>
              <a:rPr sz="1200" spc="31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centre</a:t>
            </a:r>
            <a:r>
              <a:rPr sz="1200" spc="1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O from</a:t>
            </a:r>
            <a:r>
              <a:rPr sz="1200" spc="1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which</a:t>
            </a:r>
            <a:r>
              <a:rPr sz="1200" spc="12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current</a:t>
            </a:r>
            <a:r>
              <a:rPr sz="1200" spc="2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I flows</a:t>
            </a:r>
            <a:r>
              <a:rPr sz="1200" spc="1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in</a:t>
            </a:r>
            <a:r>
              <a:rPr sz="1200" spc="1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anticlockwise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direction.</a:t>
            </a:r>
            <a:r>
              <a:rPr sz="1200" spc="11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1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coil</a:t>
            </a:r>
            <a:r>
              <a:rPr sz="1200" spc="1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placed</a:t>
            </a:r>
            <a:r>
              <a:rPr sz="1200" spc="21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at</a:t>
            </a:r>
            <a:r>
              <a:rPr sz="1200" spc="18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YZ plane</a:t>
            </a:r>
            <a:r>
              <a:rPr sz="1200" spc="1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so</a:t>
            </a:r>
            <a:r>
              <a:rPr sz="1200" spc="12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that</a:t>
            </a:r>
            <a:r>
              <a:rPr sz="1200" spc="11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 centre</a:t>
            </a:r>
            <a:r>
              <a:rPr sz="1200" spc="15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of the</a:t>
            </a:r>
            <a:r>
              <a:rPr sz="1200" spc="19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coil</a:t>
            </a:r>
            <a:r>
              <a:rPr sz="1200" spc="28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coincide along X-axis. P</a:t>
            </a:r>
            <a:r>
              <a:rPr sz="1200" spc="1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be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any</a:t>
            </a:r>
            <a:r>
              <a:rPr sz="1200" spc="2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point</a:t>
            </a:r>
            <a:r>
              <a:rPr sz="1200" spc="51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at</a:t>
            </a:r>
            <a:r>
              <a:rPr sz="1200" spc="5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distance</a:t>
            </a:r>
            <a:r>
              <a:rPr sz="1200" spc="41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x</a:t>
            </a:r>
            <a:r>
              <a:rPr sz="1200" spc="58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from</a:t>
            </a:r>
            <a:r>
              <a:rPr sz="1200" spc="52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centre</a:t>
            </a:r>
            <a:r>
              <a:rPr sz="1200" spc="4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of</a:t>
            </a:r>
            <a:r>
              <a:rPr sz="1200" spc="4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coil</a:t>
            </a:r>
            <a:r>
              <a:rPr sz="1200" spc="52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where</a:t>
            </a:r>
            <a:r>
              <a:rPr sz="1200" spc="4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we</a:t>
            </a:r>
            <a:r>
              <a:rPr sz="1200" spc="3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have</a:t>
            </a:r>
            <a:r>
              <a:rPr sz="1200" spc="4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to</a:t>
            </a:r>
            <a:r>
              <a:rPr sz="1200" spc="61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calculate</a:t>
            </a:r>
            <a:r>
              <a:rPr sz="1200" spc="4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magnetic</a:t>
            </a:r>
          </a:p>
          <a:p>
            <a:pPr marL="0" marR="0">
              <a:lnSpc>
                <a:spcPts val="1328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field.</a:t>
            </a:r>
            <a:r>
              <a:rPr sz="1200" spc="62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let</a:t>
            </a:r>
            <a:r>
              <a:rPr sz="1200" spc="58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dl</a:t>
            </a:r>
            <a:r>
              <a:rPr sz="1200" spc="61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be</a:t>
            </a:r>
            <a:r>
              <a:rPr sz="1200" spc="5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small</a:t>
            </a:r>
            <a:r>
              <a:rPr sz="1200" spc="6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current</a:t>
            </a:r>
            <a:r>
              <a:rPr sz="1200" spc="7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carrying</a:t>
            </a:r>
            <a:r>
              <a:rPr sz="1200" spc="6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element</a:t>
            </a:r>
            <a:r>
              <a:rPr sz="1200" spc="75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at</a:t>
            </a:r>
            <a:r>
              <a:rPr sz="1200" spc="6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any</a:t>
            </a:r>
            <a:r>
              <a:rPr sz="1200" spc="2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point</a:t>
            </a:r>
            <a:r>
              <a:rPr sz="1200" spc="6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</a:t>
            </a:r>
            <a:r>
              <a:rPr sz="1200" spc="5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at</a:t>
            </a:r>
            <a:r>
              <a:rPr sz="1200" spc="6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distance</a:t>
            </a:r>
            <a:r>
              <a:rPr sz="1200" spc="52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r</a:t>
            </a:r>
            <a:r>
              <a:rPr sz="1200" spc="55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from</a:t>
            </a:r>
            <a:r>
              <a:rPr sz="1200" spc="55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point</a:t>
            </a:r>
            <a:r>
              <a:rPr sz="1200" spc="6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P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where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04" y="8256608"/>
            <a:ext cx="6096101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89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angle</a:t>
            </a:r>
            <a:r>
              <a:rPr sz="1200" spc="94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between</a:t>
            </a:r>
            <a:r>
              <a:rPr sz="1200" spc="105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r</a:t>
            </a:r>
            <a:r>
              <a:rPr sz="1200" spc="91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and</a:t>
            </a:r>
            <a:r>
              <a:rPr sz="1200" spc="108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dl</a:t>
            </a:r>
            <a:r>
              <a:rPr sz="1200" spc="97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is</a:t>
            </a:r>
            <a:r>
              <a:rPr sz="1200" spc="98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90°.</a:t>
            </a:r>
            <a:r>
              <a:rPr sz="1200" spc="95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Then</a:t>
            </a:r>
            <a:r>
              <a:rPr sz="1200" spc="97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fron</a:t>
            </a:r>
            <a:r>
              <a:rPr sz="1200" spc="97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biot-savart</a:t>
            </a:r>
            <a:r>
              <a:rPr sz="1200" spc="91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law,</a:t>
            </a:r>
            <a:r>
              <a:rPr sz="1200" spc="96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</a:t>
            </a:r>
            <a:r>
              <a:rPr sz="1200" spc="83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magnetic</a:t>
            </a:r>
            <a:r>
              <a:rPr sz="1200" spc="89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field</a:t>
            </a:r>
            <a:r>
              <a:rPr sz="1200" spc="99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due</a:t>
            </a:r>
            <a:r>
              <a:rPr sz="1200" spc="9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to</a:t>
            </a:r>
            <a:r>
              <a:rPr sz="1200" spc="109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current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5A5A5A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carrying element dl is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914400" y="4578985"/>
            <a:ext cx="526923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620" y="3318509"/>
            <a:ext cx="5981065" cy="794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550" y="2210434"/>
            <a:ext cx="2324100" cy="37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940" y="990231"/>
            <a:ext cx="3180715" cy="390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704" y="1603332"/>
            <a:ext cx="6053710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 direction of magnetic field is perpendicular to</a:t>
            </a:r>
            <a:r>
              <a:rPr sz="1200" spc="1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the plane containing</a:t>
            </a:r>
            <a:r>
              <a:rPr sz="1200" spc="-13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dl and r. So the magnetic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field dB has two</a:t>
            </a:r>
            <a:r>
              <a:rPr sz="1200" spc="12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components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04" y="2699088"/>
            <a:ext cx="587560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Similarly,</a:t>
            </a:r>
            <a:r>
              <a:rPr sz="1200" spc="13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consider another current carrying</a:t>
            </a:r>
            <a:r>
              <a:rPr sz="1200" spc="-13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element dl’ which is diametrically</a:t>
            </a:r>
            <a:r>
              <a:rPr sz="1200" spc="-25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opposite to the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704" y="2961216"/>
            <a:ext cx="588078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SARGMV+Times New Roman"/>
                <a:cs typeface="SARGMV+Times New Roman"/>
              </a:rPr>
              <a:t>point A.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The magnetic field due to this current carrying</a:t>
            </a:r>
            <a:r>
              <a:rPr sz="1200" spc="-13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highlight>
                  <a:srgbClr val="F6F5F1"/>
                </a:highlight>
                <a:latin typeface="Times New Roman"/>
                <a:cs typeface="Times New Roman"/>
              </a:rPr>
              <a:t>element dB’ also has two components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3324309"/>
            <a:ext cx="6093589" cy="55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Here</a:t>
            </a:r>
            <a:r>
              <a:rPr sz="12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2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dBcosθ</a:t>
            </a:r>
            <a:r>
              <a:rPr sz="1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dB’cosθ</a:t>
            </a:r>
            <a:r>
              <a:rPr sz="1200" spc="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2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2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2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2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2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opposite</a:t>
            </a:r>
            <a:r>
              <a:rPr sz="12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2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direction.</a:t>
            </a:r>
            <a:r>
              <a:rPr sz="12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2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2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cancle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200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other.</a:t>
            </a:r>
            <a:r>
              <a:rPr sz="1200" spc="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Similarly,</a:t>
            </a:r>
            <a:r>
              <a:rPr sz="12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components</a:t>
            </a:r>
            <a:r>
              <a:rPr sz="12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dBsinθ</a:t>
            </a:r>
            <a:r>
              <a:rPr sz="12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2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dB’sinθ</a:t>
            </a:r>
            <a:r>
              <a:rPr sz="12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200" spc="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2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magn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itude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direction so they</a:t>
            </a:r>
            <a:r>
              <a:rPr sz="1200" spc="-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adds up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3940005"/>
            <a:ext cx="460753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Total magnetic field due to the circular current carrying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coil at the axis is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1057275" y="3115309"/>
            <a:ext cx="638175" cy="3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39645" y="5566410"/>
            <a:ext cx="3426078" cy="1912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635" y="2240915"/>
            <a:ext cx="817715" cy="170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975" y="2220594"/>
            <a:ext cx="532612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7085" y="1939925"/>
            <a:ext cx="95250" cy="10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339" y="1863750"/>
            <a:ext cx="485139" cy="180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7475" y="1542312"/>
            <a:ext cx="123825" cy="1513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4120" y="1542415"/>
            <a:ext cx="95154" cy="151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704" y="1226677"/>
            <a:ext cx="1929775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Magnetic Flux</a:t>
            </a:r>
            <a:r>
              <a:rPr sz="1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Density: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1588092"/>
            <a:ext cx="29003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simple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matter,</a:t>
            </a:r>
            <a:r>
              <a:rPr sz="1200" spc="1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1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98087" y="1588092"/>
            <a:ext cx="25301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related</a:t>
            </a:r>
            <a:r>
              <a:rPr sz="1200" spc="1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intensity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32778" y="1588092"/>
            <a:ext cx="2793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30350" y="1946232"/>
            <a:ext cx="52469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74062" y="1946232"/>
            <a:ext cx="438142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called the permeability.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particular when we consider the free</a:t>
            </a:r>
            <a:r>
              <a:rPr sz="1200" spc="-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space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05966" y="2313516"/>
            <a:ext cx="52469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03271" y="2313516"/>
            <a:ext cx="418584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H/m is the permeability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free space. Magnetic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2575644"/>
            <a:ext cx="204401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measured in terms of Wb/m 2 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704" y="2839296"/>
            <a:ext cx="359006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magnetic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surface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 by: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52854" y="3342597"/>
            <a:ext cx="37337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Wb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02434" y="3342597"/>
            <a:ext cx="1854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......................................(15)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3604725"/>
            <a:ext cx="6099685" cy="178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electrostatic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field,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seen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surface,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net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passing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equal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enclosed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surface.</a:t>
            </a:r>
            <a:r>
              <a:rPr sz="1200" spc="1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isolated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(i.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e.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pole)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does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exist.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poles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always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occur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pair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(as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N-S).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example,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desire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isolated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pole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dividing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bar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successively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into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two,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end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up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pieces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each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having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north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(N)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south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(S)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pole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6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(a).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process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could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continued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until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magnets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atomic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dimensions;</a:t>
            </a:r>
            <a:r>
              <a:rPr sz="1200" spc="1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still</a:t>
            </a:r>
          </a:p>
          <a:p>
            <a:pPr marL="0" marR="0">
              <a:lnSpc>
                <a:spcPts val="1328"/>
              </a:lnSpc>
              <a:spcBef>
                <a:spcPts val="7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will have N-S pair occurring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together.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means that the magnetic poles cannot be</a:t>
            </a:r>
            <a:r>
              <a:rPr sz="1200" spc="-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isolated.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704" y="7639388"/>
            <a:ext cx="5570374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1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 6: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(a) Subdivision</a:t>
            </a:r>
            <a:r>
              <a:rPr sz="1200" spc="2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</a:t>
            </a:r>
            <a:r>
              <a:rPr sz="1200" spc="3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(b)</a:t>
            </a:r>
            <a:r>
              <a:rPr sz="1200" spc="2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2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field/</a:t>
            </a:r>
            <a:r>
              <a:rPr sz="1200" spc="3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3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straight current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 conductor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4704" y="8165168"/>
            <a:ext cx="6095825" cy="73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Similarly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field/flux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6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(b),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find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these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lines,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is,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surface,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number</a:t>
            </a:r>
          </a:p>
          <a:p>
            <a:pPr marL="0" marR="0">
              <a:lnSpc>
                <a:spcPts val="1328"/>
              </a:lnSpc>
              <a:spcBef>
                <a:spcPts val="79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would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leave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would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number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would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2456815" y="6953504"/>
            <a:ext cx="1407922" cy="70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80640" y="5908815"/>
            <a:ext cx="723264" cy="323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2975" y="1762125"/>
            <a:ext cx="619125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8539" y="3056267"/>
            <a:ext cx="1209040" cy="32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6475" y="4984953"/>
            <a:ext cx="752475" cy="256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2910" y="4402734"/>
            <a:ext cx="123825" cy="151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2435" y="3501009"/>
            <a:ext cx="455244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704" y="916008"/>
            <a:ext cx="119603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enter the surface.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1182481"/>
            <a:ext cx="4080332" cy="510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Maxwell’s second Equation, div(B)=0:</a:t>
            </a:r>
          </a:p>
          <a:p>
            <a:pPr marL="0" marR="0">
              <a:lnSpc>
                <a:spcPts val="1328"/>
              </a:lnSpc>
              <a:spcBef>
                <a:spcPts val="83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our discussions above, it is evident that for magnetic field,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38554" y="1988904"/>
            <a:ext cx="1854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......................................(16)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704" y="2252556"/>
            <a:ext cx="3040506" cy="46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is the Gauss's law for the magnetic field.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divergence theorem, we can write: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3555957"/>
            <a:ext cx="57968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Hence,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08299" y="3555957"/>
            <a:ext cx="1854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......................................(17)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3821133"/>
            <a:ext cx="397141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is the Gauss's law for the magnetic fields in point form.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4087606"/>
            <a:ext cx="204835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Ampere's Circuital Law: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704" y="4450545"/>
            <a:ext cx="4851172" cy="46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Ampere's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circuital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states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integral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around a closed path is the net current enclosed 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path.</a:t>
            </a:r>
            <a:r>
              <a:rPr sz="1200" spc="-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Mathematically,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702173" y="4450545"/>
            <a:ext cx="125608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(circulation of H 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35146" y="5105865"/>
            <a:ext cx="1777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......................................(4)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5369771"/>
            <a:ext cx="260802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total current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enc can be written as,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324478" y="6136343"/>
            <a:ext cx="1777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......................................(5)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6398471"/>
            <a:ext cx="2765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Stoke's theorem, we can write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972178" y="7563188"/>
            <a:ext cx="1777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......................................(6)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4704" y="7826840"/>
            <a:ext cx="290078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is the Ampere's law in the point form.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14704" y="8355441"/>
            <a:ext cx="244883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Applications of Ampere's law: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4704" y="8657369"/>
            <a:ext cx="428350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illustrate the application of Ampere's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 with some examples.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14704" y="8921021"/>
            <a:ext cx="552838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Example1 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: MFI</a:t>
            </a:r>
            <a:r>
              <a:rPr sz="1200" spc="-18" dirty="0">
                <a:solidFill>
                  <a:srgbClr val="FF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-1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FF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an infinite sheet of current and a long current carrying</a:t>
            </a:r>
            <a:r>
              <a:rPr sz="1200" spc="-13" dirty="0">
                <a:solidFill>
                  <a:srgbClr val="FF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filament: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"/>
          <p:cNvSpPr/>
          <p:nvPr/>
        </p:nvSpPr>
        <p:spPr>
          <a:xfrm>
            <a:off x="1873885" y="8877262"/>
            <a:ext cx="666750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42339" y="8328673"/>
            <a:ext cx="1094740" cy="352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2975" y="7749896"/>
            <a:ext cx="638175" cy="390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7685" y="7411339"/>
            <a:ext cx="590550" cy="14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040" y="3151263"/>
            <a:ext cx="1361440" cy="400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4575" y="4545330"/>
            <a:ext cx="1457325" cy="1375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1970" y="7099554"/>
            <a:ext cx="95045" cy="104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6085" y="3747566"/>
            <a:ext cx="695325" cy="352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930" y="2492502"/>
            <a:ext cx="590549" cy="219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2975" y="2549652"/>
            <a:ext cx="171450" cy="1619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3660" y="2172486"/>
            <a:ext cx="123825" cy="1513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0310" y="2105177"/>
            <a:ext cx="561339" cy="2190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3104" y="2134362"/>
            <a:ext cx="151688" cy="1517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0420" y="1774190"/>
            <a:ext cx="227914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2995" y="1736090"/>
            <a:ext cx="731545" cy="190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6140" y="1191894"/>
            <a:ext cx="95045" cy="104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4704" y="917532"/>
            <a:ext cx="6097803" cy="752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compute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infinitely long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thin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8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4.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Using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Ampere's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Law,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circle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radius</a:t>
            </a:r>
            <a:r>
              <a:rPr sz="1200" spc="9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8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Fig. 4.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54328" y="1828884"/>
            <a:ext cx="272628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3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3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3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small</a:t>
            </a:r>
            <a:r>
              <a:rPr sz="1200" spc="3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3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element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95165" y="1828884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967605" y="1828884"/>
            <a:ext cx="204503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perpendicular</a:t>
            </a:r>
            <a:r>
              <a:rPr sz="1200" spc="3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plane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2217504"/>
            <a:ext cx="1130452" cy="592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containing</a:t>
            </a:r>
            <a:r>
              <a:rPr sz="1200" spc="2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both</a:t>
            </a:r>
          </a:p>
          <a:p>
            <a:pPr marL="228600" marR="0">
              <a:lnSpc>
                <a:spcPts val="1328"/>
              </a:lnSpc>
              <a:spcBef>
                <a:spcPts val="17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,i.e.,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62810" y="2217504"/>
            <a:ext cx="3724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71495" y="2217504"/>
            <a:ext cx="336397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Therefore only</a:t>
            </a:r>
            <a:r>
              <a:rPr sz="1200" spc="-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component of that will be present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91182" y="2603076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4704" y="2865204"/>
            <a:ext cx="262907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Ampere's law we can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01033" y="3453849"/>
            <a:ext cx="1777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......................................(7)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14704" y="3993345"/>
            <a:ext cx="7911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87803" y="3993345"/>
            <a:ext cx="195950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is same as equation (8)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57654" y="6035759"/>
            <a:ext cx="449153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 4.:Magnetic field due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an infinite thin current carrying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14704" y="6299411"/>
            <a:ext cx="367626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Example2: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MFI 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due to infinitely</a:t>
            </a:r>
            <a:r>
              <a:rPr sz="1200" spc="-26" dirty="0">
                <a:solidFill>
                  <a:srgbClr val="FF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long</a:t>
            </a:r>
            <a:r>
              <a:rPr sz="1200" spc="-16" dirty="0">
                <a:solidFill>
                  <a:srgbClr val="FF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ARGMV+Times New Roman"/>
                <a:cs typeface="SARGMV+Times New Roman"/>
              </a:rPr>
              <a:t>coaxial conductor: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14704" y="6561539"/>
            <a:ext cx="6094122" cy="75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2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cross</a:t>
            </a:r>
            <a:r>
              <a:rPr sz="1200" spc="2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section</a:t>
            </a:r>
            <a:r>
              <a:rPr sz="1200" spc="2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2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infinitely</a:t>
            </a:r>
            <a:r>
              <a:rPr sz="1200" spc="2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long</a:t>
            </a:r>
            <a:r>
              <a:rPr sz="1200" spc="2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coaxial</a:t>
            </a:r>
            <a:r>
              <a:rPr sz="1200" spc="2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conductor,</a:t>
            </a:r>
            <a:r>
              <a:rPr sz="1200" spc="2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inner</a:t>
            </a:r>
            <a:r>
              <a:rPr sz="1200" spc="2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</a:p>
          <a:p>
            <a:pPr marL="0" marR="0">
              <a:lnSpc>
                <a:spcPts val="1328"/>
              </a:lnSpc>
              <a:spcBef>
                <a:spcPts val="88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outer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figure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4.6.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compute</a:t>
            </a:r>
          </a:p>
          <a:p>
            <a:pPr marL="0" marR="0">
              <a:lnSpc>
                <a:spcPts val="1328"/>
              </a:lnSpc>
              <a:spcBef>
                <a:spcPts val="8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magnetic field as a function of as follows: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14704" y="7458032"/>
            <a:ext cx="92903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region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20266" y="8035628"/>
            <a:ext cx="1777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......................................(9)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14704" y="8575125"/>
            <a:ext cx="2662835" cy="55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193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............................(10)</a:t>
            </a:r>
          </a:p>
          <a:p>
            <a:pPr marL="0" marR="0">
              <a:lnSpc>
                <a:spcPts val="1328"/>
              </a:lnSpc>
              <a:spcBef>
                <a:spcPts val="1468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region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2314575" y="6361811"/>
            <a:ext cx="11906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97685" y="6013577"/>
            <a:ext cx="371475" cy="14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6475" y="5425643"/>
            <a:ext cx="1171575" cy="390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0140" y="4848746"/>
            <a:ext cx="1199515" cy="390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2950" y="4509770"/>
            <a:ext cx="676275" cy="142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539" y="1264957"/>
            <a:ext cx="599440" cy="352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4770" y="1980565"/>
            <a:ext cx="1790065" cy="17871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075" y="949388"/>
            <a:ext cx="409575" cy="142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47698" y="1508844"/>
            <a:ext cx="1854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......................................(11)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0904" y="4203657"/>
            <a:ext cx="3962272" cy="55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 5: Coaxial conductor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carrying equal and opposite currents</a:t>
            </a:r>
          </a:p>
          <a:p>
            <a:pPr marL="1448130" marR="0">
              <a:lnSpc>
                <a:spcPts val="1328"/>
              </a:lnSpc>
              <a:spcBef>
                <a:spcPts val="1493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region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29278" y="5132027"/>
            <a:ext cx="1854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......................................(12)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25646" y="5709623"/>
            <a:ext cx="2176730" cy="915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........................................(13)</a:t>
            </a:r>
          </a:p>
          <a:p>
            <a:pPr marL="323088" marR="0">
              <a:lnSpc>
                <a:spcPts val="1328"/>
              </a:lnSpc>
              <a:spcBef>
                <a:spcPts val="42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......................................(14)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704" y="6060143"/>
            <a:ext cx="92903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region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2821940" y="8505343"/>
            <a:ext cx="647700" cy="323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4080" y="7782052"/>
            <a:ext cx="446328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080" y="5415280"/>
            <a:ext cx="1484757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080" y="4678553"/>
            <a:ext cx="1484757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080" y="3352800"/>
            <a:ext cx="1446784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1620" y="1031875"/>
            <a:ext cx="1798319" cy="1172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4536" y="2417148"/>
            <a:ext cx="33855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Fig 2: Continuous Volume Distribution of Charge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936" y="2744808"/>
            <a:ext cx="642416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 this expression is integrated over the source region, we get the electric field at the point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P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due 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5936" y="3007317"/>
            <a:ext cx="570870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distribution of charges. Thus the expression for the electric field at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200" i="1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be written as: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71598" y="3741885"/>
            <a:ext cx="1930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..........................................(8)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4068021"/>
            <a:ext cx="6547284" cy="470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Similar technique can be adopted when the charge distribution is in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form of a line charge density</a:t>
            </a:r>
            <a:r>
              <a:rPr sz="1200" spc="-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 a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 charge density.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09698" y="5067765"/>
            <a:ext cx="1930300" cy="943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........................................(9)</a:t>
            </a:r>
          </a:p>
          <a:p>
            <a:pPr marL="0" marR="0">
              <a:lnSpc>
                <a:spcPts val="1328"/>
              </a:lnSpc>
              <a:spcBef>
                <a:spcPts val="44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........................................(10)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6133295"/>
            <a:ext cx="150693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Electric flux density: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936" y="6395423"/>
            <a:ext cx="6556730" cy="125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2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stated</a:t>
            </a:r>
            <a:r>
              <a:rPr sz="1200" spc="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earlier</a:t>
            </a:r>
            <a:r>
              <a:rPr sz="120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200" spc="2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  <a:r>
              <a:rPr sz="1200" spc="2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intensity</a:t>
            </a:r>
            <a:r>
              <a:rPr sz="1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2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simply</a:t>
            </a:r>
            <a:r>
              <a:rPr sz="12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‘Electric</a:t>
            </a:r>
            <a:r>
              <a:rPr sz="120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field'</a:t>
            </a:r>
            <a:r>
              <a:rPr sz="12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  <a:r>
              <a:rPr sz="120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strength</a:t>
            </a:r>
            <a:r>
              <a:rPr sz="1200" spc="2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2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</a:t>
            </a:r>
            <a:r>
              <a:rPr sz="1200" spc="2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particular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point.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depends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material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media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being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considered.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defined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independent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material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media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(as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we'll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relates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producing</a:t>
            </a:r>
            <a:r>
              <a:rPr sz="1200" spc="2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it).For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linear</a:t>
            </a:r>
            <a:r>
              <a:rPr sz="1200" spc="2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isotropic</a:t>
            </a:r>
            <a:r>
              <a:rPr sz="1200" spc="2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medium</a:t>
            </a:r>
            <a:r>
              <a:rPr sz="1200" spc="2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under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consideration;</a:t>
            </a:r>
            <a:r>
              <a:rPr sz="1200" spc="2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</a:p>
          <a:p>
            <a:pPr marL="0" marR="0">
              <a:lnSpc>
                <a:spcPts val="1328"/>
              </a:lnSpc>
              <a:spcBef>
                <a:spcPts val="7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is defined as: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5936" y="7840556"/>
            <a:ext cx="2739036" cy="531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393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................................................(11)</a:t>
            </a:r>
          </a:p>
          <a:p>
            <a:pPr marL="0" marR="0">
              <a:lnSpc>
                <a:spcPts val="1328"/>
              </a:lnSpc>
              <a:spcBef>
                <a:spcPts val="127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 the electric flux</a:t>
            </a:r>
            <a:r>
              <a:rPr sz="1200" spc="3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99739" y="8731411"/>
            <a:ext cx="199005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.....................................(12)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1143304" y="5586349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3304" y="5336413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304" y="5083175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304" y="4037711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304" y="3786251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304" y="3536315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304" y="3286379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304" y="3034918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304" y="2784602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304" y="2531617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304" y="2281681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304" y="2030221"/>
            <a:ext cx="2346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17443" y="923008"/>
            <a:ext cx="108846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IV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03146" y="1232380"/>
            <a:ext cx="4314039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Force in Magnetic fields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and Magnetic Potential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3304" y="1763980"/>
            <a:ext cx="5061483" cy="474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force Moving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 in a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field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Lorentz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-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</a:p>
          <a:p>
            <a:pPr marL="228549" marR="0">
              <a:lnSpc>
                <a:spcPts val="1328"/>
              </a:lnSpc>
              <a:spcBef>
                <a:spcPts val="6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 on a current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element in a magnetic field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854" y="2283036"/>
            <a:ext cx="4804511" cy="70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 on a straight and a long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 carrying conductor in a magnetic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  <a:p>
            <a:pPr marL="0" marR="0">
              <a:lnSpc>
                <a:spcPts val="1328"/>
              </a:lnSpc>
              <a:spcBef>
                <a:spcPts val="6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 between two straight long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parallel current carrying</a:t>
            </a:r>
            <a:r>
              <a:rPr sz="1200" spc="-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</a:p>
          <a:p>
            <a:pPr marL="0" marR="0">
              <a:lnSpc>
                <a:spcPts val="1328"/>
              </a:lnSpc>
              <a:spcBef>
                <a:spcPts val="6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dipole and dipole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moment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854" y="3036273"/>
            <a:ext cx="299852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differential current loop as a magnetic dipole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71854" y="3287733"/>
            <a:ext cx="3303270" cy="456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Torque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 a current loop placed in a magnetic field.</a:t>
            </a:r>
          </a:p>
          <a:p>
            <a:pPr marL="0" marR="0">
              <a:lnSpc>
                <a:spcPts val="1328"/>
              </a:lnSpc>
              <a:spcBef>
                <a:spcPts val="6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Scalar Magnetic potential and its limitations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71854" y="3787605"/>
            <a:ext cx="280136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potential and its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properties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43304" y="4039065"/>
            <a:ext cx="3721353" cy="470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potential due to simple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configurations</a:t>
            </a:r>
          </a:p>
          <a:p>
            <a:pPr marL="0" marR="0">
              <a:lnSpc>
                <a:spcPts val="1457"/>
              </a:lnSpc>
              <a:spcBef>
                <a:spcPts val="6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Poisson’s</a:t>
            </a: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43304" y="4548709"/>
            <a:ext cx="5795647" cy="995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Self and Mutual inductance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Neumann’s formulae</a:t>
            </a:r>
          </a:p>
          <a:p>
            <a:pPr marL="0" marR="0">
              <a:lnSpc>
                <a:spcPts val="1457"/>
              </a:lnSpc>
              <a:spcBef>
                <a:spcPts val="58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Determination of self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solenoid and toroid</a:t>
            </a:r>
          </a:p>
          <a:p>
            <a:pPr marL="228549" marR="0">
              <a:lnSpc>
                <a:spcPts val="1328"/>
              </a:lnSpc>
              <a:spcBef>
                <a:spcPts val="6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Mutual inductance between a straight long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wire and a square loop wire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the same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plane</a:t>
            </a:r>
          </a:p>
          <a:p>
            <a:pPr marL="228549" marR="0">
              <a:lnSpc>
                <a:spcPts val="1328"/>
              </a:lnSpc>
              <a:spcBef>
                <a:spcPts val="6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stored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density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a magnetic</a:t>
            </a:r>
            <a:r>
              <a:rPr sz="1200" spc="-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71854" y="5587703"/>
            <a:ext cx="462399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Introduction to permanent magnets, their characteristics and applications.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4405" y="1266825"/>
            <a:ext cx="5585206" cy="6257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704" y="920353"/>
            <a:ext cx="1422311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Magnetic forces: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932814" y="7000366"/>
            <a:ext cx="607872" cy="153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42975" y="6369685"/>
            <a:ext cx="617537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5850" y="914400"/>
            <a:ext cx="4228465" cy="418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6685" y="8087487"/>
            <a:ext cx="304952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6160" y="7756906"/>
            <a:ext cx="304419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8295" y="7718806"/>
            <a:ext cx="617537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2220" y="7737856"/>
            <a:ext cx="779055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7825" y="7333501"/>
            <a:ext cx="951864" cy="2095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704" y="5268960"/>
            <a:ext cx="3583047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Scalar Magnetic Potential and its limitations: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5572463"/>
            <a:ext cx="6097244" cy="73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studying electric field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problems,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introduced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concept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potential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simplified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computation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certain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types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problems.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manner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magnetic field intensity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a scalar magnetic potential and write: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01978" y="6464004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...................................(18)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6727655"/>
            <a:ext cx="229115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Ampere's law , we know that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73022" y="7056839"/>
            <a:ext cx="1854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......................................(19)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7445840"/>
            <a:ext cx="7911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29535" y="7445840"/>
            <a:ext cx="1592706" cy="574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............................(20)</a:t>
            </a:r>
          </a:p>
          <a:p>
            <a:pPr marL="713231" marR="0">
              <a:lnSpc>
                <a:spcPts val="1328"/>
              </a:lnSpc>
              <a:spcBef>
                <a:spcPts val="15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find that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704" y="7813124"/>
            <a:ext cx="169722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 using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identity,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73117" y="7813124"/>
            <a:ext cx="131396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valid only</a:t>
            </a:r>
            <a:r>
              <a:rPr sz="1200" spc="-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81318" y="7813124"/>
            <a:ext cx="53342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Thus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8143832"/>
            <a:ext cx="4355543" cy="470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scalar</a:t>
            </a:r>
            <a:r>
              <a:rPr sz="1200" spc="2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2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2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defined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only</a:t>
            </a:r>
            <a:r>
              <a:rPr sz="1200" spc="-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</a:t>
            </a:r>
            <a:r>
              <a:rPr sz="1200" spc="2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general is not a single valued function of position.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630545" y="8143832"/>
            <a:ext cx="129037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Moreover, Vm in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8669562"/>
            <a:ext cx="5750893" cy="470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3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point can be illustrated as follows.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 us consider the cross section of a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coaxial line as shown in fig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7.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"/>
          <p:cNvSpPr/>
          <p:nvPr/>
        </p:nvSpPr>
        <p:spPr>
          <a:xfrm>
            <a:off x="942975" y="8095107"/>
            <a:ext cx="304419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724650" y="6111253"/>
            <a:ext cx="94615" cy="1424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9170" y="5129530"/>
            <a:ext cx="714375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0605" y="949375"/>
            <a:ext cx="695325" cy="352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2339" y="6715773"/>
            <a:ext cx="1172844" cy="323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0250" y="5644528"/>
            <a:ext cx="1612900" cy="323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0" y="4362450"/>
            <a:ext cx="1369694" cy="640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2285" y="1872615"/>
            <a:ext cx="205486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3916" y="8012252"/>
            <a:ext cx="676910" cy="2569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8838" y="7678166"/>
            <a:ext cx="657225" cy="257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0525" y="8095107"/>
            <a:ext cx="304419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7680" y="7699502"/>
            <a:ext cx="58044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0960" y="7699502"/>
            <a:ext cx="579856" cy="152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" y="7699502"/>
            <a:ext cx="550786" cy="152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1085" y="5309819"/>
            <a:ext cx="267335" cy="1331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5910" y="1138555"/>
            <a:ext cx="304419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6785" y="1158875"/>
            <a:ext cx="437451" cy="1327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71854" y="1193376"/>
            <a:ext cx="92765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the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31643" y="1193376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84855" y="1193376"/>
            <a:ext cx="3724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71854" y="3810465"/>
            <a:ext cx="2567154" cy="46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 7: Cross Section of a Coaxial Line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Vm is the magnetic potential then,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86916" y="5346911"/>
            <a:ext cx="132549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set Vm =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0 at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66111" y="5346911"/>
            <a:ext cx="93878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 c=0 and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14704" y="6157679"/>
            <a:ext cx="5824271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observe that as we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make a complete lap around the current carrying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 , we reach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again but Vm this time becomes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28420" y="7142183"/>
            <a:ext cx="6085055" cy="478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observe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value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Vm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keeps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changing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complete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additional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laps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pass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86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 point.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introduced Vm analogous to electostatic potential V. But for static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fields,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85214" y="7800932"/>
            <a:ext cx="3724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65043" y="7800932"/>
            <a:ext cx="2557221" cy="540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30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whereas</a:t>
            </a:r>
            <a:r>
              <a:rPr sz="1200" spc="3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steady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  <a:p>
            <a:pPr marL="0" marR="0">
              <a:lnSpc>
                <a:spcPts val="1328"/>
              </a:lnSpc>
              <a:spcBef>
                <a:spcPts val="13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along the path of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integration.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298438" y="7800932"/>
            <a:ext cx="71928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wherever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53566" y="8134688"/>
            <a:ext cx="3471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383790" y="8134688"/>
            <a:ext cx="57233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even if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"/>
          <p:cNvSpPr/>
          <p:nvPr/>
        </p:nvSpPr>
        <p:spPr>
          <a:xfrm>
            <a:off x="1400175" y="8503438"/>
            <a:ext cx="1997329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66215" y="7758582"/>
            <a:ext cx="637539" cy="2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8750" y="7099554"/>
            <a:ext cx="789762" cy="170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0015" y="6730873"/>
            <a:ext cx="797458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0650" y="6372860"/>
            <a:ext cx="790575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4950" y="5052441"/>
            <a:ext cx="1219200" cy="180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8750" y="4335526"/>
            <a:ext cx="1514475" cy="180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8620" y="5740654"/>
            <a:ext cx="713778" cy="180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8804" y="5767959"/>
            <a:ext cx="455244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7600" y="5409819"/>
            <a:ext cx="455815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5605" y="4694555"/>
            <a:ext cx="1561464" cy="180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5025" y="3741420"/>
            <a:ext cx="236854" cy="152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0920" y="3421380"/>
            <a:ext cx="94853" cy="1517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3290" y="3421380"/>
            <a:ext cx="94853" cy="1517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4975" y="3421380"/>
            <a:ext cx="94853" cy="1517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84850" y="3101340"/>
            <a:ext cx="95250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5925" y="3101340"/>
            <a:ext cx="952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6285" y="3101340"/>
            <a:ext cx="95250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8770" y="2779903"/>
            <a:ext cx="95154" cy="1517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3685" y="2449068"/>
            <a:ext cx="570357" cy="152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3090" y="2044623"/>
            <a:ext cx="809625" cy="2379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7665" y="2130932"/>
            <a:ext cx="95250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72920" y="2120773"/>
            <a:ext cx="455815" cy="152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4704" y="920353"/>
            <a:ext cx="4367781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Vector magnetic potential due to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simple</a:t>
            </a:r>
            <a:r>
              <a:rPr sz="140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configurations: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4704" y="1223856"/>
            <a:ext cx="6094197" cy="73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now</a:t>
            </a:r>
            <a:r>
              <a:rPr sz="1200" spc="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introduce</a:t>
            </a:r>
            <a:r>
              <a:rPr sz="1200" spc="1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  <a:r>
              <a:rPr sz="1200" spc="2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</a:t>
            </a:r>
            <a:r>
              <a:rPr sz="1200" spc="2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2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2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used</a:t>
            </a:r>
            <a:r>
              <a:rPr sz="1200" spc="2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regions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zero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nonzero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  <a:r>
              <a:rPr sz="1200" spc="1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easily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extended</a:t>
            </a:r>
            <a:r>
              <a:rPr sz="1200" spc="1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1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varying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cases. The use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vector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potential provides elegant ways of solving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 field problems.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71854" y="2176356"/>
            <a:ext cx="49146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58822" y="2176356"/>
            <a:ext cx="326367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we have the vector identity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 for</a:t>
            </a:r>
            <a:r>
              <a:rPr sz="1200" spc="3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 vector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72633" y="2176356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03238" y="2176356"/>
            <a:ext cx="40627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we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14704" y="2505540"/>
            <a:ext cx="7121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82622" y="2505540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71854" y="2825580"/>
            <a:ext cx="149512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Here,</a:t>
            </a:r>
            <a:r>
              <a:rPr sz="1200" spc="3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037967" y="2825580"/>
            <a:ext cx="396577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6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called the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magnetic potential.</a:t>
            </a:r>
            <a:r>
              <a:rPr sz="1200" spc="3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3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unit is</a:t>
            </a:r>
            <a:r>
              <a:rPr sz="1200" spc="2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Wb/m.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14704" y="3149049"/>
            <a:ext cx="117358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find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207006" y="3149049"/>
            <a:ext cx="208475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a</a:t>
            </a:r>
            <a:r>
              <a:rPr sz="1200" spc="3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</a:t>
            </a:r>
            <a:r>
              <a:rPr sz="1200" spc="1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distribution,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464685" y="3149049"/>
            <a:ext cx="132707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3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 found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967730" y="3149049"/>
            <a:ext cx="100581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 a curl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14704" y="3467565"/>
            <a:ext cx="333301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operation.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introduced</a:t>
            </a:r>
            <a:r>
              <a:rPr sz="1200" spc="1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428109" y="3467565"/>
            <a:ext cx="258219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8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related</a:t>
            </a:r>
            <a:r>
              <a:rPr sz="1200" spc="3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 curl</a:t>
            </a:r>
            <a:r>
              <a:rPr sz="1200" spc="1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4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14704" y="3799797"/>
            <a:ext cx="5080915" cy="46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defined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fully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terms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curl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well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divergence.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choice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follows.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217666" y="3799797"/>
            <a:ext cx="78610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made as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972435" y="4420065"/>
            <a:ext cx="2044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...........................................(23)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371854" y="4776681"/>
            <a:ext cx="4525087" cy="1255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using</a:t>
            </a:r>
            <a:r>
              <a:rPr sz="1200" spc="-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identity,</a:t>
            </a:r>
          </a:p>
          <a:p>
            <a:pPr marL="1371981" marR="0">
              <a:lnSpc>
                <a:spcPts val="1328"/>
              </a:lnSpc>
              <a:spcBef>
                <a:spcPts val="155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.........................................(25)</a:t>
            </a:r>
          </a:p>
          <a:p>
            <a:pPr marL="0" marR="0">
              <a:lnSpc>
                <a:spcPts val="1328"/>
              </a:lnSpc>
              <a:spcBef>
                <a:spcPts val="12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Great deal of simplification can be achieved if</a:t>
            </a:r>
            <a:r>
              <a:rPr sz="1200" spc="-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choose</a:t>
            </a:r>
          </a:p>
          <a:p>
            <a:pPr marL="0" marR="0">
              <a:lnSpc>
                <a:spcPts val="1328"/>
              </a:lnSpc>
              <a:spcBef>
                <a:spcPts val="149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Putting</a:t>
            </a:r>
            <a:r>
              <a:rPr sz="1200" spc="42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we get</a:t>
            </a:r>
            <a:r>
              <a:rPr sz="1200" spc="63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is vector poisson equation.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527169" y="4776681"/>
            <a:ext cx="2044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...........................................(24)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5661" y="5467307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371854" y="6089099"/>
            <a:ext cx="5623610" cy="56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Cartesian coordinates,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above equation can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written in terms of the components as</a:t>
            </a:r>
          </a:p>
          <a:p>
            <a:pPr marL="876300" marR="0">
              <a:lnSpc>
                <a:spcPts val="1328"/>
              </a:lnSpc>
              <a:spcBef>
                <a:spcPts val="149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......................................(26a)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57298" y="6816047"/>
            <a:ext cx="1930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......................................(26b)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286254" y="7174187"/>
            <a:ext cx="192174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......................................(26c)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371854" y="7438220"/>
            <a:ext cx="335539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form of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all the above equation is same as that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71854" y="7948760"/>
            <a:ext cx="2777568" cy="470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1144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..........................................(27)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which the solution is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505834" y="8770145"/>
            <a:ext cx="1092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..................(28)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2428875" y="7093978"/>
            <a:ext cx="1409700" cy="32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17040" y="6762242"/>
            <a:ext cx="570357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6975" y="6262243"/>
            <a:ext cx="638175" cy="323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0175" y="4852924"/>
            <a:ext cx="857021" cy="361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2339" y="3389503"/>
            <a:ext cx="865238" cy="410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9175" y="2314448"/>
            <a:ext cx="970140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7405" y="5979668"/>
            <a:ext cx="114054" cy="104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2445" y="5391023"/>
            <a:ext cx="875703" cy="409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1765" y="4239653"/>
            <a:ext cx="85725" cy="1521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8705" y="1703069"/>
            <a:ext cx="455244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00195" y="949959"/>
            <a:ext cx="790575" cy="323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704" y="1165944"/>
            <a:ext cx="324139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</a:t>
            </a:r>
            <a:r>
              <a:rPr sz="1200" spc="2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2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varying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2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shall</a:t>
            </a:r>
            <a:r>
              <a:rPr sz="1200" spc="2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</a:t>
            </a:r>
            <a:r>
              <a:rPr sz="1200" spc="2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88941" y="1165944"/>
            <a:ext cx="186977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which is known as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Lorentz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1428072"/>
            <a:ext cx="558612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condition,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being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potential.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Here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dealing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1758780"/>
            <a:ext cx="28803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54734" y="1758780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2020908"/>
            <a:ext cx="329216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comparison, we can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 the solution for Ax as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57654" y="2580216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...................................(30)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2843868"/>
            <a:ext cx="5553915" cy="469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Computing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similar solutions for other two components of the vector potential, the vector</a:t>
            </a:r>
          </a:p>
          <a:p>
            <a:pPr marL="0" marR="0">
              <a:lnSpc>
                <a:spcPts val="1328"/>
              </a:lnSpc>
              <a:spcBef>
                <a:spcPts val="7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potential can be written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76298" y="3703785"/>
            <a:ext cx="1854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......................................(31)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3965913"/>
            <a:ext cx="604553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 equation enables us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find the vector potential at a given point because of a volume current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704" y="4296621"/>
            <a:ext cx="428955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10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Similarly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line or surface current density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can</a:t>
            </a:r>
            <a:r>
              <a:rPr sz="1200" spc="-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362454" y="5107389"/>
            <a:ext cx="23494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...................................................(32)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10054" y="5703527"/>
            <a:ext cx="92675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respectively.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34663" y="5703527"/>
            <a:ext cx="1549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..............................(33)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14704" y="5988515"/>
            <a:ext cx="1265021" cy="1035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</a:p>
          <a:p>
            <a:pPr marL="0" marR="0">
              <a:lnSpc>
                <a:spcPts val="1328"/>
              </a:lnSpc>
              <a:spcBef>
                <a:spcPts val="52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Substituting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60346" y="5988515"/>
            <a:ext cx="223037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 a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 area S is given 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29634" y="6488387"/>
            <a:ext cx="2120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.............................................(34)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059046" y="7320872"/>
            <a:ext cx="19684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.........................................(35)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14704" y="7586048"/>
            <a:ext cx="5838012" cy="46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potential thus have the physical significance that its integral around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 path is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equal to the magnetic flux passing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 that path.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1267460" y="8761209"/>
            <a:ext cx="619125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38250" y="8411718"/>
            <a:ext cx="676275" cy="14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9675" y="7790320"/>
            <a:ext cx="571500" cy="14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975" y="6968490"/>
            <a:ext cx="885825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9650" y="4549775"/>
            <a:ext cx="2493009" cy="1475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1705" y="7431913"/>
            <a:ext cx="133350" cy="142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9895" y="3211067"/>
            <a:ext cx="742124" cy="323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2785" y="2619248"/>
            <a:ext cx="465391" cy="1327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2445" y="2657348"/>
            <a:ext cx="85540" cy="1041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2060" y="2297265"/>
            <a:ext cx="75564" cy="1324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704" y="920353"/>
            <a:ext cx="4094547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Self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and Mutual inductance</a:t>
            </a:r>
            <a:r>
              <a:rPr sz="1400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– Neumann’s formulae: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1223856"/>
            <a:ext cx="6098184" cy="994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Resistance,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capacitance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three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familiar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parameters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theory.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already discussed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about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parameters</a:t>
            </a:r>
            <a:r>
              <a:rPr sz="1200" spc="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resistance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capacitance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earlier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chapters.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section,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about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parameter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inductance.</a:t>
            </a:r>
            <a:r>
              <a:rPr sz="1200" spc="1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Before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start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our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discussion,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 introduce the concept of flux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linkage.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a coil with N closely</a:t>
            </a:r>
            <a:r>
              <a:rPr sz="1200" spc="-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wound turns around where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704" y="2333328"/>
            <a:ext cx="167192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produces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98115" y="2333328"/>
            <a:ext cx="430179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links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encircles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each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turns,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2656416"/>
            <a:ext cx="244754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3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  <a:r>
              <a:rPr sz="1200" spc="3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alinear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medium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9195" y="2656416"/>
            <a:ext cx="314383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where the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proportional to the current,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2917020"/>
            <a:ext cx="588650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define the self inductance L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the ratio of the total flux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 to the current which they</a:t>
            </a:r>
            <a:r>
              <a:rPr sz="1200" spc="-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90904" y="3427941"/>
            <a:ext cx="37673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i.e.,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81707" y="3427941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...................................(36)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74062" y="3953721"/>
            <a:ext cx="459409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 further illustrate the concept of inductance, let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 consider two closed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4217373"/>
            <a:ext cx="586831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loops C1 and C2 as shown in the figure 8, S1 and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S2 are respectively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areas of C1 and C2 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704" y="6166823"/>
            <a:ext cx="47424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Fig:8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4704" y="6430475"/>
            <a:ext cx="5959322" cy="470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current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I1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flows in C1 , the magnetic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B1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 be created part of which will be linked to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C2 as shown in Figure 8: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67154" y="7128467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...................................(37)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4704" y="7488512"/>
            <a:ext cx="134381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linear medium,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22271" y="7488512"/>
            <a:ext cx="293438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proportional to I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1. Therefore,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48866" y="7846652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...................................(38)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4704" y="8110304"/>
            <a:ext cx="535731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 L12 is the mutual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a more general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case, if C2 has N2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turns then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14704" y="8459301"/>
            <a:ext cx="2767991" cy="55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6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...................................(39)</a:t>
            </a:r>
          </a:p>
          <a:p>
            <a:pPr marL="0" marR="0">
              <a:lnSpc>
                <a:spcPts val="1328"/>
              </a:lnSpc>
              <a:spcBef>
                <a:spcPts val="14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4324350" y="4323715"/>
            <a:ext cx="628484" cy="361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09115" y="3720846"/>
            <a:ext cx="1485265" cy="14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1075" y="3078606"/>
            <a:ext cx="1596771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9515" y="5046980"/>
            <a:ext cx="4627244" cy="3219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3750" y="4323715"/>
            <a:ext cx="637413" cy="361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6550" y="2898305"/>
            <a:ext cx="208914" cy="361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2120" y="2297049"/>
            <a:ext cx="133350" cy="142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0225" y="2297061"/>
            <a:ext cx="647064" cy="1428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1605" y="949617"/>
            <a:ext cx="551815" cy="36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704" y="1202520"/>
            <a:ext cx="2793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69846" y="1202520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...................................(40)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1854" y="1467696"/>
            <a:ext cx="5562905" cy="46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., the mutual inductance can be defined as the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ratio of the total flux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 of the second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 to the current flowing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the first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704" y="1991952"/>
            <a:ext cx="591220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we have already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stated, the magnetic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 in C1 gets linked to itself and if C1 has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2342472"/>
            <a:ext cx="98176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N1 turns then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77135" y="2342472"/>
            <a:ext cx="59997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where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31515" y="2342472"/>
            <a:ext cx="179689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the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 per</a:t>
            </a:r>
            <a:r>
              <a:rPr sz="1200" spc="-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turn.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2604600"/>
            <a:ext cx="174688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Therefore, self inductance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49347" y="3153621"/>
            <a:ext cx="23834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15334" y="3153621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...................................(41)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704" y="3417273"/>
            <a:ext cx="4149116" cy="555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some of the flux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I1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links only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C1 &amp; not C2.</a:t>
            </a:r>
          </a:p>
          <a:p>
            <a:pPr marL="2409774" marR="0">
              <a:lnSpc>
                <a:spcPts val="1328"/>
              </a:lnSpc>
              <a:spcBef>
                <a:spcPts val="14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...................................(42)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4578561"/>
            <a:ext cx="249938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Further in general, in a</a:t>
            </a:r>
            <a:r>
              <a:rPr sz="1200" spc="-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linear medium,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39234" y="4578561"/>
            <a:ext cx="3724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1666875" y="8181721"/>
            <a:ext cx="742695" cy="32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99540" y="7087628"/>
            <a:ext cx="942339" cy="323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750" y="1143000"/>
            <a:ext cx="4057015" cy="2809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040" y="8692172"/>
            <a:ext cx="323214" cy="323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5140" y="7588618"/>
            <a:ext cx="695325" cy="133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704" y="4649962"/>
            <a:ext cx="3630654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Energy stored and density in a magnetic field.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04" y="4954989"/>
            <a:ext cx="230063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Energy stored in Magnetic Field: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704" y="5215847"/>
            <a:ext cx="6098718" cy="1520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far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discussed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forms.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earlier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chapter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discussed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fact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required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expended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assemble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group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work</a:t>
            </a:r>
            <a:r>
              <a:rPr sz="1200" spc="1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stated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energy.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same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manner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needs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expended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sending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currents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coils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stored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energy.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scenario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  <a:r>
              <a:rPr sz="1200" spc="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coil</a:t>
            </a:r>
            <a:r>
              <a:rPr sz="1200" spc="3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3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increased</a:t>
            </a:r>
            <a:r>
              <a:rPr sz="1200" spc="3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3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0</a:t>
            </a:r>
            <a:r>
              <a:rPr sz="1200" spc="3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value</a:t>
            </a:r>
            <a:r>
              <a:rPr sz="1200" spc="3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I.</a:t>
            </a:r>
            <a:r>
              <a:rPr sz="1200" spc="3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3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mentioned</a:t>
            </a:r>
            <a:r>
              <a:rPr sz="1200" spc="2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earlier,</a:t>
            </a:r>
            <a:r>
              <a:rPr sz="1200" spc="30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self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inductance of a coil 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general can be written 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71598" y="7304108"/>
            <a:ext cx="176934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..................................(43a)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71854" y="7625672"/>
            <a:ext cx="2793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71039" y="7625672"/>
            <a:ext cx="1777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..................................(43b)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1854" y="7889324"/>
            <a:ext cx="252404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consider a time varying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scenario,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39035" y="8399864"/>
            <a:ext cx="17017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..................................(44)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71854" y="8910354"/>
            <a:ext cx="144358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 later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33979" y="8910354"/>
            <a:ext cx="147797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an induced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voltage.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942975" y="7335418"/>
            <a:ext cx="723900" cy="323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076575" y="6560692"/>
            <a:ext cx="1000125" cy="32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8475" y="5524500"/>
            <a:ext cx="847725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3540" y="4097527"/>
            <a:ext cx="1322959" cy="323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8875" y="2797048"/>
            <a:ext cx="1181100" cy="323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0175" y="949909"/>
            <a:ext cx="571500" cy="323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6050" y="5277426"/>
            <a:ext cx="569595" cy="104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8320" y="4587621"/>
            <a:ext cx="1007414" cy="257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6950" y="2239644"/>
            <a:ext cx="628650" cy="333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54606" y="1164420"/>
            <a:ext cx="475188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the voltage drop that appears across the coil and thus voltage opposes the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704" y="1426548"/>
            <a:ext cx="6091377" cy="734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change of current.</a:t>
            </a:r>
          </a:p>
          <a:p>
            <a:pPr marL="457149" marR="0">
              <a:lnSpc>
                <a:spcPts val="1328"/>
              </a:lnSpc>
              <a:spcBef>
                <a:spcPts val="7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 in order to maintain the increase of current, the electric source must do an work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against this induced voltage.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86154" y="2502492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86735" y="2502492"/>
            <a:ext cx="1663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.................................(45)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86834" y="3013413"/>
            <a:ext cx="216326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(Joule)...................................(46)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1854" y="3278589"/>
            <a:ext cx="319293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is the energy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stored in the magnetic circuit.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854" y="3540717"/>
            <a:ext cx="47503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also express the energy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stored in the coil in term of field quantities.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3804369"/>
            <a:ext cx="177253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linear magnetic circuit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82745" y="4314909"/>
            <a:ext cx="1948130" cy="613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78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...................................(47)</a:t>
            </a:r>
          </a:p>
          <a:p>
            <a:pPr marL="0" marR="0">
              <a:lnSpc>
                <a:spcPts val="1328"/>
              </a:lnSpc>
              <a:spcBef>
                <a:spcPts val="18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...................................(48)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4721817"/>
            <a:ext cx="48681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Now,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704" y="4985469"/>
            <a:ext cx="46657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 A is the area of cross section of the coil.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 is the length of the coil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5741627"/>
            <a:ext cx="5840298" cy="73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7184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...................................(49)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 is the volume of the coil. Therefore the magnetic energy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i.e., magnetic energy/unit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volume is given 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191889" y="6777947"/>
            <a:ext cx="1739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...................................(50)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4704" y="7041599"/>
            <a:ext cx="103157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 form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72666" y="7552520"/>
            <a:ext cx="211546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J/mt3 ...................................(51)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4704" y="7816172"/>
            <a:ext cx="273878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the energy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the magnetic field.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884555" y="5691632"/>
            <a:ext cx="1600199" cy="3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4080" y="4791405"/>
            <a:ext cx="1066800" cy="323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7500" y="1945640"/>
            <a:ext cx="2038222" cy="150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9610" y="8652663"/>
            <a:ext cx="113665" cy="152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3850" y="8652663"/>
            <a:ext cx="95250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0220" y="7350252"/>
            <a:ext cx="1512696" cy="362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9975" y="6777367"/>
            <a:ext cx="762000" cy="323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395" y="6428232"/>
            <a:ext cx="161925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165" y="6266307"/>
            <a:ext cx="828675" cy="3230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5936" y="892921"/>
            <a:ext cx="1175532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Gauss's Law: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1261956"/>
            <a:ext cx="6385408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 law is one of the fundamental laws of electromagnetism and it states that the total electric flux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 a closed surface is equal to the total charge enclosed 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surface.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44875" y="3847041"/>
            <a:ext cx="139265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Fig 3:</a:t>
            </a:r>
            <a:r>
              <a:rPr sz="1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Gauss's Law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4171653"/>
            <a:ext cx="633438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 us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 a point charge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located in an isotropic homogeneous medium of dielectric constant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936" y="4433781"/>
            <a:ext cx="481190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 a distance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r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 a surface enclosing the charge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 by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90598" y="5008329"/>
            <a:ext cx="21970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...............................................(13)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936" y="5334719"/>
            <a:ext cx="653813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consider an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elementary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area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 the amount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flux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passing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 the elementary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area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13711" y="5909267"/>
            <a:ext cx="18160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.....................................(14)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5936" y="6483815"/>
            <a:ext cx="37259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60701" y="6483815"/>
            <a:ext cx="3686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,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elementary</a:t>
            </a:r>
            <a:r>
              <a:rPr sz="1200" spc="2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solid</a:t>
            </a:r>
            <a:r>
              <a:rPr sz="1200" spc="2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angle</a:t>
            </a:r>
            <a:r>
              <a:rPr sz="1200" spc="2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subtended</a:t>
            </a:r>
            <a:r>
              <a:rPr sz="1200" spc="3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3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894578" y="6483815"/>
            <a:ext cx="136550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at the location of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5936" y="6994355"/>
            <a:ext cx="156553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 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-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5936" y="7616528"/>
            <a:ext cx="351950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a closed surface enclosing the charge,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can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5936" y="7944188"/>
            <a:ext cx="526115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can seen to be same as what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 stated in the definition of Gauss's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5936" y="8273145"/>
            <a:ext cx="2301191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Application of Gauss's Law: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65936" y="8698517"/>
            <a:ext cx="329780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</a:t>
            </a:r>
            <a:r>
              <a:rPr sz="1200" spc="3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2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particularly</a:t>
            </a:r>
            <a:r>
              <a:rPr sz="1200" spc="2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useful</a:t>
            </a:r>
            <a:r>
              <a:rPr sz="1200" spc="7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computing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58945" y="8698517"/>
            <a:ext cx="2793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633849" y="8698517"/>
            <a:ext cx="255351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 the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 distribution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has some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6547" y="920353"/>
            <a:ext cx="1713158" cy="515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907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UNIT – V</a:t>
            </a:r>
          </a:p>
          <a:p>
            <a:pPr marL="0" marR="0">
              <a:lnSpc>
                <a:spcPts val="1554"/>
              </a:lnSpc>
              <a:spcBef>
                <a:spcPts val="60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Time Varying Fields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304" y="1470095"/>
            <a:ext cx="4896764" cy="1018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Faraday’s laws of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electromagnetic induction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integral and point</a:t>
            </a:r>
            <a:r>
              <a:rPr sz="1200" spc="-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forms</a:t>
            </a:r>
          </a:p>
          <a:p>
            <a:pPr marL="0" marR="0">
              <a:lnSpc>
                <a:spcPts val="1470"/>
              </a:lnSpc>
              <a:spcBef>
                <a:spcPts val="6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fourth equation, Curl (E)=</a:t>
            </a:r>
            <a:r>
              <a:rPr sz="1200" dirty="0">
                <a:solidFill>
                  <a:srgbClr val="000000"/>
                </a:solidFill>
                <a:latin typeface="Trebuchet MS"/>
                <a:cs typeface="Trebuchet MS"/>
              </a:rPr>
              <a:t>‐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dB/dt</a:t>
            </a:r>
          </a:p>
          <a:p>
            <a:pPr marL="0" marR="0">
              <a:lnSpc>
                <a:spcPts val="1470"/>
              </a:lnSpc>
              <a:spcBef>
                <a:spcPts val="62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Statically</a:t>
            </a:r>
            <a:r>
              <a:rPr sz="1200" spc="-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dynamically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induced EMFs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Simple</a:t>
            </a:r>
            <a:r>
              <a:rPr sz="1200" spc="-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problems</a:t>
            </a:r>
          </a:p>
          <a:p>
            <a:pPr marL="0" marR="0">
              <a:lnSpc>
                <a:spcPts val="1470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Displacement current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304" y="2527751"/>
            <a:ext cx="4037227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KHKFN+Symbol"/>
                <a:cs typeface="DKHKFN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DKHKFN+Symbol"/>
                <a:cs typeface="DKHKFN+Symbol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Modification of </a:t>
            </a:r>
            <a:r>
              <a:rPr sz="1200" spc="-15" dirty="0">
                <a:solidFill>
                  <a:srgbClr val="000000"/>
                </a:solidFill>
                <a:latin typeface="Times New Roman"/>
                <a:cs typeface="Times New Roman"/>
              </a:rPr>
              <a:t>Maxwell’s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equations for time varying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2533015" y="4866005"/>
            <a:ext cx="607872" cy="153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342515" y="4536821"/>
            <a:ext cx="607174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2515" y="4206875"/>
            <a:ext cx="455244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7240" y="3612261"/>
            <a:ext cx="445757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5950" y="2982087"/>
            <a:ext cx="580123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7850" y="2652014"/>
            <a:ext cx="550786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9440" y="5518810"/>
            <a:ext cx="123825" cy="1513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9230" y="5518785"/>
            <a:ext cx="95154" cy="1517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4030" y="5196840"/>
            <a:ext cx="113665" cy="152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9845" y="5196840"/>
            <a:ext cx="95250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704" y="920353"/>
            <a:ext cx="118272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Introduction: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1325964"/>
            <a:ext cx="6097218" cy="1258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our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study</a:t>
            </a:r>
            <a:r>
              <a:rPr sz="1200" spc="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far,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observed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charges,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charges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motion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steady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current.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Further,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conservative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has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curl,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continuous</a:t>
            </a:r>
            <a:r>
              <a:rPr sz="1200" spc="2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its</a:t>
            </a:r>
            <a:r>
              <a:rPr sz="1200" spc="2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divergence</a:t>
            </a:r>
            <a:r>
              <a:rPr sz="1200" spc="2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2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zero.</a:t>
            </a:r>
            <a:r>
              <a:rPr sz="1200" spc="2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fundamental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relationships</a:t>
            </a:r>
            <a:r>
              <a:rPr sz="1200" spc="2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2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2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among the field quantities can be summarized as: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53335" y="2708232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73147" y="3075897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(2)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3339549"/>
            <a:ext cx="225917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a linear and isotropic medium,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00579" y="3668733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(3)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854" y="3932385"/>
            <a:ext cx="23414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Similarly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the magnetostatic case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59303" y="4263093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(4)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59303" y="4592277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(5)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48279" y="4921461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(6)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71854" y="5244803"/>
            <a:ext cx="563864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2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2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seen</a:t>
            </a:r>
            <a:r>
              <a:rPr sz="1200" spc="2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2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</a:t>
            </a:r>
            <a:r>
              <a:rPr sz="1200" spc="2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case,</a:t>
            </a:r>
            <a:r>
              <a:rPr sz="1200" spc="2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2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vectors</a:t>
            </a:r>
            <a:r>
              <a:rPr sz="1200" spc="2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8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2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704" y="5564843"/>
            <a:ext cx="207601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vectors and form 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separatepairs.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4704" y="5826971"/>
            <a:ext cx="6094425" cy="99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chapter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varying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scenario.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varying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 observe that a changing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field will produce a changing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 and vice versa.</a:t>
            </a:r>
          </a:p>
          <a:p>
            <a:pPr marL="457149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begin</a:t>
            </a:r>
            <a:r>
              <a:rPr sz="1200" spc="2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our</a:t>
            </a:r>
            <a:r>
              <a:rPr sz="1200" spc="2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discussion</a:t>
            </a:r>
            <a:r>
              <a:rPr sz="1200" spc="2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Faraday's</a:t>
            </a:r>
            <a:r>
              <a:rPr sz="1200" spc="3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3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2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electromagnetic</a:t>
            </a:r>
            <a:r>
              <a:rPr sz="1200" spc="2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induction</a:t>
            </a:r>
            <a:r>
              <a:rPr sz="1200" spc="2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then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present the Maxwell's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equations which form the foundation for the electromagnetic theory.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14704" y="6881352"/>
            <a:ext cx="3578232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Faraday's Law</a:t>
            </a:r>
            <a:r>
              <a:rPr sz="1400" b="1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of electromagnetic Induction: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4704" y="7186379"/>
            <a:ext cx="6098489" cy="1783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Michael</a:t>
            </a:r>
            <a:r>
              <a:rPr sz="1200" spc="2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Faraday,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1831</a:t>
            </a:r>
            <a:r>
              <a:rPr sz="1200" spc="2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discovered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experimentally</a:t>
            </a:r>
            <a:r>
              <a:rPr sz="1200" spc="2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2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2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was</a:t>
            </a:r>
            <a:r>
              <a:rPr sz="1200" spc="2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induced</a:t>
            </a:r>
            <a:r>
              <a:rPr sz="1200" spc="2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77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conducting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loop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linking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loop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changed.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terms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fields,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say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varying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produces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electromotive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(emf)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causes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circuit.</a:t>
            </a:r>
            <a:r>
              <a:rPr sz="1200" spc="1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quantitative</a:t>
            </a:r>
            <a:r>
              <a:rPr sz="1200" spc="17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relation</a:t>
            </a:r>
            <a:r>
              <a:rPr sz="1200" spc="1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between</a:t>
            </a:r>
            <a:r>
              <a:rPr sz="1200" spc="1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induced</a:t>
            </a:r>
            <a:r>
              <a:rPr sz="1200" spc="1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</a:t>
            </a:r>
            <a:r>
              <a:rPr sz="1200" spc="1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(the</a:t>
            </a:r>
            <a:r>
              <a:rPr sz="1200" spc="1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voltage</a:t>
            </a:r>
            <a:r>
              <a:rPr sz="1200" spc="17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arises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conductors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moving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changing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fields)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rate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change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developed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based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experimental</a:t>
            </a:r>
            <a:r>
              <a:rPr sz="1200" spc="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observation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known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Faraday's</a:t>
            </a:r>
            <a:r>
              <a:rPr sz="1200" spc="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law.</a:t>
            </a:r>
          </a:p>
          <a:p>
            <a:pPr marL="0" marR="0">
              <a:lnSpc>
                <a:spcPts val="1328"/>
              </a:lnSpc>
              <a:spcBef>
                <a:spcPts val="74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Mathematically, the induced emf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be written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2466340" y="8238261"/>
            <a:ext cx="608964" cy="3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47875" y="5947156"/>
            <a:ext cx="446963" cy="132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0190" y="7294880"/>
            <a:ext cx="446125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3185" y="7702296"/>
            <a:ext cx="95154" cy="151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8265" y="6540246"/>
            <a:ext cx="304152" cy="323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5465" y="5182412"/>
            <a:ext cx="418464" cy="323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2650" y="1781213"/>
            <a:ext cx="180339" cy="3230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9750" y="1450390"/>
            <a:ext cx="75564" cy="1329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8500" y="949959"/>
            <a:ext cx="295275" cy="323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6154" y="1165944"/>
            <a:ext cx="53888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 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06650" y="1165944"/>
            <a:ext cx="48267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64915" y="1165944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(7)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71854" y="1485984"/>
            <a:ext cx="31136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  <a:r>
              <a:rPr sz="1200" spc="12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the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 over the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71854" y="1996524"/>
            <a:ext cx="82936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non zero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00554" y="1996524"/>
            <a:ext cx="251795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result due to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any</a:t>
            </a:r>
            <a:r>
              <a:rPr sz="1200" spc="-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the</a:t>
            </a:r>
            <a:r>
              <a:rPr sz="1200" spc="-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following: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854" y="2258652"/>
            <a:ext cx="350415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(a)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 changing 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stationary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854" y="2522304"/>
            <a:ext cx="352549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(b)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relative motion between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steady</a:t>
            </a:r>
            <a:r>
              <a:rPr sz="1200" spc="-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closed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71854" y="2784432"/>
            <a:ext cx="267926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(c)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combination of the above two cases.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3049989"/>
            <a:ext cx="6093360" cy="1256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sign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(7)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was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introduced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Lenz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order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comply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polarity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induced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emf.</a:t>
            </a:r>
            <a:r>
              <a:rPr sz="1200" spc="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negative</a:t>
            </a:r>
            <a:r>
              <a:rPr sz="1200" spc="6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sign</a:t>
            </a:r>
            <a:r>
              <a:rPr sz="1200" spc="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implies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induced</a:t>
            </a:r>
            <a:r>
              <a:rPr sz="1200" spc="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6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cause</a:t>
            </a:r>
            <a:r>
              <a:rPr sz="1200" spc="7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flow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loop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such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direction</a:t>
            </a:r>
            <a:r>
              <a:rPr sz="1200" spc="1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so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oppose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change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linking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</a:p>
          <a:p>
            <a:pPr marL="0" marR="0">
              <a:lnSpc>
                <a:spcPts val="1328"/>
              </a:lnSpc>
              <a:spcBef>
                <a:spcPts val="7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produces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it.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(It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noted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far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induced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7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concerned,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 forming a loop does not necessarily</a:t>
            </a:r>
            <a:r>
              <a:rPr sz="1200" spc="-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 to 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-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conductive).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704" y="4363677"/>
            <a:ext cx="6093589" cy="73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7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1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</a:t>
            </a:r>
            <a:r>
              <a:rPr sz="1200" spc="15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form</a:t>
            </a:r>
            <a:r>
              <a:rPr sz="1200" spc="1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tightly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wound</a:t>
            </a:r>
            <a:r>
              <a:rPr sz="1200" spc="15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turns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6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coil,</a:t>
            </a:r>
            <a:r>
              <a:rPr sz="1200" spc="15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change</a:t>
            </a:r>
            <a:r>
              <a:rPr sz="1200" spc="15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linking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coil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induces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each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turn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coil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total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sum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induced emfs of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individual turns, i.e.,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71854" y="5400251"/>
            <a:ext cx="53888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 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54275" y="5400251"/>
            <a:ext cx="48267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Volts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02659" y="5400251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(8)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14704" y="5663903"/>
            <a:ext cx="233801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defining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total flux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linkage</a:t>
            </a:r>
            <a:r>
              <a:rPr sz="1200" spc="-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35859" y="5983943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(9)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14704" y="6247595"/>
            <a:ext cx="173067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emf can be written as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14704" y="6756611"/>
            <a:ext cx="53888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 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949575" y="6756611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(10)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14704" y="7021787"/>
            <a:ext cx="431226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Continuing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with equation (3), over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closed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contour 'C'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-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14704" y="7430600"/>
            <a:ext cx="538881" cy="47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 =</a:t>
            </a:r>
          </a:p>
          <a:p>
            <a:pPr marL="0" marR="0">
              <a:lnSpc>
                <a:spcPts val="1328"/>
              </a:lnSpc>
              <a:spcBef>
                <a:spcPts val="8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48051" y="7430600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(11)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15110" y="7700348"/>
            <a:ext cx="421099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the induced electric field on the conductor to sustain the</a:t>
            </a:r>
            <a:r>
              <a:rPr sz="1200" spc="-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14704" y="7964000"/>
            <a:ext cx="366232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Further, total flux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enclosed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contour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'C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'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given by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324478" y="8465396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(12)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14704" y="8728997"/>
            <a:ext cx="324916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Where S is the surface for which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'C' is the contour.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1857375" y="7418336"/>
            <a:ext cx="657225" cy="180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75815" y="2769514"/>
            <a:ext cx="789939" cy="3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6875" y="1210982"/>
            <a:ext cx="1304925" cy="323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165" y="5514353"/>
            <a:ext cx="588644" cy="1177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3075" y="1976158"/>
            <a:ext cx="1371600" cy="3713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3440" y="7098030"/>
            <a:ext cx="95154" cy="151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4295" y="3591216"/>
            <a:ext cx="180339" cy="323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704" y="916008"/>
            <a:ext cx="288003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From (11) and using (12) in (3) we can write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4271" y="1426548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(13)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04" y="1691724"/>
            <a:ext cx="185681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stokes theorem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60471" y="2240364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(14)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704" y="2484204"/>
            <a:ext cx="160627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Therefore, we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48279" y="3033225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(15)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704" y="3296877"/>
            <a:ext cx="282892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is the Faraday's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the point form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3808941"/>
            <a:ext cx="6094757" cy="73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said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non</a:t>
            </a:r>
            <a:r>
              <a:rPr sz="1200" spc="1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zero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several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ways.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1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particular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</a:t>
            </a:r>
            <a:r>
              <a:rPr sz="1200" spc="3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varying</a:t>
            </a:r>
            <a:r>
              <a:rPr sz="1200" spc="3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flux</a:t>
            </a:r>
            <a:r>
              <a:rPr sz="1200" spc="3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linking</a:t>
            </a:r>
            <a:r>
              <a:rPr sz="1200" spc="3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stationary</a:t>
            </a:r>
            <a:r>
              <a:rPr sz="1200" spc="2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3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path</a:t>
            </a:r>
            <a:r>
              <a:rPr sz="1200" spc="3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induces</a:t>
            </a:r>
            <a:r>
              <a:rPr sz="1200" spc="3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3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emf.</a:t>
            </a:r>
            <a:r>
              <a:rPr sz="1200" spc="3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</a:t>
            </a:r>
            <a:r>
              <a:rPr sz="1200" spc="3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induced</a:t>
            </a:r>
            <a:r>
              <a:rPr sz="1200" spc="3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stationary</a:t>
            </a:r>
            <a:r>
              <a:rPr sz="1200" spc="-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 path 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time varying</a:t>
            </a:r>
            <a:r>
              <a:rPr sz="1200" spc="-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field is called a transformer emf</a:t>
            </a:r>
            <a:r>
              <a:rPr sz="1200" spc="-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704" y="4599670"/>
            <a:ext cx="3382272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Statically and dynamically induced EMFs: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4907745"/>
            <a:ext cx="117058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Motional EMF: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704" y="5167079"/>
            <a:ext cx="52837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 us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 a conductor moving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a steady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field as shown in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2.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6822143"/>
            <a:ext cx="46786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704" y="7143707"/>
            <a:ext cx="397502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charge Q moves in a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 field , it experiences a force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46171" y="7503752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(16)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704" y="7767404"/>
            <a:ext cx="6095137" cy="993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5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7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cause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electrons</a:t>
            </a:r>
            <a:r>
              <a:rPr sz="1200" spc="7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drift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towards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</a:t>
            </a:r>
            <a:r>
              <a:rPr sz="1200" spc="6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end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leave</a:t>
            </a:r>
            <a:r>
              <a:rPr sz="1200" spc="6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other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end</a:t>
            </a:r>
            <a:r>
              <a:rPr sz="1200" spc="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positively</a:t>
            </a:r>
            <a:r>
              <a:rPr sz="1200" spc="6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charged,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creating</a:t>
            </a:r>
            <a:r>
              <a:rPr sz="1200" spc="8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9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separation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continuous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until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magnetic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forces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balance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equilibrium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reached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very quickly,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net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moving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 is zero.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933575" y="1769999"/>
            <a:ext cx="626757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42339" y="940092"/>
            <a:ext cx="570865" cy="400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2975" y="2362962"/>
            <a:ext cx="608825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1310" y="1231476"/>
            <a:ext cx="5156278" cy="799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be interpreted as an induced electric field which is called the motional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</a:p>
          <a:p>
            <a:pPr marL="1343025" marR="0">
              <a:lnSpc>
                <a:spcPts val="1328"/>
              </a:lnSpc>
              <a:spcBef>
                <a:spcPts val="33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(17)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04" y="1493604"/>
            <a:ext cx="43167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704" y="2086440"/>
            <a:ext cx="608159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moving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conductor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</a:t>
            </a:r>
            <a:r>
              <a:rPr sz="1200" spc="4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5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closed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</a:t>
            </a:r>
            <a:r>
              <a:rPr sz="1200" spc="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C,</a:t>
            </a:r>
            <a:r>
              <a:rPr sz="1200" spc="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generated</a:t>
            </a:r>
            <a:r>
              <a:rPr sz="1200" spc="7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emf</a:t>
            </a:r>
            <a:r>
              <a:rPr sz="1200" spc="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around</a:t>
            </a:r>
            <a:r>
              <a:rPr sz="1200" spc="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circuit</a:t>
            </a:r>
            <a:r>
              <a:rPr sz="1200" spc="6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0642" y="2497920"/>
            <a:ext cx="243283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 This emf is called the motional emf.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69035" y="1256030"/>
            <a:ext cx="4890135" cy="712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704" y="920353"/>
            <a:ext cx="475364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Modification</a:t>
            </a:r>
            <a:r>
              <a:rPr sz="1400" b="1" spc="-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of Maxwell’s equations for time varying fields :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69695" y="1090930"/>
            <a:ext cx="4406265" cy="7046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744345" y="4629785"/>
            <a:ext cx="4399915" cy="3728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54504" y="1240408"/>
            <a:ext cx="4421505" cy="2836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231265" y="989711"/>
            <a:ext cx="4594860" cy="499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093470" y="1495425"/>
            <a:ext cx="4718685" cy="6704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704" y="1096744"/>
            <a:ext cx="2939011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Concept of displacementcurrent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894080" y="2997962"/>
            <a:ext cx="3199638" cy="342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684270" y="7426325"/>
            <a:ext cx="1543050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5900" y="4490085"/>
            <a:ext cx="1225550" cy="2828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080" y="4130040"/>
            <a:ext cx="885824" cy="14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5936" y="890100"/>
            <a:ext cx="517580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symmetry. 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shall illustrate the application of Gauss's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 with some examples.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936" y="1219284"/>
            <a:ext cx="175450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24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1200" b="1" spc="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An infinite line</a:t>
            </a:r>
            <a:r>
              <a:rPr sz="1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charge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936" y="1543896"/>
            <a:ext cx="6549344" cy="994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first</a:t>
            </a:r>
            <a:r>
              <a:rPr sz="1200" spc="1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example</a:t>
            </a:r>
            <a:r>
              <a:rPr sz="1200" spc="8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illustration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use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</a:t>
            </a:r>
            <a:r>
              <a:rPr sz="1200" spc="9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law,</a:t>
            </a:r>
            <a:r>
              <a:rPr sz="1200" spc="9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problem</a:t>
            </a:r>
            <a:r>
              <a:rPr sz="1200" spc="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determination</a:t>
            </a:r>
            <a:r>
              <a:rPr sz="1200" spc="9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produced</a:t>
            </a:r>
            <a:r>
              <a:rPr sz="1200" spc="19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16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</a:t>
            </a:r>
            <a:r>
              <a:rPr sz="1200" spc="1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infinite</a:t>
            </a:r>
            <a:r>
              <a:rPr sz="1200" spc="1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21" baseline="-79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C/m.</a:t>
            </a:r>
            <a:r>
              <a:rPr sz="1200" spc="2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2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1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</a:t>
            </a:r>
            <a:r>
              <a:rPr sz="1200" spc="1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</a:p>
          <a:p>
            <a:pPr marL="0" marR="0">
              <a:lnSpc>
                <a:spcPts val="1328"/>
              </a:lnSpc>
              <a:spcBef>
                <a:spcPts val="7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positioned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along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-axis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Fig.</a:t>
            </a:r>
            <a:r>
              <a:rPr sz="1200" spc="14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4(a)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(next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slide).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</a:t>
            </a:r>
            <a:r>
              <a:rPr sz="1200" spc="1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5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assumed</a:t>
            </a:r>
            <a:r>
              <a:rPr sz="1200" spc="14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infinitely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long,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 field will be of the form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 in Fig. 4(b)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(next</a:t>
            </a:r>
            <a:r>
              <a:rPr sz="1200" spc="-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slide).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936" y="2657940"/>
            <a:ext cx="630996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consider a close cylindrical surface as shown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Fig. 2.4(a), using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Gauss's theorm 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write,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15689" y="3234393"/>
            <a:ext cx="18160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.....................................(15)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936" y="3560529"/>
            <a:ext cx="646280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fact that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unit normal vector to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areas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200" i="1" spc="4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200" i="1" spc="4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 perpendicular to the electric field,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77817" y="3617537"/>
            <a:ext cx="203454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01489" y="3617537"/>
            <a:ext cx="203454" cy="1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5936" y="3822657"/>
            <a:ext cx="569793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surface integrals for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top and bottom surfaces evaluates to zero. Hence we can write,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01619" y="8700042"/>
            <a:ext cx="1903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Fig 4: Infinite Line Charge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671954" y="970280"/>
            <a:ext cx="4148455" cy="7150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1104900" y="6607937"/>
            <a:ext cx="3484626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37715" y="4883150"/>
            <a:ext cx="1100963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1015" y="3305809"/>
            <a:ext cx="455244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7850" y="2947593"/>
            <a:ext cx="504825" cy="180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9115" y="2617469"/>
            <a:ext cx="607174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8615" y="2078101"/>
            <a:ext cx="789800" cy="3708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0750" y="3921734"/>
            <a:ext cx="676910" cy="323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4970" y="5563488"/>
            <a:ext cx="399376" cy="323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5715" y="5724779"/>
            <a:ext cx="607174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2150" y="5223764"/>
            <a:ext cx="95250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9370" y="5212969"/>
            <a:ext cx="455764" cy="1530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704" y="911820"/>
            <a:ext cx="3599850" cy="24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Maxwell’s fourth equation, Curl</a:t>
            </a:r>
            <a:r>
              <a:rPr sz="1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(E)=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‐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dB/dt: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704" y="1530180"/>
            <a:ext cx="5932018" cy="4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 (5.1) and (5.2) gives the relationship among</a:t>
            </a:r>
            <a:r>
              <a:rPr sz="1200" spc="-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field quantities in the static field. For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 varying case, the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relationship among the field vectors written as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24379" y="2340948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48179" y="2673180"/>
            <a:ext cx="10159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…………..(2)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96947" y="3030177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(3)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86279" y="3363933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(4)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704" y="3623013"/>
            <a:ext cx="569231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addition, from the principle of conservation of charges we get the equation of continuity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4348437"/>
            <a:ext cx="3810457" cy="46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equation must be consistent with equation of continuity</a:t>
            </a:r>
          </a:p>
          <a:p>
            <a:pPr marL="0" marR="0">
              <a:lnSpc>
                <a:spcPts val="1328"/>
              </a:lnSpc>
              <a:spcBef>
                <a:spcPts val="7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observe that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86378" y="4939749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37128" y="4939749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13328" y="4939749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4704" y="5269187"/>
            <a:ext cx="491466" cy="720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Since</a:t>
            </a:r>
          </a:p>
          <a:p>
            <a:pPr marL="0" marR="0">
              <a:lnSpc>
                <a:spcPts val="1328"/>
              </a:lnSpc>
              <a:spcBef>
                <a:spcPts val="27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Thus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71726" y="5269187"/>
            <a:ext cx="144208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zero for any</a:t>
            </a:r>
            <a:r>
              <a:rPr sz="1200" spc="-5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vector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394583" y="5269187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52498" y="5782775"/>
            <a:ext cx="36015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applies only</a:t>
            </a:r>
            <a:r>
              <a:rPr sz="1200" spc="-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the static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 i.e., for the</a:t>
            </a:r>
            <a:r>
              <a:rPr sz="1200" spc="-5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scenario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when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52490" y="5782775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4704" y="6044903"/>
            <a:ext cx="26245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62837" y="6044903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29588" y="6044903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71956" y="6044903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39621" y="6044903"/>
            <a:ext cx="2117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98905" y="6044903"/>
            <a:ext cx="2117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58188" y="6044903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00556" y="6044903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505966" y="6044903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573022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x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50593" y="6044903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17649" y="6044903"/>
            <a:ext cx="2709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36216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912416" y="6044903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55241" y="6044903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060397" y="6044903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111146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187346" y="6044903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r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275281" y="6044903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317648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393848" y="6044903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438196" y="6044903"/>
            <a:ext cx="2117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535580" y="6044903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577947" y="6044903"/>
            <a:ext cx="21170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675788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750464" y="6044903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792831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869031" y="6044903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936697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050997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127197" y="6044903"/>
            <a:ext cx="220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193948" y="6044903"/>
            <a:ext cx="1947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236315" y="604490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312515" y="6044903"/>
            <a:ext cx="26245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460115" y="6044903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14704" y="6307031"/>
            <a:ext cx="472882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Suppose we are in the process of charging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up a capacitor as shown in fig</a:t>
            </a:r>
            <a:r>
              <a:rPr sz="1200" spc="-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3.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4725289" y="7855796"/>
            <a:ext cx="46786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3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914704" y="8119448"/>
            <a:ext cx="6098083" cy="996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Let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us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apply</a:t>
            </a:r>
            <a:r>
              <a:rPr sz="1200" spc="-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Ampere's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the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Amperian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loop shown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 3.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Ienc</a:t>
            </a:r>
            <a:r>
              <a:rPr sz="1200" spc="5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 is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total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passing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loop.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draw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baloon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shaped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5.3,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passes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through</a:t>
            </a:r>
            <a:r>
              <a:rPr sz="1200" spc="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hence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Ienc =</a:t>
            </a:r>
            <a:r>
              <a:rPr sz="1200" spc="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0.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But</a:t>
            </a:r>
            <a:r>
              <a:rPr sz="1200" spc="1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 non steady currents</a:t>
            </a:r>
            <a:r>
              <a:rPr sz="1200" spc="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such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this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one,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concept</a:t>
            </a:r>
          </a:p>
          <a:p>
            <a:pPr marL="0" marR="0">
              <a:lnSpc>
                <a:spcPts val="1328"/>
              </a:lnSpc>
              <a:spcBef>
                <a:spcPts val="74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 current enclosed </a:t>
            </a:r>
            <a:r>
              <a:rPr sz="1200" spc="2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 loop is</a:t>
            </a:r>
            <a:r>
              <a:rPr sz="1200" spc="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ill-defined since it depends on what surface you use.</a:t>
            </a:r>
            <a:r>
              <a:rPr sz="1200" spc="2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fact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2657475" y="2756153"/>
            <a:ext cx="856526" cy="4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37715" y="7462774"/>
            <a:ext cx="455244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8350" y="7105599"/>
            <a:ext cx="504825" cy="180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4050" y="6565290"/>
            <a:ext cx="962025" cy="3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1015" y="6016117"/>
            <a:ext cx="789800" cy="370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9875" y="4258691"/>
            <a:ext cx="209550" cy="371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3650" y="3446271"/>
            <a:ext cx="1085850" cy="371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2814" y="1746884"/>
            <a:ext cx="1761363" cy="7232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8350" y="8328152"/>
            <a:ext cx="504710" cy="3708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0790" y="5412867"/>
            <a:ext cx="36142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9295" y="5205094"/>
            <a:ext cx="209499" cy="3708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9285" y="4808817"/>
            <a:ext cx="419735" cy="2088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4704" y="917532"/>
            <a:ext cx="5590185" cy="731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Ampere's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 should also hold true for time varying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 as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well, then comes the idea of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displacement current which will be introduced in the</a:t>
            </a:r>
            <a:r>
              <a:rPr sz="1200" spc="-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next few slides.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-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can write for time varying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14879" y="2372952"/>
            <a:ext cx="9778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………….(1)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58234" y="3162765"/>
            <a:ext cx="11302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…………….(2)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58234" y="3711405"/>
            <a:ext cx="101615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…………</a:t>
            </a:r>
            <a:r>
              <a:rPr sz="1200" spc="3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(3)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3975057"/>
            <a:ext cx="593900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equation (3) is valid for static as well as for time varying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case.Equation (3) indicates that 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704" y="4523697"/>
            <a:ext cx="572320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time varying electric field will give rise to a magnetic field even in the absence of The term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704" y="4919937"/>
            <a:ext cx="233718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has a dimension of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 densities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56711" y="4919937"/>
            <a:ext cx="296298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 is called the displacement current density.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704" y="5468831"/>
            <a:ext cx="110810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Introduction</a:t>
            </a:r>
            <a:r>
              <a:rPr sz="1200" spc="3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95398" y="5468831"/>
            <a:ext cx="27127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970911" y="5468831"/>
            <a:ext cx="368109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equation is one of the major contributions of Jame's Clerk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14704" y="5732483"/>
            <a:ext cx="258780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Maxwell. The modified set of equations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67279" y="6281123"/>
            <a:ext cx="416967" cy="75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(4)</a:t>
            </a:r>
          </a:p>
          <a:p>
            <a:pPr marL="86867" marR="0">
              <a:lnSpc>
                <a:spcPts val="1328"/>
              </a:lnSpc>
              <a:spcBef>
                <a:spcPts val="299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(5)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676779" y="7189427"/>
            <a:ext cx="416967" cy="536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867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(6)</a:t>
            </a:r>
          </a:p>
          <a:p>
            <a:pPr marL="0" marR="0">
              <a:lnSpc>
                <a:spcPts val="1328"/>
              </a:lnSpc>
              <a:spcBef>
                <a:spcPts val="126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(7)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14704" y="8046296"/>
            <a:ext cx="598916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 known as the Maxwell's equation and this set of equations apply</a:t>
            </a:r>
            <a:r>
              <a:rPr sz="1200" spc="-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 the time varying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scenario,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4704" y="8593412"/>
            <a:ext cx="2473530" cy="470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static fields are being</a:t>
            </a:r>
            <a:r>
              <a:rPr sz="1200" spc="-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-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particular case</a:t>
            </a:r>
          </a:p>
          <a:p>
            <a:pPr marL="0" marR="0">
              <a:lnSpc>
                <a:spcPts val="1328"/>
              </a:lnSpc>
              <a:spcBef>
                <a:spcPts val="796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 integral form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889883" y="8593412"/>
            <a:ext cx="1905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2466975" y="2727134"/>
            <a:ext cx="647700" cy="25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390775" y="2318257"/>
            <a:ext cx="1739265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4440" y="940066"/>
            <a:ext cx="1209040" cy="371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5475" y="1488033"/>
            <a:ext cx="2486025" cy="428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72178" y="1202520"/>
            <a:ext cx="3301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(8)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02201" y="1780116"/>
            <a:ext cx="97779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…………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(9)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20489" y="2449152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(10)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86834" y="2846916"/>
            <a:ext cx="406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(11)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04" y="3110949"/>
            <a:ext cx="6096889" cy="994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modification</a:t>
            </a:r>
            <a:r>
              <a:rPr sz="1200" spc="11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Ampere's</a:t>
            </a:r>
            <a:r>
              <a:rPr sz="1200" spc="1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law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7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Maxwell</a:t>
            </a:r>
            <a:r>
              <a:rPr sz="1200" spc="1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has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led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development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unified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electromagnetic</a:t>
            </a:r>
            <a:r>
              <a:rPr sz="1200" spc="2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theory.</a:t>
            </a:r>
            <a:r>
              <a:rPr sz="1200" spc="29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26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introducing</a:t>
            </a:r>
            <a:r>
              <a:rPr sz="1200" spc="28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displacement</a:t>
            </a:r>
            <a:r>
              <a:rPr sz="1200" spc="3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current</a:t>
            </a:r>
            <a:r>
              <a:rPr sz="1200" spc="30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term,</a:t>
            </a:r>
            <a:r>
              <a:rPr sz="1200" spc="3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Maxwell</a:t>
            </a:r>
            <a:r>
              <a:rPr sz="1200" spc="30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could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predict</a:t>
            </a:r>
            <a:r>
              <a:rPr sz="1200" spc="8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propagation</a:t>
            </a:r>
            <a:r>
              <a:rPr sz="1200" spc="9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waves.</a:t>
            </a:r>
            <a:r>
              <a:rPr sz="1200" spc="8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Existence</a:t>
            </a:r>
            <a:r>
              <a:rPr sz="1200" spc="8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EM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waves</a:t>
            </a:r>
            <a:r>
              <a:rPr sz="1200" spc="8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was</a:t>
            </a:r>
            <a:r>
              <a:rPr sz="1200" spc="8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later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demonstrated</a:t>
            </a:r>
            <a:r>
              <a:rPr sz="1200" spc="8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by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Hertz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experimentally</a:t>
            </a:r>
            <a:r>
              <a:rPr sz="1200" spc="-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which led to the new era of radio communication.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884555" y="3345650"/>
            <a:ext cx="1419224" cy="89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4080" y="1215999"/>
            <a:ext cx="809624" cy="332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1440" y="4709160"/>
            <a:ext cx="1555750" cy="2181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2735453"/>
            <a:ext cx="142354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5470" y="2426262"/>
            <a:ext cx="132715" cy="1141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5936" y="1439630"/>
            <a:ext cx="2846631" cy="53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961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.....................................(16)</a:t>
            </a:r>
          </a:p>
          <a:p>
            <a:pPr marL="0" marR="0">
              <a:lnSpc>
                <a:spcPts val="1328"/>
              </a:lnSpc>
              <a:spcBef>
                <a:spcPts val="1294"/>
              </a:spcBef>
              <a:spcAft>
                <a:spcPts val="0"/>
              </a:spcAft>
            </a:pPr>
            <a:r>
              <a:rPr sz="1200" b="1" spc="-24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1200" b="1" spc="3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Infinite Sheet of Charge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936" y="2092536"/>
            <a:ext cx="643234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 a second</a:t>
            </a:r>
            <a:r>
              <a:rPr sz="1200" spc="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example of application of Gauss's theorem, we consider an infinite charged sheet covering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936" y="2443056"/>
            <a:ext cx="6551346" cy="760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x-z</a:t>
            </a:r>
            <a:r>
              <a:rPr sz="1200" i="1" spc="2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plane</a:t>
            </a:r>
            <a:r>
              <a:rPr sz="1200" spc="2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22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7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21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figure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5.</a:t>
            </a:r>
            <a:r>
              <a:rPr sz="1200" spc="2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Assuming</a:t>
            </a:r>
            <a:r>
              <a:rPr sz="1200" spc="2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2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  <a:r>
              <a:rPr sz="1200" spc="2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2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density</a:t>
            </a:r>
            <a:r>
              <a:rPr sz="1200" spc="19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7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2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2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infinite</a:t>
            </a:r>
            <a:r>
              <a:rPr sz="1200" spc="2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surface</a:t>
            </a:r>
          </a:p>
          <a:p>
            <a:pPr marL="0" marR="0">
              <a:lnSpc>
                <a:spcPts val="1328"/>
              </a:lnSpc>
              <a:spcBef>
                <a:spcPts val="89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charge,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if</a:t>
            </a:r>
            <a:r>
              <a:rPr sz="1200" spc="10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consider</a:t>
            </a:r>
            <a:r>
              <a:rPr sz="1200" spc="1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11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cylindrical</a:t>
            </a:r>
            <a:r>
              <a:rPr sz="1200" spc="11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volume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having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sides</a:t>
            </a:r>
            <a:r>
              <a:rPr sz="1200" spc="9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placed</a:t>
            </a:r>
            <a:r>
              <a:rPr sz="1200" spc="10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symmetrically</a:t>
            </a:r>
            <a:r>
              <a:rPr sz="1200" spc="9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shown</a:t>
            </a:r>
            <a:r>
              <a:rPr sz="1200" spc="10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</a:t>
            </a:r>
            <a:r>
              <a:rPr sz="1200" spc="10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figure</a:t>
            </a:r>
            <a:r>
              <a:rPr sz="1200" spc="10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5,</a:t>
            </a:r>
          </a:p>
          <a:p>
            <a:pPr marL="0" marR="0">
              <a:lnSpc>
                <a:spcPts val="1328"/>
              </a:lnSpc>
              <a:spcBef>
                <a:spcPts val="85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we can write: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33498" y="4144221"/>
            <a:ext cx="9397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..............(17)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936" y="6997403"/>
            <a:ext cx="212900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Fig 5: Infinite Sheet of Charge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5936" y="7522040"/>
            <a:ext cx="6553175" cy="1258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It</a:t>
            </a:r>
            <a:r>
              <a:rPr sz="1200" spc="16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may</a:t>
            </a:r>
            <a:r>
              <a:rPr sz="1200" spc="10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1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noted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that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14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strength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4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independent</a:t>
            </a:r>
            <a:r>
              <a:rPr sz="1200" spc="1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distance.</a:t>
            </a:r>
            <a:r>
              <a:rPr sz="1200" spc="1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This</a:t>
            </a:r>
            <a:r>
              <a:rPr sz="1200" spc="1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is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true</a:t>
            </a:r>
            <a:r>
              <a:rPr sz="1200" spc="1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4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infinite</a:t>
            </a:r>
          </a:p>
          <a:p>
            <a:pPr marL="0" marR="0">
              <a:lnSpc>
                <a:spcPts val="1328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plane</a:t>
            </a:r>
            <a:r>
              <a:rPr sz="1200" spc="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charge;</a:t>
            </a:r>
            <a:r>
              <a:rPr sz="1200" spc="4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electric</a:t>
            </a:r>
            <a:r>
              <a:rPr sz="1200" spc="4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on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either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side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perpendicular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sheet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extend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infinity</a:t>
            </a:r>
            <a:r>
              <a:rPr sz="1200" spc="9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3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parallel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lines.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As</a:t>
            </a:r>
            <a:r>
              <a:rPr sz="1200" spc="1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number</a:t>
            </a:r>
            <a:r>
              <a:rPr sz="1200" spc="12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lines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force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per</a:t>
            </a:r>
            <a:r>
              <a:rPr sz="1200" spc="12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unit</a:t>
            </a:r>
            <a:r>
              <a:rPr sz="1200" spc="1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area</a:t>
            </a:r>
            <a:r>
              <a:rPr sz="1200" spc="1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gives</a:t>
            </a:r>
            <a:r>
              <a:rPr sz="1200" spc="1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12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strength</a:t>
            </a:r>
            <a:r>
              <a:rPr sz="1200" spc="1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12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7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field,</a:t>
            </a:r>
            <a:r>
              <a:rPr sz="1200" spc="38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becomes</a:t>
            </a:r>
            <a:r>
              <a:rPr sz="1200" spc="33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independent</a:t>
            </a:r>
            <a:r>
              <a:rPr sz="1200" spc="3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distance.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For</a:t>
            </a:r>
            <a:r>
              <a:rPr sz="1200" spc="35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4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finite</a:t>
            </a:r>
            <a:r>
              <a:rPr sz="1200" spc="26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charge</a:t>
            </a:r>
            <a:r>
              <a:rPr sz="1200" spc="31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sheet,</a:t>
            </a:r>
            <a:r>
              <a:rPr sz="1200" spc="47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field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will</a:t>
            </a:r>
            <a:r>
              <a:rPr sz="1200" spc="39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be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a</a:t>
            </a:r>
            <a:r>
              <a:rPr sz="1200" spc="3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function</a:t>
            </a:r>
            <a:r>
              <a:rPr sz="1200" spc="34" dirty="0">
                <a:solidFill>
                  <a:srgbClr val="000000"/>
                </a:solidFill>
                <a:latin typeface="SARGMV+Times New Roman"/>
                <a:cs typeface="SARGMV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7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ARGMV+Times New Roman"/>
                <a:cs typeface="SARGMV+Times New Roman"/>
              </a:rPr>
              <a:t>distance.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12038</Words>
  <Application>Microsoft Office PowerPoint</Application>
  <PresentationFormat>Custom</PresentationFormat>
  <Paragraphs>1323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Times New Roman</vt:lpstr>
      <vt:lpstr>DKHKFN+Symbol</vt:lpstr>
      <vt:lpstr>SARGMV+Times New Roman</vt:lpstr>
      <vt:lpstr>Trebuchet MS</vt:lpstr>
      <vt:lpstr>Calibri</vt:lpstr>
      <vt:lpstr>Georgia</vt:lpstr>
      <vt:lpstr>PTHJSP+Cambria Math</vt:lpstr>
      <vt:lpstr>Arial Black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STUDENT</cp:lastModifiedBy>
  <cp:revision>2</cp:revision>
  <dcterms:modified xsi:type="dcterms:W3CDTF">2024-09-23T10:23:02Z</dcterms:modified>
</cp:coreProperties>
</file>