
<file path=[Content_Types].xml><?xml version="1.0" encoding="utf-8"?>
<Types xmlns="http://schemas.openxmlformats.org/package/2006/content-types"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slides/slide94.xml" ContentType="application/vnd.openxmlformats-officedocument.presentationml.slide+xml"/>
  <Override PartName="/ppt/slides/slide142.xml" ContentType="application/vnd.openxmlformats-officedocument.presentationml.slide+xml"/>
  <Override PartName="/ppt/slides/slide229.xml" ContentType="application/vnd.openxmlformats-officedocument.presentationml.slide+xml"/>
  <Override PartName="/ppt/slides/slide36.xml" ContentType="application/vnd.openxmlformats-officedocument.presentationml.slide+xml"/>
  <Override PartName="/ppt/slides/slide83.xml" ContentType="application/vnd.openxmlformats-officedocument.presentationml.slide+xml"/>
  <Override PartName="/ppt/slides/slide120.xml" ContentType="application/vnd.openxmlformats-officedocument.presentationml.slide+xml"/>
  <Override PartName="/ppt/slides/slide131.xml" ContentType="application/vnd.openxmlformats-officedocument.presentationml.slide+xml"/>
  <Override PartName="/ppt/slides/slide218.xml" ContentType="application/vnd.openxmlformats-officedocument.presentationml.slide+xml"/>
  <Override PartName="/ppt/slides/slide25.xml" ContentType="application/vnd.openxmlformats-officedocument.presentationml.slide+xml"/>
  <Override PartName="/ppt/slides/slide72.xml" ContentType="application/vnd.openxmlformats-officedocument.presentationml.slide+xml"/>
  <Override PartName="/ppt/slides/slide207.xml" ContentType="application/vnd.openxmlformats-officedocument.presentationml.slide+xml"/>
  <Default Extension="xml" ContentType="application/xml"/>
  <Override PartName="/ppt/slides/slide14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slides/slide232.xml" ContentType="application/vnd.openxmlformats-officedocument.presentationml.slide+xml"/>
  <Override PartName="/ppt/slides/slide243.xml" ContentType="application/vnd.openxmlformats-officedocument.presentationml.slide+xml"/>
  <Override PartName="/ppt/slides/slide169.xml" ContentType="application/vnd.openxmlformats-officedocument.presentationml.slide+xml"/>
  <Override PartName="/ppt/slides/slide221.xml" ContentType="application/vnd.openxmlformats-officedocument.presentationml.slide+xml"/>
  <Override PartName="/ppt/tableStyles.xml" ContentType="application/vnd.openxmlformats-officedocument.presentationml.tableStyles+xml"/>
  <Override PartName="/ppt/slides/slide147.xml" ContentType="application/vnd.openxmlformats-officedocument.presentationml.slide+xml"/>
  <Override PartName="/ppt/slides/slide158.xml" ContentType="application/vnd.openxmlformats-officedocument.presentationml.slide+xml"/>
  <Override PartName="/ppt/slides/slide194.xml" ContentType="application/vnd.openxmlformats-officedocument.presentationml.slide+xml"/>
  <Override PartName="/ppt/slides/slide210.xml" ContentType="application/vnd.openxmlformats-officedocument.presentationml.slide+xml"/>
  <Override PartName="/ppt/slides/slide99.xml" ContentType="application/vnd.openxmlformats-officedocument.presentationml.slide+xml"/>
  <Override PartName="/ppt/slides/slide136.xml" ContentType="application/vnd.openxmlformats-officedocument.presentationml.slide+xml"/>
  <Override PartName="/ppt/slides/slide183.xml" ContentType="application/vnd.openxmlformats-officedocument.presentationml.slide+xml"/>
  <Override PartName="/ppt/slides/slide77.xml" ContentType="application/vnd.openxmlformats-officedocument.presentationml.slide+xml"/>
  <Override PartName="/ppt/slides/slide88.xml" ContentType="application/vnd.openxmlformats-officedocument.presentationml.slide+xml"/>
  <Override PartName="/ppt/slides/slide125.xml" ContentType="application/vnd.openxmlformats-officedocument.presentationml.slide+xml"/>
  <Override PartName="/ppt/slides/slide172.xml" ContentType="application/vnd.openxmlformats-officedocument.presentationml.slide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66.xml" ContentType="application/vnd.openxmlformats-officedocument.presentationml.slide+xml"/>
  <Override PartName="/ppt/slides/slide103.xml" ContentType="application/vnd.openxmlformats-officedocument.presentationml.slide+xml"/>
  <Override PartName="/ppt/slides/slide114.xml" ContentType="application/vnd.openxmlformats-officedocument.presentationml.slide+xml"/>
  <Override PartName="/ppt/slides/slide150.xml" ContentType="application/vnd.openxmlformats-officedocument.presentationml.slide+xml"/>
  <Override PartName="/ppt/slides/slide161.xml" ContentType="application/vnd.openxmlformats-officedocument.presentationml.slide+xml"/>
  <Override PartName="/ppt/slides/slide248.xml" ContentType="application/vnd.openxmlformats-officedocument.presentationml.slide+xml"/>
  <Override PartName="/ppt/slides/slide55.xml" ContentType="application/vnd.openxmlformats-officedocument.presentationml.slide+xml"/>
  <Override PartName="/ppt/slides/slide237.xml" ContentType="application/vnd.openxmlformats-officedocument.presentationml.slide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80.xml" ContentType="application/vnd.openxmlformats-officedocument.presentationml.slide+xml"/>
  <Override PartName="/ppt/slides/slide91.xml" ContentType="application/vnd.openxmlformats-officedocument.presentationml.slide+xml"/>
  <Override PartName="/ppt/slides/slide215.xml" ContentType="application/vnd.openxmlformats-officedocument.presentationml.slide+xml"/>
  <Override PartName="/ppt/slides/slide226.xml" ContentType="application/vnd.openxmlformats-officedocument.presentationml.slide+xml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s/slide199.xml" ContentType="application/vnd.openxmlformats-officedocument.presentationml.slide+xml"/>
  <Override PartName="/ppt/slides/slide204.xml" ContentType="application/vnd.openxmlformats-officedocument.presentationml.slide+xml"/>
  <Override PartName="/ppt/slides/slide251.xml" ContentType="application/vnd.openxmlformats-officedocument.presentationml.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188.xml" ContentType="application/vnd.openxmlformats-officedocument.presentationml.slide+xml"/>
  <Override PartName="/ppt/slides/slide240.xml" ContentType="application/vnd.openxmlformats-officedocument.presentationml.slide+xml"/>
  <Override PartName="/ppt/slides/slide119.xml" ContentType="application/vnd.openxmlformats-officedocument.presentationml.slide+xml"/>
  <Override PartName="/ppt/slides/slide148.xml" ContentType="application/vnd.openxmlformats-officedocument.presentationml.slide+xml"/>
  <Override PartName="/ppt/slides/slide166.xml" ContentType="application/vnd.openxmlformats-officedocument.presentationml.slide+xml"/>
  <Override PartName="/ppt/slides/slide177.xml" ContentType="application/vnd.openxmlformats-officedocument.presentationml.slide+xml"/>
  <Override PartName="/ppt/slides/slide195.xml" ContentType="application/vnd.openxmlformats-officedocument.presentationml.slide+xml"/>
  <Override PartName="/ppt/slides/slide200.xml" ContentType="application/vnd.openxmlformats-officedocument.presentationml.slide+xml"/>
  <Override PartName="/ppt/slides/slide89.xml" ContentType="application/vnd.openxmlformats-officedocument.presentationml.slide+xml"/>
  <Override PartName="/ppt/slides/slide108.xml" ContentType="application/vnd.openxmlformats-officedocument.presentationml.slide+xml"/>
  <Override PartName="/ppt/slides/slide126.xml" ContentType="application/vnd.openxmlformats-officedocument.presentationml.slide+xml"/>
  <Override PartName="/ppt/slides/slide137.xml" ContentType="application/vnd.openxmlformats-officedocument.presentationml.slide+xml"/>
  <Override PartName="/ppt/slides/slide155.xml" ContentType="application/vnd.openxmlformats-officedocument.presentationml.slide+xml"/>
  <Override PartName="/ppt/slides/slide173.xml" ContentType="application/vnd.openxmlformats-officedocument.presentationml.slide+xml"/>
  <Override PartName="/ppt/slides/slide184.xml" ContentType="application/vnd.openxmlformats-officedocument.presentationml.slide+xml"/>
  <Override PartName="/ppt/slides/slide49.xml" ContentType="application/vnd.openxmlformats-officedocument.presentationml.slide+xml"/>
  <Override PartName="/ppt/slides/slide78.xml" ContentType="application/vnd.openxmlformats-officedocument.presentationml.slide+xml"/>
  <Override PartName="/ppt/slides/slide96.xml" ContentType="application/vnd.openxmlformats-officedocument.presentationml.slide+xml"/>
  <Override PartName="/ppt/slides/slide115.xml" ContentType="application/vnd.openxmlformats-officedocument.presentationml.slide+xml"/>
  <Override PartName="/ppt/slides/slide144.xml" ContentType="application/vnd.openxmlformats-officedocument.presentationml.slide+xml"/>
  <Override PartName="/ppt/slides/slide162.xml" ContentType="application/vnd.openxmlformats-officedocument.presentationml.slide+xml"/>
  <Override PartName="/ppt/slides/slide191.xml" ContentType="application/vnd.openxmlformats-officedocument.presentationml.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85.xml" ContentType="application/vnd.openxmlformats-officedocument.presentationml.slide+xml"/>
  <Override PartName="/ppt/slides/slide104.xml" ContentType="application/vnd.openxmlformats-officedocument.presentationml.slide+xml"/>
  <Override PartName="/ppt/slides/slide122.xml" ContentType="application/vnd.openxmlformats-officedocument.presentationml.slide+xml"/>
  <Override PartName="/ppt/slides/slide133.xml" ContentType="application/vnd.openxmlformats-officedocument.presentationml.slide+xml"/>
  <Override PartName="/ppt/slides/slide151.xml" ContentType="application/vnd.openxmlformats-officedocument.presentationml.slide+xml"/>
  <Override PartName="/ppt/slides/slide180.xml" ContentType="application/vnd.openxmlformats-officedocument.presentationml.slide+xml"/>
  <Override PartName="/ppt/slides/slide238.xml" ContentType="application/vnd.openxmlformats-officedocument.presentationml.slide+xml"/>
  <Override PartName="/ppt/slides/slide249.xml" ContentType="application/vnd.openxmlformats-officedocument.presentationml.slide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s/slide92.xml" ContentType="application/vnd.openxmlformats-officedocument.presentationml.slide+xml"/>
  <Override PartName="/ppt/slides/slide111.xml" ContentType="application/vnd.openxmlformats-officedocument.presentationml.slide+xml"/>
  <Override PartName="/ppt/slides/slide140.xml" ContentType="application/vnd.openxmlformats-officedocument.presentationml.slide+xml"/>
  <Override PartName="/ppt/slides/slide209.xml" ContentType="application/vnd.openxmlformats-officedocument.presentationml.slide+xml"/>
  <Override PartName="/ppt/slides/slide227.xml" ContentType="application/vnd.openxmlformats-officedocument.presentationml.slid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81.xml" ContentType="application/vnd.openxmlformats-officedocument.presentationml.slide+xml"/>
  <Override PartName="/ppt/slides/slide100.xml" ContentType="application/vnd.openxmlformats-officedocument.presentationml.slide+xml"/>
  <Override PartName="/ppt/slides/slide216.xml" ContentType="application/vnd.openxmlformats-officedocument.presentationml.slide+xml"/>
  <Override PartName="/ppt/slides/slide234.xml" ContentType="application/vnd.openxmlformats-officedocument.presentationml.slide+xml"/>
  <Override PartName="/ppt/slides/slide245.xml" ContentType="application/vnd.openxmlformats-officedocument.presentationml.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slides/slide189.xml" ContentType="application/vnd.openxmlformats-officedocument.presentationml.slide+xml"/>
  <Override PartName="/ppt/slides/slide205.xml" ContentType="application/vnd.openxmlformats-officedocument.presentationml.slide+xml"/>
  <Override PartName="/ppt/slides/slide223.xml" ContentType="application/vnd.openxmlformats-officedocument.presentationml.slide+xml"/>
  <Override PartName="/ppt/slides/slide241.xml" ContentType="application/vnd.openxmlformats-officedocument.presentationml.slide+xml"/>
  <Override PartName="/ppt/slides/slide252.xml" ContentType="application/vnd.openxmlformats-officedocument.presentationml.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s/slide149.xml" ContentType="application/vnd.openxmlformats-officedocument.presentationml.slide+xml"/>
  <Override PartName="/ppt/slides/slide178.xml" ContentType="application/vnd.openxmlformats-officedocument.presentationml.slide+xml"/>
  <Override PartName="/ppt/slides/slide196.xml" ContentType="application/vnd.openxmlformats-officedocument.presentationml.slide+xml"/>
  <Override PartName="/ppt/slides/slide212.xml" ContentType="application/vnd.openxmlformats-officedocument.presentationml.slide+xml"/>
  <Override PartName="/ppt/slides/slide230.xml" ContentType="application/vnd.openxmlformats-officedocument.presentationml.slide+xml"/>
  <Override PartName="/ppt/slides/slide138.xml" ContentType="application/vnd.openxmlformats-officedocument.presentationml.slide+xml"/>
  <Override PartName="/ppt/slides/slide167.xml" ContentType="application/vnd.openxmlformats-officedocument.presentationml.slide+xml"/>
  <Override PartName="/ppt/slides/slide185.xml" ContentType="application/vnd.openxmlformats-officedocument.presentationml.slide+xml"/>
  <Override PartName="/ppt/slides/slide201.xml" ContentType="application/vnd.openxmlformats-officedocument.presentationml.slide+xml"/>
  <Override PartName="/ppt/slides/slide79.xml" ContentType="application/vnd.openxmlformats-officedocument.presentationml.slide+xml"/>
  <Override PartName="/ppt/slides/slide109.xml" ContentType="application/vnd.openxmlformats-officedocument.presentationml.slide+xml"/>
  <Override PartName="/ppt/slides/slide127.xml" ContentType="application/vnd.openxmlformats-officedocument.presentationml.slide+xml"/>
  <Override PartName="/ppt/slides/slide145.xml" ContentType="application/vnd.openxmlformats-officedocument.presentationml.slide+xml"/>
  <Override PartName="/ppt/slides/slide156.xml" ContentType="application/vnd.openxmlformats-officedocument.presentationml.slide+xml"/>
  <Override PartName="/ppt/slides/slide174.xml" ContentType="application/vnd.openxmlformats-officedocument.presentationml.slide+xml"/>
  <Override PartName="/ppt/slides/slide192.xml" ContentType="application/vnd.openxmlformats-officedocument.presentationml.slide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s/slide97.xml" ContentType="application/vnd.openxmlformats-officedocument.presentationml.slide+xml"/>
  <Override PartName="/ppt/slides/slide116.xml" ContentType="application/vnd.openxmlformats-officedocument.presentationml.slide+xml"/>
  <Override PartName="/ppt/slides/slide134.xml" ContentType="application/vnd.openxmlformats-officedocument.presentationml.slide+xml"/>
  <Override PartName="/ppt/slides/slide163.xml" ContentType="application/vnd.openxmlformats-officedocument.presentationml.slide+xml"/>
  <Override PartName="/ppt/slides/slide181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slides/slide105.xml" ContentType="application/vnd.openxmlformats-officedocument.presentationml.slide+xml"/>
  <Override PartName="/ppt/slides/slide123.xml" ContentType="application/vnd.openxmlformats-officedocument.presentationml.slide+xml"/>
  <Override PartName="/ppt/slides/slide141.xml" ContentType="application/vnd.openxmlformats-officedocument.presentationml.slide+xml"/>
  <Override PartName="/ppt/slides/slide152.xml" ContentType="application/vnd.openxmlformats-officedocument.presentationml.slide+xml"/>
  <Override PartName="/ppt/slides/slide170.xml" ContentType="application/vnd.openxmlformats-officedocument.presentationml.slide+xml"/>
  <Override PartName="/ppt/slides/slide239.xml" ContentType="application/vnd.openxmlformats-officedocument.presentationml.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46.xml" ContentType="application/vnd.openxmlformats-officedocument.presentationml.slide+xml"/>
  <Override PartName="/ppt/slides/slide64.xml" ContentType="application/vnd.openxmlformats-officedocument.presentationml.slide+xml"/>
  <Override PartName="/ppt/slides/slide93.xml" ContentType="application/vnd.openxmlformats-officedocument.presentationml.slide+xml"/>
  <Override PartName="/ppt/slides/slide101.xml" ContentType="application/vnd.openxmlformats-officedocument.presentationml.slide+xml"/>
  <Override PartName="/ppt/slides/slide112.xml" ContentType="application/vnd.openxmlformats-officedocument.presentationml.slide+xml"/>
  <Override PartName="/ppt/slides/slide130.xml" ContentType="application/vnd.openxmlformats-officedocument.presentationml.slide+xml"/>
  <Override PartName="/ppt/slides/slide217.xml" ContentType="application/vnd.openxmlformats-officedocument.presentationml.slide+xml"/>
  <Override PartName="/ppt/slides/slide228.xml" ContentType="application/vnd.openxmlformats-officedocument.presentationml.slide+xml"/>
  <Override PartName="/ppt/slides/slide246.xml" ContentType="application/vnd.openxmlformats-officedocument.presentationml.slide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53.xml" ContentType="application/vnd.openxmlformats-officedocument.presentationml.slide+xml"/>
  <Override PartName="/ppt/slides/slide71.xml" ContentType="application/vnd.openxmlformats-officedocument.presentationml.slide+xml"/>
  <Override PartName="/ppt/slides/slide82.xml" ContentType="application/vnd.openxmlformats-officedocument.presentationml.slide+xml"/>
  <Override PartName="/ppt/slides/slide206.xml" ContentType="application/vnd.openxmlformats-officedocument.presentationml.slide+xml"/>
  <Override PartName="/ppt/slides/slide235.xml" ContentType="application/vnd.openxmlformats-officedocument.presentationml.slide+xml"/>
  <Default Extension="jpeg" ContentType="image/jpeg"/>
  <Override PartName="/ppt/slides/slide13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60.xml" ContentType="application/vnd.openxmlformats-officedocument.presentationml.slide+xml"/>
  <Override PartName="/ppt/slides/slide213.xml" ContentType="application/vnd.openxmlformats-officedocument.presentationml.slide+xml"/>
  <Override PartName="/ppt/slides/slide224.xml" ContentType="application/vnd.openxmlformats-officedocument.presentationml.slide+xml"/>
  <Override PartName="/ppt/slides/slide242.xml" ContentType="application/vnd.openxmlformats-officedocument.presentationml.slide+xml"/>
  <Override PartName="/ppt/slideLayouts/slideLayout1.xml" ContentType="application/vnd.openxmlformats-officedocument.presentationml.slideLayout+xml"/>
  <Override PartName="/ppt/slides/slide20.xml" ContentType="application/vnd.openxmlformats-officedocument.presentationml.slide+xml"/>
  <Override PartName="/ppt/slides/slide168.xml" ContentType="application/vnd.openxmlformats-officedocument.presentationml.slide+xml"/>
  <Override PartName="/ppt/slides/slide179.xml" ContentType="application/vnd.openxmlformats-officedocument.presentationml.slide+xml"/>
  <Override PartName="/ppt/slides/slide197.xml" ContentType="application/vnd.openxmlformats-officedocument.presentationml.slide+xml"/>
  <Override PartName="/ppt/slides/slide202.xml" ContentType="application/vnd.openxmlformats-officedocument.presentationml.slide+xml"/>
  <Override PartName="/ppt/slides/slide231.xml" ContentType="application/vnd.openxmlformats-officedocument.presentationml.slide+xml"/>
  <Override PartName="/ppt/slides/slide139.xml" ContentType="application/vnd.openxmlformats-officedocument.presentationml.slide+xml"/>
  <Override PartName="/ppt/slides/slide157.xml" ContentType="application/vnd.openxmlformats-officedocument.presentationml.slide+xml"/>
  <Override PartName="/ppt/slides/slide186.xml" ContentType="application/vnd.openxmlformats-officedocument.presentationml.slide+xml"/>
  <Override PartName="/ppt/slides/slide220.xml" ContentType="application/vnd.openxmlformats-officedocument.presentationml.slide+xml"/>
  <Override PartName="/ppt/slides/slide98.xml" ContentType="application/vnd.openxmlformats-officedocument.presentationml.slide+xml"/>
  <Override PartName="/ppt/slides/slide117.xml" ContentType="application/vnd.openxmlformats-officedocument.presentationml.slide+xml"/>
  <Override PartName="/ppt/slides/slide128.xml" ContentType="application/vnd.openxmlformats-officedocument.presentationml.slide+xml"/>
  <Override PartName="/ppt/slides/slide146.xml" ContentType="application/vnd.openxmlformats-officedocument.presentationml.slide+xml"/>
  <Override PartName="/ppt/slides/slide164.xml" ContentType="application/vnd.openxmlformats-officedocument.presentationml.slide+xml"/>
  <Override PartName="/ppt/slides/slide175.xml" ContentType="application/vnd.openxmlformats-officedocument.presentationml.slide+xml"/>
  <Override PartName="/ppt/slides/slide193.xml" ContentType="application/vnd.openxmlformats-officedocument.presentationml.slide+xml"/>
  <Override PartName="/ppt/slides/slide8.xml" ContentType="application/vnd.openxmlformats-officedocument.presentationml.slide+xml"/>
  <Override PartName="/ppt/slides/slide69.xml" ContentType="application/vnd.openxmlformats-officedocument.presentationml.slide+xml"/>
  <Override PartName="/ppt/slides/slide87.xml" ContentType="application/vnd.openxmlformats-officedocument.presentationml.slide+xml"/>
  <Override PartName="/ppt/slides/slide106.xml" ContentType="application/vnd.openxmlformats-officedocument.presentationml.slide+xml"/>
  <Override PartName="/ppt/slides/slide124.xml" ContentType="application/vnd.openxmlformats-officedocument.presentationml.slide+xml"/>
  <Override PartName="/ppt/slides/slide135.xml" ContentType="application/vnd.openxmlformats-officedocument.presentationml.slide+xml"/>
  <Override PartName="/ppt/slides/slide153.xml" ContentType="application/vnd.openxmlformats-officedocument.presentationml.slide+xml"/>
  <Override PartName="/ppt/slides/slide171.xml" ContentType="application/vnd.openxmlformats-officedocument.presentationml.slide+xml"/>
  <Override PartName="/ppt/slides/slide182.xml" ContentType="application/vnd.openxmlformats-officedocument.presentationml.slide+xml"/>
  <Override PartName="/ppt/slides/slide29.xml" ContentType="application/vnd.openxmlformats-officedocument.presentationml.slide+xml"/>
  <Override PartName="/ppt/slides/slide76.xml" ContentType="application/vnd.openxmlformats-officedocument.presentationml.slide+xml"/>
  <Override PartName="/ppt/slides/slide113.xml" ContentType="application/vnd.openxmlformats-officedocument.presentationml.slide+xml"/>
  <Override PartName="/ppt/slides/slide160.xml" ContentType="application/vnd.openxmlformats-officedocument.presentationml.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s/slide102.xml" ContentType="application/vnd.openxmlformats-officedocument.presentationml.slide+xml"/>
  <Override PartName="/ppt/slides/slide236.xml" ContentType="application/vnd.openxmlformats-officedocument.presentationml.slide+xml"/>
  <Override PartName="/ppt/slides/slide247.xml" ContentType="application/vnd.openxmlformats-officedocument.presentationml.slide+xml"/>
  <Override PartName="/ppt/slides/slide43.xml" ContentType="application/vnd.openxmlformats-officedocument.presentationml.slide+xml"/>
  <Override PartName="/ppt/slides/slide90.xml" ContentType="application/vnd.openxmlformats-officedocument.presentationml.slide+xml"/>
  <Override PartName="/ppt/slides/slide225.xml" ContentType="application/vnd.openxmlformats-officedocument.presentationml.slide+xml"/>
  <Override PartName="/ppt/theme/theme1.xml" ContentType="application/vnd.openxmlformats-officedocument.theme+xml"/>
  <Override PartName="/ppt/slides/slide32.xml" ContentType="application/vnd.openxmlformats-officedocument.presentationml.slide+xml"/>
  <Override PartName="/ppt/slides/slide214.xml" ContentType="application/vnd.openxmlformats-officedocument.presentationml.slide+xml"/>
  <Default Extension="fntdata" ContentType="application/x-fontdata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slides/slide187.xml" ContentType="application/vnd.openxmlformats-officedocument.presentationml.slide+xml"/>
  <Override PartName="/ppt/slides/slide198.xml" ContentType="application/vnd.openxmlformats-officedocument.presentationml.slide+xml"/>
  <Override PartName="/ppt/slides/slide203.xml" ContentType="application/vnd.openxmlformats-officedocument.presentationml.slide+xml"/>
  <Override PartName="/ppt/slides/slide250.xml" ContentType="application/vnd.openxmlformats-officedocument.presentationml.slide+xml"/>
  <Override PartName="/ppt/slides/slide129.xml" ContentType="application/vnd.openxmlformats-officedocument.presentationml.slide+xml"/>
  <Override PartName="/ppt/slides/slide176.xml" ContentType="application/vnd.openxmlformats-officedocument.presentationml.slide+xml"/>
  <Override PartName="/ppt/slides/slide118.xml" ContentType="application/vnd.openxmlformats-officedocument.presentationml.slide+xml"/>
  <Override PartName="/ppt/slides/slide165.xml" ContentType="application/vnd.openxmlformats-officedocument.presentationml.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107.xml" ContentType="application/vnd.openxmlformats-officedocument.presentationml.slide+xml"/>
  <Override PartName="/ppt/slides/slide143.xml" ContentType="application/vnd.openxmlformats-officedocument.presentationml.slide+xml"/>
  <Override PartName="/ppt/slides/slide154.xml" ContentType="application/vnd.openxmlformats-officedocument.presentationml.slide+xml"/>
  <Override PartName="/ppt/slides/slide190.xml" ContentType="application/vnd.openxmlformats-officedocument.presentationml.slide+xml"/>
  <Override PartName="/ppt/viewProps.xml" ContentType="application/vnd.openxmlformats-officedocument.presentationml.viewProps+xml"/>
  <Override PartName="/ppt/slides/slide48.xml" ContentType="application/vnd.openxmlformats-officedocument.presentationml.slide+xml"/>
  <Override PartName="/ppt/slides/slide95.xml" ContentType="application/vnd.openxmlformats-officedocument.presentationml.slide+xml"/>
  <Override PartName="/ppt/slides/slide132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slides/slide121.xml" ContentType="application/vnd.openxmlformats-officedocument.presentationml.slide+xml"/>
  <Override PartName="/ppt/slides/slide208.xml" ContentType="application/vnd.openxmlformats-officedocument.presentationml.slide+xml"/>
  <Override PartName="/ppt/slides/slide219.xml" ContentType="application/vnd.openxmlformats-officedocument.presentationml.slide+xml"/>
  <Override PartName="/ppt/presProps.xml" ContentType="application/vnd.openxmlformats-officedocument.presentationml.presProps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62.xml" ContentType="application/vnd.openxmlformats-officedocument.presentationml.slide+xml"/>
  <Override PartName="/ppt/slides/slide110.xml" ContentType="application/vnd.openxmlformats-officedocument.presentationml.slide+xml"/>
  <Override PartName="/ppt/slides/slide244.xml" ContentType="application/vnd.openxmlformats-officedocument.presentationml.slide+xml"/>
  <Override PartName="/ppt/slides/slide51.xml" ContentType="application/vnd.openxmlformats-officedocument.presentationml.slide+xml"/>
  <Override PartName="/ppt/slides/slide233.xml" ContentType="application/vnd.openxmlformats-officedocument.presentationml.slide+xml"/>
  <Override PartName="/ppt/slides/slide40.xml" ContentType="application/vnd.openxmlformats-officedocument.presentationml.slide+xml"/>
  <Override PartName="/ppt/slides/slide159.xml" ContentType="application/vnd.openxmlformats-officedocument.presentationml.slide+xml"/>
  <Override PartName="/ppt/slides/slide211.xml" ContentType="application/vnd.openxmlformats-officedocument.presentationml.slide+xml"/>
  <Override PartName="/ppt/slides/slide222.xml" ContentType="application/vnd.openxmlformats-officedocument.presentationml.slide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sldIdLst>
    <p:sldId id="259" r:id="rId2"/>
    <p:sldId id="260" r:id="rId3"/>
    <p:sldId id="261" r:id="rId4"/>
    <p:sldId id="262" r:id="rId5"/>
    <p:sldId id="263" r:id="rId6"/>
    <p:sldId id="264" r:id="rId7"/>
    <p:sldId id="265" r:id="rId8"/>
    <p:sldId id="266" r:id="rId9"/>
    <p:sldId id="267" r:id="rId10"/>
    <p:sldId id="268" r:id="rId11"/>
    <p:sldId id="269" r:id="rId12"/>
    <p:sldId id="270" r:id="rId13"/>
    <p:sldId id="271" r:id="rId14"/>
    <p:sldId id="272" r:id="rId15"/>
    <p:sldId id="273" r:id="rId16"/>
    <p:sldId id="274" r:id="rId17"/>
    <p:sldId id="275" r:id="rId18"/>
    <p:sldId id="276" r:id="rId19"/>
    <p:sldId id="277" r:id="rId20"/>
    <p:sldId id="278" r:id="rId21"/>
    <p:sldId id="279" r:id="rId22"/>
    <p:sldId id="280" r:id="rId23"/>
    <p:sldId id="281" r:id="rId24"/>
    <p:sldId id="282" r:id="rId25"/>
    <p:sldId id="283" r:id="rId26"/>
    <p:sldId id="284" r:id="rId27"/>
    <p:sldId id="285" r:id="rId28"/>
    <p:sldId id="286" r:id="rId29"/>
    <p:sldId id="287" r:id="rId30"/>
    <p:sldId id="288" r:id="rId31"/>
    <p:sldId id="289" r:id="rId32"/>
    <p:sldId id="290" r:id="rId33"/>
    <p:sldId id="291" r:id="rId34"/>
    <p:sldId id="292" r:id="rId35"/>
    <p:sldId id="293" r:id="rId36"/>
    <p:sldId id="294" r:id="rId37"/>
    <p:sldId id="295" r:id="rId38"/>
    <p:sldId id="296" r:id="rId39"/>
    <p:sldId id="297" r:id="rId40"/>
    <p:sldId id="298" r:id="rId41"/>
    <p:sldId id="299" r:id="rId42"/>
    <p:sldId id="300" r:id="rId43"/>
    <p:sldId id="301" r:id="rId44"/>
    <p:sldId id="302" r:id="rId45"/>
    <p:sldId id="303" r:id="rId46"/>
    <p:sldId id="304" r:id="rId47"/>
    <p:sldId id="305" r:id="rId48"/>
    <p:sldId id="306" r:id="rId49"/>
    <p:sldId id="307" r:id="rId50"/>
    <p:sldId id="308" r:id="rId51"/>
    <p:sldId id="309" r:id="rId52"/>
    <p:sldId id="310" r:id="rId53"/>
    <p:sldId id="311" r:id="rId54"/>
    <p:sldId id="312" r:id="rId55"/>
    <p:sldId id="313" r:id="rId56"/>
    <p:sldId id="314" r:id="rId57"/>
    <p:sldId id="315" r:id="rId58"/>
    <p:sldId id="316" r:id="rId59"/>
    <p:sldId id="317" r:id="rId60"/>
    <p:sldId id="318" r:id="rId61"/>
    <p:sldId id="319" r:id="rId62"/>
    <p:sldId id="320" r:id="rId63"/>
    <p:sldId id="321" r:id="rId64"/>
    <p:sldId id="322" r:id="rId65"/>
    <p:sldId id="323" r:id="rId66"/>
    <p:sldId id="324" r:id="rId67"/>
    <p:sldId id="325" r:id="rId68"/>
    <p:sldId id="326" r:id="rId69"/>
    <p:sldId id="327" r:id="rId70"/>
    <p:sldId id="328" r:id="rId71"/>
    <p:sldId id="329" r:id="rId72"/>
    <p:sldId id="330" r:id="rId73"/>
    <p:sldId id="331" r:id="rId74"/>
    <p:sldId id="332" r:id="rId75"/>
    <p:sldId id="333" r:id="rId76"/>
    <p:sldId id="334" r:id="rId77"/>
    <p:sldId id="335" r:id="rId78"/>
    <p:sldId id="336" r:id="rId79"/>
    <p:sldId id="337" r:id="rId80"/>
    <p:sldId id="338" r:id="rId81"/>
    <p:sldId id="339" r:id="rId82"/>
    <p:sldId id="340" r:id="rId83"/>
    <p:sldId id="341" r:id="rId84"/>
    <p:sldId id="342" r:id="rId85"/>
    <p:sldId id="343" r:id="rId86"/>
    <p:sldId id="344" r:id="rId87"/>
    <p:sldId id="345" r:id="rId88"/>
    <p:sldId id="346" r:id="rId89"/>
    <p:sldId id="347" r:id="rId90"/>
    <p:sldId id="348" r:id="rId91"/>
    <p:sldId id="349" r:id="rId92"/>
    <p:sldId id="350" r:id="rId93"/>
    <p:sldId id="351" r:id="rId94"/>
    <p:sldId id="352" r:id="rId95"/>
    <p:sldId id="353" r:id="rId96"/>
    <p:sldId id="354" r:id="rId97"/>
    <p:sldId id="355" r:id="rId98"/>
    <p:sldId id="356" r:id="rId99"/>
    <p:sldId id="357" r:id="rId100"/>
    <p:sldId id="358" r:id="rId101"/>
    <p:sldId id="359" r:id="rId102"/>
    <p:sldId id="360" r:id="rId103"/>
    <p:sldId id="361" r:id="rId104"/>
    <p:sldId id="362" r:id="rId105"/>
    <p:sldId id="363" r:id="rId106"/>
    <p:sldId id="364" r:id="rId107"/>
    <p:sldId id="365" r:id="rId108"/>
    <p:sldId id="366" r:id="rId109"/>
    <p:sldId id="367" r:id="rId110"/>
    <p:sldId id="368" r:id="rId111"/>
    <p:sldId id="369" r:id="rId112"/>
    <p:sldId id="370" r:id="rId113"/>
    <p:sldId id="371" r:id="rId114"/>
    <p:sldId id="372" r:id="rId115"/>
    <p:sldId id="373" r:id="rId116"/>
    <p:sldId id="374" r:id="rId117"/>
    <p:sldId id="375" r:id="rId118"/>
    <p:sldId id="376" r:id="rId119"/>
    <p:sldId id="377" r:id="rId120"/>
    <p:sldId id="378" r:id="rId121"/>
    <p:sldId id="379" r:id="rId122"/>
    <p:sldId id="380" r:id="rId123"/>
    <p:sldId id="381" r:id="rId124"/>
    <p:sldId id="382" r:id="rId125"/>
    <p:sldId id="383" r:id="rId126"/>
    <p:sldId id="384" r:id="rId127"/>
    <p:sldId id="385" r:id="rId128"/>
    <p:sldId id="386" r:id="rId129"/>
    <p:sldId id="387" r:id="rId130"/>
    <p:sldId id="388" r:id="rId131"/>
    <p:sldId id="389" r:id="rId132"/>
    <p:sldId id="390" r:id="rId133"/>
    <p:sldId id="391" r:id="rId134"/>
    <p:sldId id="392" r:id="rId135"/>
    <p:sldId id="393" r:id="rId136"/>
    <p:sldId id="394" r:id="rId137"/>
    <p:sldId id="395" r:id="rId138"/>
    <p:sldId id="396" r:id="rId139"/>
    <p:sldId id="397" r:id="rId140"/>
    <p:sldId id="398" r:id="rId141"/>
    <p:sldId id="399" r:id="rId142"/>
    <p:sldId id="400" r:id="rId143"/>
    <p:sldId id="401" r:id="rId144"/>
    <p:sldId id="402" r:id="rId145"/>
    <p:sldId id="403" r:id="rId146"/>
    <p:sldId id="404" r:id="rId147"/>
    <p:sldId id="405" r:id="rId148"/>
    <p:sldId id="406" r:id="rId149"/>
    <p:sldId id="407" r:id="rId150"/>
    <p:sldId id="408" r:id="rId151"/>
    <p:sldId id="409" r:id="rId152"/>
    <p:sldId id="410" r:id="rId153"/>
    <p:sldId id="411" r:id="rId154"/>
    <p:sldId id="412" r:id="rId155"/>
    <p:sldId id="413" r:id="rId156"/>
    <p:sldId id="414" r:id="rId157"/>
    <p:sldId id="415" r:id="rId158"/>
    <p:sldId id="416" r:id="rId159"/>
    <p:sldId id="417" r:id="rId160"/>
    <p:sldId id="418" r:id="rId161"/>
    <p:sldId id="419" r:id="rId162"/>
    <p:sldId id="420" r:id="rId163"/>
    <p:sldId id="421" r:id="rId164"/>
    <p:sldId id="422" r:id="rId165"/>
    <p:sldId id="423" r:id="rId166"/>
    <p:sldId id="424" r:id="rId167"/>
    <p:sldId id="425" r:id="rId168"/>
    <p:sldId id="426" r:id="rId169"/>
    <p:sldId id="427" r:id="rId170"/>
    <p:sldId id="428" r:id="rId171"/>
    <p:sldId id="429" r:id="rId172"/>
    <p:sldId id="430" r:id="rId173"/>
    <p:sldId id="431" r:id="rId174"/>
    <p:sldId id="432" r:id="rId175"/>
    <p:sldId id="433" r:id="rId176"/>
    <p:sldId id="434" r:id="rId177"/>
    <p:sldId id="435" r:id="rId178"/>
    <p:sldId id="436" r:id="rId179"/>
    <p:sldId id="437" r:id="rId180"/>
    <p:sldId id="438" r:id="rId181"/>
    <p:sldId id="439" r:id="rId182"/>
    <p:sldId id="440" r:id="rId183"/>
    <p:sldId id="441" r:id="rId184"/>
    <p:sldId id="442" r:id="rId185"/>
    <p:sldId id="443" r:id="rId186"/>
    <p:sldId id="444" r:id="rId187"/>
    <p:sldId id="445" r:id="rId188"/>
    <p:sldId id="446" r:id="rId189"/>
    <p:sldId id="447" r:id="rId190"/>
    <p:sldId id="448" r:id="rId191"/>
    <p:sldId id="449" r:id="rId192"/>
    <p:sldId id="450" r:id="rId193"/>
    <p:sldId id="451" r:id="rId194"/>
    <p:sldId id="452" r:id="rId195"/>
    <p:sldId id="453" r:id="rId196"/>
    <p:sldId id="454" r:id="rId197"/>
    <p:sldId id="455" r:id="rId198"/>
    <p:sldId id="456" r:id="rId199"/>
    <p:sldId id="457" r:id="rId200"/>
    <p:sldId id="458" r:id="rId201"/>
    <p:sldId id="459" r:id="rId202"/>
    <p:sldId id="460" r:id="rId203"/>
    <p:sldId id="461" r:id="rId204"/>
    <p:sldId id="462" r:id="rId205"/>
    <p:sldId id="463" r:id="rId206"/>
    <p:sldId id="464" r:id="rId207"/>
    <p:sldId id="465" r:id="rId208"/>
    <p:sldId id="466" r:id="rId209"/>
    <p:sldId id="467" r:id="rId210"/>
    <p:sldId id="468" r:id="rId211"/>
    <p:sldId id="469" r:id="rId212"/>
    <p:sldId id="470" r:id="rId213"/>
    <p:sldId id="471" r:id="rId214"/>
    <p:sldId id="472" r:id="rId215"/>
    <p:sldId id="473" r:id="rId216"/>
    <p:sldId id="474" r:id="rId217"/>
    <p:sldId id="475" r:id="rId218"/>
    <p:sldId id="476" r:id="rId219"/>
    <p:sldId id="477" r:id="rId220"/>
    <p:sldId id="478" r:id="rId221"/>
    <p:sldId id="479" r:id="rId222"/>
    <p:sldId id="480" r:id="rId223"/>
    <p:sldId id="481" r:id="rId224"/>
    <p:sldId id="482" r:id="rId225"/>
    <p:sldId id="483" r:id="rId226"/>
    <p:sldId id="484" r:id="rId227"/>
    <p:sldId id="485" r:id="rId228"/>
    <p:sldId id="486" r:id="rId229"/>
    <p:sldId id="487" r:id="rId230"/>
    <p:sldId id="488" r:id="rId231"/>
    <p:sldId id="489" r:id="rId232"/>
    <p:sldId id="490" r:id="rId233"/>
    <p:sldId id="491" r:id="rId234"/>
    <p:sldId id="492" r:id="rId235"/>
    <p:sldId id="493" r:id="rId236"/>
    <p:sldId id="494" r:id="rId237"/>
    <p:sldId id="495" r:id="rId238"/>
    <p:sldId id="496" r:id="rId239"/>
    <p:sldId id="497" r:id="rId240"/>
    <p:sldId id="498" r:id="rId241"/>
    <p:sldId id="499" r:id="rId242"/>
    <p:sldId id="500" r:id="rId243"/>
    <p:sldId id="501" r:id="rId244"/>
    <p:sldId id="502" r:id="rId245"/>
    <p:sldId id="503" r:id="rId246"/>
    <p:sldId id="504" r:id="rId247"/>
    <p:sldId id="505" r:id="rId248"/>
    <p:sldId id="506" r:id="rId249"/>
    <p:sldId id="507" r:id="rId250"/>
    <p:sldId id="508" r:id="rId251"/>
    <p:sldId id="509" r:id="rId252"/>
    <p:sldId id="510" r:id="rId253"/>
  </p:sldIdLst>
  <p:sldSz cx="7772400" cy="10236200"/>
  <p:notesSz cx="7772400" cy="10236200"/>
  <p:embeddedFontLst>
    <p:embeddedFont>
      <p:font typeface="BOCVDA+CIDFont+F1" charset="0"/>
      <p:regular r:id="rId254"/>
    </p:embeddedFont>
    <p:embeddedFont>
      <p:font typeface="DBNETL+BKSOFX+BookAntiqua-Bold"/>
      <p:regular r:id="rId255"/>
    </p:embeddedFont>
    <p:embeddedFont>
      <p:font typeface="DJMIQI+Arial-ItalicMT" charset="0"/>
      <p:regular r:id="rId256"/>
    </p:embeddedFont>
    <p:embeddedFont>
      <p:font typeface="KNNTDL+BookAntiqua,Bold"/>
      <p:regular r:id="rId257"/>
    </p:embeddedFont>
    <p:embeddedFont>
      <p:font typeface="QAALWC+CIDFont+F2" charset="0"/>
      <p:regular r:id="rId258"/>
    </p:embeddedFont>
    <p:embeddedFont>
      <p:font typeface="AFGCLF+BookAntiqua-Bold" charset="0"/>
      <p:regular r:id="rId259"/>
    </p:embeddedFont>
    <p:embeddedFont>
      <p:font typeface="PPRDUO+BookAntiqua-Bold" charset="0"/>
      <p:regular r:id="rId260"/>
    </p:embeddedFont>
    <p:embeddedFont>
      <p:font typeface="WAVHGT+BookAntiqua-Bold" charset="0"/>
      <p:regular r:id="rId261"/>
    </p:embeddedFont>
    <p:embeddedFont>
      <p:font typeface="WMISUG+BookAntiqua-Bold" charset="0"/>
      <p:regular r:id="rId262"/>
    </p:embeddedFont>
    <p:embeddedFont>
      <p:font typeface="DVEMQF+BookAntiqua-Bold" charset="0"/>
      <p:regular r:id="rId263"/>
    </p:embeddedFont>
    <p:embeddedFont>
      <p:font typeface="SHRAOE+BookAntiqua-Bold" charset="0"/>
      <p:regular r:id="rId264"/>
    </p:embeddedFont>
    <p:embeddedFont>
      <p:font typeface="IVEIJR+BookAntiqua-Bold" charset="0"/>
      <p:regular r:id="rId265"/>
    </p:embeddedFont>
    <p:embeddedFont>
      <p:font typeface="Calibri" pitchFamily="34" charset="0"/>
      <p:regular r:id="rId266"/>
      <p:bold r:id="rId267"/>
      <p:italic r:id="rId268"/>
      <p:boldItalic r:id="rId269"/>
    </p:embeddedFont>
    <p:embeddedFont>
      <p:font typeface="USLUGQ+BKDQPD+BookAntiqua-BoldItalic"/>
      <p:regular r:id="rId270"/>
    </p:embeddedFont>
    <p:embeddedFont>
      <p:font typeface="RMHARQ+BKSOFX+BookAntiqua-Bold"/>
      <p:regular r:id="rId271"/>
    </p:embeddedFont>
    <p:embeddedFont>
      <p:font typeface="IPFHHU+BookAntiqua"/>
      <p:regular r:id="rId272"/>
    </p:embeddedFont>
    <p:embeddedFont>
      <p:font typeface="TBMQTB+Segoe UI Symbol" charset="0"/>
      <p:regular r:id="rId273"/>
    </p:embeddedFont>
    <p:embeddedFont>
      <p:font typeface="Book Antiqua" pitchFamily="18" charset="0"/>
      <p:regular r:id="rId274"/>
      <p:bold r:id="rId275"/>
      <p:italic r:id="rId276"/>
      <p:boldItalic r:id="rId277"/>
    </p:embeddedFont>
    <p:embeddedFont>
      <p:font typeface="PRVMWH+BookAntiqua,Italic"/>
      <p:regular r:id="rId278"/>
    </p:embeddedFont>
    <p:embeddedFont>
      <p:font typeface="SERQIH+SegoeUI"/>
      <p:regular r:id="rId279"/>
    </p:embeddedFont>
    <p:embeddedFont>
      <p:font typeface="EHRCNT+Bahnschrift"/>
      <p:regular r:id="rId280"/>
    </p:embeddedFont>
    <p:embeddedFont>
      <p:font typeface="BKPKEJ+Bahnschrift,Bold"/>
      <p:regular r:id="rId281"/>
    </p:embeddedFont>
    <p:embeddedFont>
      <p:font typeface="BOSMCK+PalatinoLinotype"/>
      <p:regular r:id="rId282"/>
    </p:embeddedFont>
    <p:embeddedFont>
      <p:font typeface="TGQIML+PalatinoLinotype,Bold"/>
      <p:regular r:id="rId283"/>
    </p:embeddedFont>
    <p:embeddedFont>
      <p:font typeface="OFAISH+PalatinoLinotype,BoldItalic"/>
      <p:regular r:id="rId284"/>
    </p:embeddedFont>
    <p:embeddedFont>
      <p:font typeface="BUTLGB+PalatinoLinotype,Italic"/>
      <p:regular r:id="rId285"/>
    </p:embeddedFont>
    <p:embeddedFont>
      <p:font typeface="SROEFF+BookAntiqua,BoldItalic"/>
      <p:regular r:id="rId286"/>
    </p:embeddedFont>
    <p:embeddedFont>
      <p:font typeface="IIGCIL+BookAntiqua,Bold"/>
      <p:regular r:id="rId287"/>
    </p:embeddedFont>
    <p:embeddedFont>
      <p:font typeface="CQQEGU+BookAntiqua"/>
      <p:regular r:id="rId288"/>
    </p:embeddedFont>
    <p:embeddedFont>
      <p:font typeface="GUWHFJ+BookAntiqua,Italic"/>
      <p:regular r:id="rId289"/>
    </p:embeddedFont>
    <p:embeddedFont>
      <p:font typeface="QFHCUS+SegoeUI"/>
      <p:regular r:id="rId290"/>
    </p:embeddedFont>
    <p:embeddedFont>
      <p:font typeface="SCWCTI+CambriaMath"/>
      <p:regular r:id="rId291"/>
    </p:embeddedFont>
    <p:embeddedFont>
      <p:font typeface="OFRHLS+BookAntiqua-BoldItalic" charset="0"/>
      <p:regular r:id="rId292"/>
    </p:embeddedFont>
    <p:embeddedFont>
      <p:font typeface="FFNWWE+BookAntiqua" charset="0"/>
      <p:regular r:id="rId293"/>
    </p:embeddedFont>
    <p:embeddedFont>
      <p:font typeface="MJLOKO+ArialMT" charset="0"/>
      <p:regular r:id="rId294"/>
    </p:embeddedFont>
    <p:embeddedFont>
      <p:font typeface="SRJGUA+BookAntiqua-Italic" charset="0"/>
      <p:regular r:id="rId295"/>
    </p:embeddedFont>
    <p:embeddedFont>
      <p:font typeface="NDWJOJ+BookAntiqua" charset="0"/>
      <p:regular r:id="rId296"/>
    </p:embeddedFont>
    <p:embeddedFont>
      <p:font typeface="SUUTWW+BookAntiqua-Bold" charset="0"/>
      <p:regular r:id="rId297"/>
    </p:embeddedFont>
    <p:embeddedFont>
      <p:font typeface="HRLCRQ+Times,BoldItalic" charset="0"/>
      <p:regular r:id="rId298"/>
    </p:embeddedFont>
    <p:embeddedFont>
      <p:font typeface="ATBUBS+Arial-BoldItalicMT" charset="0"/>
      <p:regular r:id="rId299"/>
    </p:embeddedFont>
    <p:embeddedFont>
      <p:font typeface="LSMHNS+Times,Italic" charset="0"/>
      <p:regular r:id="rId300"/>
    </p:embeddedFont>
    <p:embeddedFont>
      <p:font typeface="FQIAET+SymbolMT" charset="2"/>
      <p:regular r:id="rId301"/>
    </p:embeddedFont>
    <p:embeddedFont>
      <p:font typeface="VEMTDE+BookAntiqua-BoldItalic" charset="0"/>
      <p:regular r:id="rId302"/>
    </p:embeddedFont>
    <p:embeddedFont>
      <p:font typeface="VWUPDI+BookAntiqua-Italic" charset="0"/>
      <p:regular r:id="rId303"/>
    </p:embeddedFont>
    <p:embeddedFont>
      <p:font typeface="TOTVCF+Bahnschrift" charset="0"/>
      <p:regular r:id="rId304"/>
    </p:embeddedFont>
    <p:embeddedFont>
      <p:font typeface="WORHRR+BookAntiqua-BoldItalic" charset="0"/>
      <p:regular r:id="rId305"/>
    </p:embeddedFont>
    <p:embeddedFont>
      <p:font typeface="VNUWAE+BookAntiqua-Italic" charset="0"/>
      <p:regular r:id="rId306"/>
    </p:embeddedFont>
    <p:embeddedFont>
      <p:font typeface="GACDOQ+Bahnschrift" charset="0"/>
      <p:regular r:id="rId307"/>
    </p:embeddedFont>
    <p:embeddedFont>
      <p:font typeface="RDOCJT+PalatinoLinotype-Roman" charset="0"/>
      <p:regular r:id="rId308"/>
    </p:embeddedFont>
    <p:embeddedFont>
      <p:font typeface="KBKHQN+BookAntiqua" charset="0"/>
      <p:regular r:id="rId309"/>
    </p:embeddedFont>
    <p:embeddedFont>
      <p:font typeface="TQWANK+PalatinoLinotype-BoldItalic" charset="0"/>
      <p:regular r:id="rId310"/>
    </p:embeddedFont>
    <p:embeddedFont>
      <p:font typeface="OWDLDJ+BookAntiqua-BoldItalic" charset="0"/>
      <p:regular r:id="rId311"/>
    </p:embeddedFont>
    <p:embeddedFont>
      <p:font typeface="FVKVCN+BookAntiqua" charset="0"/>
      <p:regular r:id="rId312"/>
    </p:embeddedFont>
    <p:embeddedFont>
      <p:font typeface="IGNADB+BookAntiqua-Italic" charset="0"/>
      <p:regular r:id="rId313"/>
    </p:embeddedFont>
    <p:embeddedFont>
      <p:font typeface="DUBEMD+PalatinoLinotype-BoldItalic" charset="0"/>
      <p:regular r:id="rId314"/>
    </p:embeddedFont>
    <p:embeddedFont>
      <p:font typeface="GUFTVM+PalatinoLinotype-Roman" charset="0"/>
      <p:regular r:id="rId315"/>
    </p:embeddedFont>
    <p:embeddedFont>
      <p:font typeface="OUVUUV+CambriaMath" charset="0"/>
      <p:regular r:id="rId316"/>
    </p:embeddedFont>
    <p:embeddedFont>
      <p:font typeface="OLPVGF+BookAntiqua" charset="0"/>
      <p:regular r:id="rId317"/>
    </p:embeddedFont>
    <p:embeddedFont>
      <p:font typeface="EGGQDF+Bahnschrift" charset="0"/>
      <p:regular r:id="rId318"/>
    </p:embeddedFont>
    <p:embeddedFont>
      <p:font typeface="MPOIJS+BookAntiqua-BoldItalic" charset="0"/>
      <p:regular r:id="rId319"/>
    </p:embeddedFont>
    <p:embeddedFont>
      <p:font typeface="ORQGPA+BookAntiqua" charset="0"/>
      <p:regular r:id="rId320"/>
    </p:embeddedFont>
    <p:embeddedFont>
      <p:font typeface="NPEVTM+BookAntiqua-Italic" charset="0"/>
      <p:regular r:id="rId321"/>
    </p:embeddedFont>
    <p:embeddedFont>
      <p:font typeface="VHHVHP+BookAntiqua" charset="0"/>
      <p:regular r:id="rId322"/>
    </p:embeddedFont>
    <p:embeddedFont>
      <p:font typeface="FTDTVT+PalatinoLinotype-Roman" charset="0"/>
      <p:regular r:id="rId323"/>
    </p:embeddedFont>
    <p:embeddedFont>
      <p:font typeface="AJNNUW+PalatinoLinotype-Italic" charset="0"/>
      <p:regular r:id="rId324"/>
    </p:embeddedFont>
    <p:embeddedFont>
      <p:font typeface="VMKDJT+BookAntiqua-BoldItalic" charset="0"/>
      <p:regular r:id="rId325"/>
    </p:embeddedFont>
    <p:embeddedFont>
      <p:font typeface="HENIAT+BookAntiqua" charset="0"/>
      <p:regular r:id="rId326"/>
    </p:embeddedFont>
    <p:embeddedFont>
      <p:font typeface="KKISMA+BookAntiqua-Italic" charset="0"/>
      <p:regular r:id="rId327"/>
    </p:embeddedFont>
    <p:embeddedFont>
      <p:font typeface="ONELIT+CourierNewPSMT" charset="0"/>
      <p:regular r:id="rId328"/>
    </p:embeddedFont>
    <p:embeddedFont>
      <p:font typeface="NDEDMI+BookAntiqua" charset="0"/>
      <p:regular r:id="rId329"/>
    </p:embeddedFont>
    <p:embeddedFont>
      <p:font typeface="CCRGFL+SegoeUI" charset="0"/>
      <p:regular r:id="rId330"/>
    </p:embeddedFont>
    <p:embeddedFont>
      <p:font typeface="LFHNUL+Open Sans" charset="0"/>
      <p:regular r:id="rId331"/>
    </p:embeddedFont>
    <p:embeddedFont>
      <p:font typeface="UPDKVD+BookAntiqua-BoldItalic" charset="0"/>
      <p:regular r:id="rId332"/>
    </p:embeddedFont>
    <p:embeddedFont>
      <p:font typeface="MSFGOC+BookAntiqua-Bold" charset="0"/>
      <p:regular r:id="rId333"/>
    </p:embeddedFont>
    <p:embeddedFont>
      <p:font typeface="WVTNPJ+BookAntiqua-Italic" charset="0"/>
      <p:regular r:id="rId334"/>
    </p:embeddedFont>
    <p:embeddedFont>
      <p:font typeface="KTHKMP+BookAntiqua" charset="0"/>
      <p:regular r:id="rId335"/>
    </p:embeddedFont>
    <p:embeddedFont>
      <p:font typeface="PTHQJO+PalatinoLinotype-Italic" charset="0"/>
      <p:regular r:id="rId336"/>
    </p:embeddedFont>
    <p:embeddedFont>
      <p:font typeface="IKNICU+PalatinoLinotype-Roman" charset="0"/>
      <p:regular r:id="rId337"/>
    </p:embeddedFont>
    <p:embeddedFont>
      <p:font typeface="TCTDIN+PalatinoLinotype-Roman" charset="0"/>
      <p:regular r:id="rId338"/>
    </p:embeddedFont>
    <p:embeddedFont>
      <p:font typeface="SJLUQU+BookAntiqua-BoldItalic" charset="0"/>
      <p:regular r:id="rId339"/>
    </p:embeddedFont>
    <p:embeddedFont>
      <p:font typeface="QEEURU+BookAntiqua-Italic" charset="0"/>
      <p:regular r:id="rId340"/>
    </p:embeddedFont>
    <p:embeddedFont>
      <p:font typeface="Verdana" pitchFamily="34" charset="0"/>
      <p:regular r:id="rId341"/>
      <p:bold r:id="rId342"/>
      <p:italic r:id="rId343"/>
      <p:boldItalic r:id="rId344"/>
    </p:embeddedFont>
    <p:embeddedFont>
      <p:font typeface="EWALFS+BookAntiqua" charset="0"/>
      <p:regular r:id="rId345"/>
    </p:embeddedFont>
    <p:embeddedFont>
      <p:font typeface="UVWIRC+PalatinoLinotype-Roman" charset="0"/>
      <p:regular r:id="rId346"/>
    </p:embeddedFont>
    <p:embeddedFont>
      <p:font typeface="WULJEA+BookAntiqua-BoldItalic" charset="0"/>
      <p:regular r:id="rId347"/>
    </p:embeddedFont>
    <p:embeddedFont>
      <p:font typeface="QAQTWM+BookAntiqua-BoldItalic" charset="0"/>
      <p:regular r:id="rId348"/>
    </p:embeddedFont>
    <p:embeddedFont>
      <p:font typeface="LDASNA+BookAntiqua-Italic" charset="0"/>
      <p:regular r:id="rId349"/>
    </p:embeddedFont>
    <p:embeddedFont>
      <p:font typeface="LMFWKA+BookAntiqua" charset="0"/>
      <p:regular r:id="rId350"/>
    </p:embeddedFont>
    <p:embeddedFont>
      <p:font typeface="OGIEDA+BookAntiqua-BoldItalic" charset="0"/>
      <p:regular r:id="rId351"/>
    </p:embeddedFont>
    <p:embeddedFont>
      <p:font typeface="IAJDOJ+BookAntiqua-BoldItalic" charset="0"/>
      <p:regular r:id="rId352"/>
    </p:embeddedFont>
    <p:embeddedFont>
      <p:font typeface="STWGKM+Wingdings-Regular"/>
      <p:regular r:id="rId353"/>
    </p:embeddedFont>
    <p:embeddedFont>
      <p:font typeface="UNLEGK+PalatinoLinotype-Italic" charset="0"/>
      <p:regular r:id="rId354"/>
    </p:embeddedFont>
    <p:embeddedFont>
      <p:font typeface="GELUTI+PalatinoLinotype-Roman" charset="0"/>
      <p:regular r:id="rId355"/>
    </p:embeddedFont>
    <p:embeddedFont>
      <p:font typeface="HRAUDB+BookAntiqua-BoldItalic" charset="0"/>
      <p:regular r:id="rId356"/>
    </p:embeddedFont>
    <p:embeddedFont>
      <p:font typeface="JNPDOL+BookAntiqua" charset="0"/>
      <p:regular r:id="rId357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15620"/>
    <p:restoredTop sz="94660"/>
  </p:normalViewPr>
  <p:slideViewPr>
    <p:cSldViewPr>
      <p:cViewPr>
        <p:scale>
          <a:sx n="95" d="100"/>
          <a:sy n="95" d="100"/>
        </p:scale>
        <p:origin x="-1074" y="1926"/>
      </p:cViewPr>
      <p:guideLst>
        <p:guide orient="horz" pos="3168"/>
        <p:guide pos="2448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99" Type="http://schemas.openxmlformats.org/officeDocument/2006/relationships/font" Target="fonts/font46.fntdata"/><Relationship Id="rId303" Type="http://schemas.openxmlformats.org/officeDocument/2006/relationships/font" Target="fonts/font50.fntdata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324" Type="http://schemas.openxmlformats.org/officeDocument/2006/relationships/font" Target="fonts/font71.fntdata"/><Relationship Id="rId345" Type="http://schemas.openxmlformats.org/officeDocument/2006/relationships/font" Target="fonts/font92.fntdata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26" Type="http://schemas.openxmlformats.org/officeDocument/2006/relationships/slide" Target="slides/slide225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268" Type="http://schemas.openxmlformats.org/officeDocument/2006/relationships/font" Target="fonts/font15.fntdata"/><Relationship Id="rId289" Type="http://schemas.openxmlformats.org/officeDocument/2006/relationships/font" Target="fonts/font36.fntdata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314" Type="http://schemas.openxmlformats.org/officeDocument/2006/relationships/font" Target="fonts/font61.fntdata"/><Relationship Id="rId335" Type="http://schemas.openxmlformats.org/officeDocument/2006/relationships/font" Target="fonts/font82.fntdata"/><Relationship Id="rId356" Type="http://schemas.openxmlformats.org/officeDocument/2006/relationships/font" Target="fonts/font103.fntdata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16" Type="http://schemas.openxmlformats.org/officeDocument/2006/relationships/slide" Target="slides/slide215.xml"/><Relationship Id="rId237" Type="http://schemas.openxmlformats.org/officeDocument/2006/relationships/slide" Target="slides/slide236.xml"/><Relationship Id="rId258" Type="http://schemas.openxmlformats.org/officeDocument/2006/relationships/font" Target="fonts/font5.fntdata"/><Relationship Id="rId279" Type="http://schemas.openxmlformats.org/officeDocument/2006/relationships/font" Target="fonts/font26.fntdata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290" Type="http://schemas.openxmlformats.org/officeDocument/2006/relationships/font" Target="fonts/font37.fntdata"/><Relationship Id="rId304" Type="http://schemas.openxmlformats.org/officeDocument/2006/relationships/font" Target="fonts/font51.fntdata"/><Relationship Id="rId325" Type="http://schemas.openxmlformats.org/officeDocument/2006/relationships/font" Target="fonts/font72.fntdata"/><Relationship Id="rId346" Type="http://schemas.openxmlformats.org/officeDocument/2006/relationships/font" Target="fonts/font93.fntdata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27" Type="http://schemas.openxmlformats.org/officeDocument/2006/relationships/slide" Target="slides/slide226.xml"/><Relationship Id="rId248" Type="http://schemas.openxmlformats.org/officeDocument/2006/relationships/slide" Target="slides/slide247.xml"/><Relationship Id="rId269" Type="http://schemas.openxmlformats.org/officeDocument/2006/relationships/font" Target="fonts/font16.fntdata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280" Type="http://schemas.openxmlformats.org/officeDocument/2006/relationships/font" Target="fonts/font27.fntdata"/><Relationship Id="rId315" Type="http://schemas.openxmlformats.org/officeDocument/2006/relationships/font" Target="fonts/font62.fntdata"/><Relationship Id="rId336" Type="http://schemas.openxmlformats.org/officeDocument/2006/relationships/font" Target="fonts/font83.fntdata"/><Relationship Id="rId357" Type="http://schemas.openxmlformats.org/officeDocument/2006/relationships/font" Target="fonts/font104.fntdata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217" Type="http://schemas.openxmlformats.org/officeDocument/2006/relationships/slide" Target="slides/slide216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59" Type="http://schemas.openxmlformats.org/officeDocument/2006/relationships/font" Target="fonts/font6.fntdata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font" Target="fonts/font17.fntdata"/><Relationship Id="rId291" Type="http://schemas.openxmlformats.org/officeDocument/2006/relationships/font" Target="fonts/font38.fntdata"/><Relationship Id="rId305" Type="http://schemas.openxmlformats.org/officeDocument/2006/relationships/font" Target="fonts/font52.fntdata"/><Relationship Id="rId326" Type="http://schemas.openxmlformats.org/officeDocument/2006/relationships/font" Target="fonts/font73.fntdata"/><Relationship Id="rId347" Type="http://schemas.openxmlformats.org/officeDocument/2006/relationships/font" Target="fonts/font94.fntdata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28" Type="http://schemas.openxmlformats.org/officeDocument/2006/relationships/slide" Target="slides/slide227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font" Target="fonts/font7.fntdata"/><Relationship Id="rId281" Type="http://schemas.openxmlformats.org/officeDocument/2006/relationships/font" Target="fonts/font28.fntdata"/><Relationship Id="rId316" Type="http://schemas.openxmlformats.org/officeDocument/2006/relationships/font" Target="fonts/font63.fntdata"/><Relationship Id="rId337" Type="http://schemas.openxmlformats.org/officeDocument/2006/relationships/font" Target="fonts/font84.fntdata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358" Type="http://schemas.openxmlformats.org/officeDocument/2006/relationships/presProps" Target="presProps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8" Type="http://schemas.openxmlformats.org/officeDocument/2006/relationships/slide" Target="slides/slide217.xml"/><Relationship Id="rId239" Type="http://schemas.openxmlformats.org/officeDocument/2006/relationships/slide" Target="slides/slide238.xml"/><Relationship Id="rId250" Type="http://schemas.openxmlformats.org/officeDocument/2006/relationships/slide" Target="slides/slide249.xml"/><Relationship Id="rId271" Type="http://schemas.openxmlformats.org/officeDocument/2006/relationships/font" Target="fonts/font18.fntdata"/><Relationship Id="rId292" Type="http://schemas.openxmlformats.org/officeDocument/2006/relationships/font" Target="fonts/font39.fntdata"/><Relationship Id="rId306" Type="http://schemas.openxmlformats.org/officeDocument/2006/relationships/font" Target="fonts/font53.fntdata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327" Type="http://schemas.openxmlformats.org/officeDocument/2006/relationships/font" Target="fonts/font74.fntdata"/><Relationship Id="rId348" Type="http://schemas.openxmlformats.org/officeDocument/2006/relationships/font" Target="fonts/font95.fntdata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240" Type="http://schemas.openxmlformats.org/officeDocument/2006/relationships/slide" Target="slides/slide239.xml"/><Relationship Id="rId261" Type="http://schemas.openxmlformats.org/officeDocument/2006/relationships/font" Target="fonts/font8.fntdata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font" Target="fonts/font29.fntdata"/><Relationship Id="rId317" Type="http://schemas.openxmlformats.org/officeDocument/2006/relationships/font" Target="fonts/font64.fntdata"/><Relationship Id="rId338" Type="http://schemas.openxmlformats.org/officeDocument/2006/relationships/font" Target="fonts/font85.fntdata"/><Relationship Id="rId359" Type="http://schemas.openxmlformats.org/officeDocument/2006/relationships/viewProps" Target="viewProps.xml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slide" Target="slides/slide218.xml"/><Relationship Id="rId230" Type="http://schemas.openxmlformats.org/officeDocument/2006/relationships/slide" Target="slides/slide229.xml"/><Relationship Id="rId251" Type="http://schemas.openxmlformats.org/officeDocument/2006/relationships/slide" Target="slides/slide250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72" Type="http://schemas.openxmlformats.org/officeDocument/2006/relationships/font" Target="fonts/font19.fntdata"/><Relationship Id="rId293" Type="http://schemas.openxmlformats.org/officeDocument/2006/relationships/font" Target="fonts/font40.fntdata"/><Relationship Id="rId307" Type="http://schemas.openxmlformats.org/officeDocument/2006/relationships/font" Target="fonts/font54.fntdata"/><Relationship Id="rId328" Type="http://schemas.openxmlformats.org/officeDocument/2006/relationships/font" Target="fonts/font75.fntdata"/><Relationship Id="rId349" Type="http://schemas.openxmlformats.org/officeDocument/2006/relationships/font" Target="fonts/font96.fntdata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360" Type="http://schemas.openxmlformats.org/officeDocument/2006/relationships/theme" Target="theme/theme1.xml"/><Relationship Id="rId220" Type="http://schemas.openxmlformats.org/officeDocument/2006/relationships/slide" Target="slides/slide219.xml"/><Relationship Id="rId241" Type="http://schemas.openxmlformats.org/officeDocument/2006/relationships/slide" Target="slides/slide24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262" Type="http://schemas.openxmlformats.org/officeDocument/2006/relationships/font" Target="fonts/font9.fntdata"/><Relationship Id="rId283" Type="http://schemas.openxmlformats.org/officeDocument/2006/relationships/font" Target="fonts/font30.fntdata"/><Relationship Id="rId313" Type="http://schemas.openxmlformats.org/officeDocument/2006/relationships/font" Target="fonts/font60.fntdata"/><Relationship Id="rId318" Type="http://schemas.openxmlformats.org/officeDocument/2006/relationships/font" Target="fonts/font65.fntdata"/><Relationship Id="rId339" Type="http://schemas.openxmlformats.org/officeDocument/2006/relationships/font" Target="fonts/font86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334" Type="http://schemas.openxmlformats.org/officeDocument/2006/relationships/font" Target="fonts/font81.fntdata"/><Relationship Id="rId350" Type="http://schemas.openxmlformats.org/officeDocument/2006/relationships/font" Target="fonts/font97.fntdata"/><Relationship Id="rId355" Type="http://schemas.openxmlformats.org/officeDocument/2006/relationships/font" Target="fonts/font102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10" Type="http://schemas.openxmlformats.org/officeDocument/2006/relationships/slide" Target="slides/slide20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font" Target="fonts/font4.fntdata"/><Relationship Id="rId278" Type="http://schemas.openxmlformats.org/officeDocument/2006/relationships/font" Target="fonts/font25.fntdata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273" Type="http://schemas.openxmlformats.org/officeDocument/2006/relationships/font" Target="fonts/font20.fntdata"/><Relationship Id="rId294" Type="http://schemas.openxmlformats.org/officeDocument/2006/relationships/font" Target="fonts/font41.fntdata"/><Relationship Id="rId308" Type="http://schemas.openxmlformats.org/officeDocument/2006/relationships/font" Target="fonts/font55.fntdata"/><Relationship Id="rId329" Type="http://schemas.openxmlformats.org/officeDocument/2006/relationships/font" Target="fonts/font76.fntdata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340" Type="http://schemas.openxmlformats.org/officeDocument/2006/relationships/font" Target="fonts/font87.fntdata"/><Relationship Id="rId361" Type="http://schemas.openxmlformats.org/officeDocument/2006/relationships/tableStyles" Target="tableStyles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font" Target="fonts/font10.fntdata"/><Relationship Id="rId284" Type="http://schemas.openxmlformats.org/officeDocument/2006/relationships/font" Target="fonts/font31.fntdata"/><Relationship Id="rId319" Type="http://schemas.openxmlformats.org/officeDocument/2006/relationships/font" Target="fonts/font66.fntdata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330" Type="http://schemas.openxmlformats.org/officeDocument/2006/relationships/font" Target="fonts/font77.fntdata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351" Type="http://schemas.openxmlformats.org/officeDocument/2006/relationships/font" Target="fonts/font98.fntdata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font" Target="fonts/font21.fntdata"/><Relationship Id="rId295" Type="http://schemas.openxmlformats.org/officeDocument/2006/relationships/font" Target="fonts/font42.fntdata"/><Relationship Id="rId309" Type="http://schemas.openxmlformats.org/officeDocument/2006/relationships/font" Target="fonts/font56.fntdata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320" Type="http://schemas.openxmlformats.org/officeDocument/2006/relationships/font" Target="fonts/font67.fntdata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341" Type="http://schemas.openxmlformats.org/officeDocument/2006/relationships/font" Target="fonts/font88.fntdata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font" Target="fonts/font11.fntdata"/><Relationship Id="rId285" Type="http://schemas.openxmlformats.org/officeDocument/2006/relationships/font" Target="fonts/font32.fntdata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310" Type="http://schemas.openxmlformats.org/officeDocument/2006/relationships/font" Target="fonts/font57.fntdata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331" Type="http://schemas.openxmlformats.org/officeDocument/2006/relationships/font" Target="fonts/font78.fntdata"/><Relationship Id="rId352" Type="http://schemas.openxmlformats.org/officeDocument/2006/relationships/font" Target="fonts/font99.fntdata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font" Target="fonts/font1.fntdata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font" Target="fonts/font22.fntdata"/><Relationship Id="rId296" Type="http://schemas.openxmlformats.org/officeDocument/2006/relationships/font" Target="fonts/font43.fntdata"/><Relationship Id="rId300" Type="http://schemas.openxmlformats.org/officeDocument/2006/relationships/font" Target="fonts/font47.fntdata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321" Type="http://schemas.openxmlformats.org/officeDocument/2006/relationships/font" Target="fonts/font68.fntdata"/><Relationship Id="rId342" Type="http://schemas.openxmlformats.org/officeDocument/2006/relationships/font" Target="fonts/font89.fntdata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font" Target="fonts/font12.fntdata"/><Relationship Id="rId286" Type="http://schemas.openxmlformats.org/officeDocument/2006/relationships/font" Target="fonts/font33.fntdata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311" Type="http://schemas.openxmlformats.org/officeDocument/2006/relationships/font" Target="fonts/font58.fntdata"/><Relationship Id="rId332" Type="http://schemas.openxmlformats.org/officeDocument/2006/relationships/font" Target="fonts/font79.fntdata"/><Relationship Id="rId353" Type="http://schemas.openxmlformats.org/officeDocument/2006/relationships/font" Target="fonts/font100.fntdata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font" Target="fonts/font2.fntdata"/><Relationship Id="rId276" Type="http://schemas.openxmlformats.org/officeDocument/2006/relationships/font" Target="fonts/font23.fntdata"/><Relationship Id="rId297" Type="http://schemas.openxmlformats.org/officeDocument/2006/relationships/font" Target="fonts/font44.fntdata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301" Type="http://schemas.openxmlformats.org/officeDocument/2006/relationships/font" Target="fonts/font48.fntdata"/><Relationship Id="rId322" Type="http://schemas.openxmlformats.org/officeDocument/2006/relationships/font" Target="fonts/font69.fntdata"/><Relationship Id="rId343" Type="http://schemas.openxmlformats.org/officeDocument/2006/relationships/font" Target="fonts/font90.fntdata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font" Target="fonts/font13.fntdata"/><Relationship Id="rId287" Type="http://schemas.openxmlformats.org/officeDocument/2006/relationships/font" Target="fonts/font34.fntdata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312" Type="http://schemas.openxmlformats.org/officeDocument/2006/relationships/font" Target="fonts/font59.fntdata"/><Relationship Id="rId333" Type="http://schemas.openxmlformats.org/officeDocument/2006/relationships/font" Target="fonts/font80.fntdata"/><Relationship Id="rId354" Type="http://schemas.openxmlformats.org/officeDocument/2006/relationships/font" Target="fonts/font101.fntdata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font" Target="fonts/font3.fntdata"/><Relationship Id="rId277" Type="http://schemas.openxmlformats.org/officeDocument/2006/relationships/font" Target="fonts/font24.fntdata"/><Relationship Id="rId298" Type="http://schemas.openxmlformats.org/officeDocument/2006/relationships/font" Target="fonts/font45.fntdata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302" Type="http://schemas.openxmlformats.org/officeDocument/2006/relationships/font" Target="fonts/font49.fntdata"/><Relationship Id="rId323" Type="http://schemas.openxmlformats.org/officeDocument/2006/relationships/font" Target="fonts/font70.fntdata"/><Relationship Id="rId344" Type="http://schemas.openxmlformats.org/officeDocument/2006/relationships/font" Target="fonts/font91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font" Target="fonts/font14.fntdata"/><Relationship Id="rId288" Type="http://schemas.openxmlformats.org/officeDocument/2006/relationships/font" Target="fonts/font35.fntdata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Title</a:t>
            </a:r>
            <a:endParaRPr lang="en-US"/>
          </a:p>
        </p:txBody>
      </p:sp>
      <p:sp>
        <p:nvSpPr>
          <p:cNvPr id="3" name="Text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n-US" smtClean="0"/>
              <a:t>Text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6525B2-4347-4F72-BAF7-76B19438D329}" type="datetimeFigureOut">
              <a:rPr lang="en-US" smtClean="0"/>
              <a:pPr/>
              <a:t>9/23/2024</a:t>
            </a:fld>
            <a:endParaRPr lang="en-US"/>
          </a:p>
        </p:txBody>
      </p:sp>
      <p:sp>
        <p:nvSpPr>
          <p:cNvPr id="5" name="Foo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F073CC-40D5-4B23-8DF0-9BD0A0C12F2C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77666" y="427735"/>
            <a:ext cx="6797992" cy="17109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77666" y="2459482"/>
            <a:ext cx="6797992" cy="70576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2568130" y="9944862"/>
            <a:ext cx="2417063" cy="5346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377666" y="9944862"/>
            <a:ext cx="1737264" cy="5346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pPr/>
              <a:t>9/23/2024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5438394" y="9944862"/>
            <a:ext cx="1737264" cy="5346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6.jpeg"/><Relationship Id="rId4" Type="http://schemas.openxmlformats.org/officeDocument/2006/relationships/image" Target="../media/image3.jpe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jpeg"/><Relationship Id="rId2" Type="http://schemas.openxmlformats.org/officeDocument/2006/relationships/image" Target="../media/image205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70.jpeg"/><Relationship Id="rId4" Type="http://schemas.openxmlformats.org/officeDocument/2006/relationships/image" Target="../media/image2.jpe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jpeg"/><Relationship Id="rId2" Type="http://schemas.openxmlformats.org/officeDocument/2006/relationships/image" Target="../media/image207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70.jpeg"/><Relationship Id="rId5" Type="http://schemas.openxmlformats.org/officeDocument/2006/relationships/image" Target="../media/image2.jpeg"/><Relationship Id="rId4" Type="http://schemas.openxmlformats.org/officeDocument/2006/relationships/image" Target="../media/image209.jpeg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jpeg"/><Relationship Id="rId2" Type="http://schemas.openxmlformats.org/officeDocument/2006/relationships/image" Target="../media/image210.jpeg"/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jpeg"/><Relationship Id="rId2" Type="http://schemas.openxmlformats.org/officeDocument/2006/relationships/image" Target="../media/image211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0.jpe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jpeg"/><Relationship Id="rId2" Type="http://schemas.openxmlformats.org/officeDocument/2006/relationships/image" Target="../media/image213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0.jpe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215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70.jpeg"/><Relationship Id="rId4" Type="http://schemas.openxmlformats.org/officeDocument/2006/relationships/image" Target="../media/image216.jpe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jpeg"/><Relationship Id="rId2" Type="http://schemas.openxmlformats.org/officeDocument/2006/relationships/image" Target="../media/image217.jpeg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9.jpeg"/><Relationship Id="rId2" Type="http://schemas.openxmlformats.org/officeDocument/2006/relationships/image" Target="../media/image218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70.jpeg"/><Relationship Id="rId4" Type="http://schemas.openxmlformats.org/officeDocument/2006/relationships/image" Target="../media/image220.jpe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jpeg"/><Relationship Id="rId2" Type="http://schemas.openxmlformats.org/officeDocument/2006/relationships/image" Target="../media/image221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70.jpeg"/><Relationship Id="rId4" Type="http://schemas.openxmlformats.org/officeDocument/2006/relationships/image" Target="../media/image223.jpe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5.jpeg"/><Relationship Id="rId2" Type="http://schemas.openxmlformats.org/officeDocument/2006/relationships/image" Target="../media/image224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0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jpeg"/><Relationship Id="rId5" Type="http://schemas.openxmlformats.org/officeDocument/2006/relationships/image" Target="../media/image5.jpeg"/><Relationship Id="rId4" Type="http://schemas.openxmlformats.org/officeDocument/2006/relationships/image" Target="../media/image2.jpeg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7.jpeg"/><Relationship Id="rId2" Type="http://schemas.openxmlformats.org/officeDocument/2006/relationships/image" Target="../media/image226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0.jpe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228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0.jpeg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13" Type="http://schemas.openxmlformats.org/officeDocument/2006/relationships/slide" Target="slide19.xml"/><Relationship Id="rId3" Type="http://schemas.openxmlformats.org/officeDocument/2006/relationships/image" Target="../media/image230.jpeg"/><Relationship Id="rId7" Type="http://schemas.openxmlformats.org/officeDocument/2006/relationships/slide" Target="slide1.xml"/><Relationship Id="rId12" Type="http://schemas.openxmlformats.org/officeDocument/2006/relationships/slide" Target="slide15.xml"/><Relationship Id="rId2" Type="http://schemas.openxmlformats.org/officeDocument/2006/relationships/image" Target="../media/image229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9.jpeg"/><Relationship Id="rId11" Type="http://schemas.openxmlformats.org/officeDocument/2006/relationships/slide" Target="slide12.xml"/><Relationship Id="rId5" Type="http://schemas.openxmlformats.org/officeDocument/2006/relationships/image" Target="../media/image231.jpeg"/><Relationship Id="rId15" Type="http://schemas.openxmlformats.org/officeDocument/2006/relationships/slide" Target="slide22.xml"/><Relationship Id="rId10" Type="http://schemas.openxmlformats.org/officeDocument/2006/relationships/slide" Target="slide11.xml"/><Relationship Id="rId4" Type="http://schemas.openxmlformats.org/officeDocument/2006/relationships/image" Target="../media/image2.jpeg"/><Relationship Id="rId9" Type="http://schemas.openxmlformats.org/officeDocument/2006/relationships/slide" Target="slide8.xml"/><Relationship Id="rId14" Type="http://schemas.openxmlformats.org/officeDocument/2006/relationships/slide" Target="slide21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3.jpeg"/><Relationship Id="rId7" Type="http://schemas.openxmlformats.org/officeDocument/2006/relationships/slide" Target="slide1.xml"/><Relationship Id="rId2" Type="http://schemas.openxmlformats.org/officeDocument/2006/relationships/image" Target="../media/image23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9.jpeg"/><Relationship Id="rId5" Type="http://schemas.openxmlformats.org/officeDocument/2006/relationships/image" Target="../media/image234.jpeg"/><Relationship Id="rId4" Type="http://schemas.openxmlformats.org/officeDocument/2006/relationships/image" Target="../media/image2.jpeg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3" Type="http://schemas.openxmlformats.org/officeDocument/2006/relationships/image" Target="../media/image236.jpeg"/><Relationship Id="rId7" Type="http://schemas.openxmlformats.org/officeDocument/2006/relationships/image" Target="../media/image129.jpeg"/><Relationship Id="rId2" Type="http://schemas.openxmlformats.org/officeDocument/2006/relationships/image" Target="../media/image235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1.jpeg"/><Relationship Id="rId5" Type="http://schemas.openxmlformats.org/officeDocument/2006/relationships/image" Target="../media/image238.jpeg"/><Relationship Id="rId4" Type="http://schemas.openxmlformats.org/officeDocument/2006/relationships/image" Target="../media/image237.jpeg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3" Type="http://schemas.openxmlformats.org/officeDocument/2006/relationships/image" Target="../media/image240.jpeg"/><Relationship Id="rId7" Type="http://schemas.openxmlformats.org/officeDocument/2006/relationships/slide" Target="slide1.xml"/><Relationship Id="rId2" Type="http://schemas.openxmlformats.org/officeDocument/2006/relationships/image" Target="../media/image239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9.jpeg"/><Relationship Id="rId5" Type="http://schemas.openxmlformats.org/officeDocument/2006/relationships/image" Target="../media/image234.jpeg"/><Relationship Id="rId4" Type="http://schemas.openxmlformats.org/officeDocument/2006/relationships/image" Target="../media/image2.jpe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1.jpeg"/><Relationship Id="rId7" Type="http://schemas.openxmlformats.org/officeDocument/2006/relationships/slide" Target="slide3.xml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9.jpeg"/><Relationship Id="rId5" Type="http://schemas.openxmlformats.org/officeDocument/2006/relationships/image" Target="../media/image231.jpeg"/><Relationship Id="rId4" Type="http://schemas.openxmlformats.org/officeDocument/2006/relationships/image" Target="../media/image242.jpeg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4.jpeg"/><Relationship Id="rId2" Type="http://schemas.openxmlformats.org/officeDocument/2006/relationships/image" Target="../media/image243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9.jpeg"/><Relationship Id="rId4" Type="http://schemas.openxmlformats.org/officeDocument/2006/relationships/image" Target="../media/image234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.jpeg"/><Relationship Id="rId5" Type="http://schemas.openxmlformats.org/officeDocument/2006/relationships/image" Target="../media/image3.jpeg"/><Relationship Id="rId4" Type="http://schemas.openxmlformats.org/officeDocument/2006/relationships/image" Target="../media/image2.jpeg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jpeg"/><Relationship Id="rId2" Type="http://schemas.openxmlformats.org/officeDocument/2006/relationships/image" Target="../media/image245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4.xml"/><Relationship Id="rId5" Type="http://schemas.openxmlformats.org/officeDocument/2006/relationships/image" Target="../media/image129.jpeg"/><Relationship Id="rId4" Type="http://schemas.openxmlformats.org/officeDocument/2006/relationships/image" Target="../media/image231.jpeg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jpeg"/><Relationship Id="rId2" Type="http://schemas.openxmlformats.org/officeDocument/2006/relationships/image" Target="../media/image247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29.jpeg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9.jpeg"/><Relationship Id="rId7" Type="http://schemas.openxmlformats.org/officeDocument/2006/relationships/slide" Target="slide6.xml"/><Relationship Id="rId2" Type="http://schemas.openxmlformats.org/officeDocument/2006/relationships/image" Target="../media/image248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9.jpeg"/><Relationship Id="rId5" Type="http://schemas.openxmlformats.org/officeDocument/2006/relationships/image" Target="../media/image231.jpeg"/><Relationship Id="rId4" Type="http://schemas.openxmlformats.org/officeDocument/2006/relationships/image" Target="../media/image2.jpeg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1.jpeg"/><Relationship Id="rId2" Type="http://schemas.openxmlformats.org/officeDocument/2006/relationships/image" Target="../media/image250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9.jpeg"/><Relationship Id="rId4" Type="http://schemas.openxmlformats.org/officeDocument/2006/relationships/image" Target="../media/image234.jpeg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252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8.xml"/><Relationship Id="rId5" Type="http://schemas.openxmlformats.org/officeDocument/2006/relationships/image" Target="../media/image129.jpeg"/><Relationship Id="rId4" Type="http://schemas.openxmlformats.org/officeDocument/2006/relationships/image" Target="../media/image231.jpeg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jpeg"/><Relationship Id="rId2" Type="http://schemas.openxmlformats.org/officeDocument/2006/relationships/image" Target="../media/image253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29.jpeg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5.jpeg"/><Relationship Id="rId2" Type="http://schemas.openxmlformats.org/officeDocument/2006/relationships/image" Target="../media/image254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9.jpeg"/><Relationship Id="rId4" Type="http://schemas.openxmlformats.org/officeDocument/2006/relationships/image" Target="../media/image231.jpeg"/></Relationships>
</file>

<file path=ppt/slides/_rels/slide1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9.jpeg"/><Relationship Id="rId3" Type="http://schemas.openxmlformats.org/officeDocument/2006/relationships/image" Target="../media/image256.jpeg"/><Relationship Id="rId7" Type="http://schemas.openxmlformats.org/officeDocument/2006/relationships/image" Target="../media/image234.jpeg"/><Relationship Id="rId2" Type="http://schemas.openxmlformats.org/officeDocument/2006/relationships/hyperlink" Target="14" TargetMode="Externa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image" Target="../media/image258.jpeg"/><Relationship Id="rId4" Type="http://schemas.openxmlformats.org/officeDocument/2006/relationships/image" Target="../media/image257.jpeg"/><Relationship Id="rId9" Type="http://schemas.openxmlformats.org/officeDocument/2006/relationships/slide" Target="slide11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259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9.jpeg"/><Relationship Id="rId4" Type="http://schemas.openxmlformats.org/officeDocument/2006/relationships/image" Target="../media/image231.jpeg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1.jpeg"/><Relationship Id="rId2" Type="http://schemas.openxmlformats.org/officeDocument/2006/relationships/image" Target="../media/image260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9.jpeg"/><Relationship Id="rId4" Type="http://schemas.openxmlformats.org/officeDocument/2006/relationships/image" Target="../media/image234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3.jpeg"/><Relationship Id="rId4" Type="http://schemas.openxmlformats.org/officeDocument/2006/relationships/image" Target="../media/image5.jpeg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3.jpeg"/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29.jpe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264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9.jpeg"/><Relationship Id="rId4" Type="http://schemas.openxmlformats.org/officeDocument/2006/relationships/image" Target="../media/image234.jpeg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jpeg"/><Relationship Id="rId2" Type="http://schemas.openxmlformats.org/officeDocument/2006/relationships/image" Target="../media/image265.jpeg"/><Relationship Id="rId1" Type="http://schemas.openxmlformats.org/officeDocument/2006/relationships/slideLayout" Target="../slideLayouts/slideLayout1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jpeg"/><Relationship Id="rId2" Type="http://schemas.openxmlformats.org/officeDocument/2006/relationships/image" Target="../media/image266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29.jpeg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jpeg"/><Relationship Id="rId2" Type="http://schemas.openxmlformats.org/officeDocument/2006/relationships/image" Target="../media/image267.jpeg"/><Relationship Id="rId1" Type="http://schemas.openxmlformats.org/officeDocument/2006/relationships/slideLayout" Target="../slideLayouts/slideLayout1.xml"/><Relationship Id="rId5" Type="http://schemas.openxmlformats.org/officeDocument/2006/relationships/slide" Target="slide18.xml"/><Relationship Id="rId4" Type="http://schemas.openxmlformats.org/officeDocument/2006/relationships/image" Target="../media/image129.jpeg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268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9.jpeg"/><Relationship Id="rId4" Type="http://schemas.openxmlformats.org/officeDocument/2006/relationships/image" Target="../media/image234.jpeg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jpeg"/><Relationship Id="rId2" Type="http://schemas.openxmlformats.org/officeDocument/2006/relationships/image" Target="../media/image231.jpeg"/><Relationship Id="rId1" Type="http://schemas.openxmlformats.org/officeDocument/2006/relationships/slideLayout" Target="../slideLayouts/slideLayout1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29.jpeg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9.jpeg"/><Relationship Id="rId2" Type="http://schemas.openxmlformats.org/officeDocument/2006/relationships/image" Target="../media/image125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9.jpeg"/><Relationship Id="rId5" Type="http://schemas.openxmlformats.org/officeDocument/2006/relationships/image" Target="../media/image231.jpeg"/><Relationship Id="rId4" Type="http://schemas.openxmlformats.org/officeDocument/2006/relationships/image" Target="../media/image2.jpeg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slide" Target="slide3.xml"/><Relationship Id="rId3" Type="http://schemas.openxmlformats.org/officeDocument/2006/relationships/image" Target="../media/image2.jpeg"/><Relationship Id="rId7" Type="http://schemas.openxmlformats.org/officeDocument/2006/relationships/slide" Target="slide2.xml"/><Relationship Id="rId12" Type="http://schemas.openxmlformats.org/officeDocument/2006/relationships/slide" Target="slide9.xml"/><Relationship Id="rId2" Type="http://schemas.openxmlformats.org/officeDocument/2006/relationships/image" Target="../media/image270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1.xml"/><Relationship Id="rId11" Type="http://schemas.openxmlformats.org/officeDocument/2006/relationships/slide" Target="slide8.xml"/><Relationship Id="rId5" Type="http://schemas.openxmlformats.org/officeDocument/2006/relationships/image" Target="../media/image129.jpeg"/><Relationship Id="rId10" Type="http://schemas.openxmlformats.org/officeDocument/2006/relationships/slide" Target="slide7.xml"/><Relationship Id="rId4" Type="http://schemas.openxmlformats.org/officeDocument/2006/relationships/image" Target="../media/image271.jpeg"/><Relationship Id="rId9" Type="http://schemas.openxmlformats.org/officeDocument/2006/relationships/slide" Target="slide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jpeg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3.jpeg"/><Relationship Id="rId2" Type="http://schemas.openxmlformats.org/officeDocument/2006/relationships/image" Target="../media/image27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image" Target="../media/image275.jpeg"/><Relationship Id="rId4" Type="http://schemas.openxmlformats.org/officeDocument/2006/relationships/image" Target="../media/image274.jpeg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7.jpeg"/><Relationship Id="rId2" Type="http://schemas.openxmlformats.org/officeDocument/2006/relationships/image" Target="../media/image276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2.xml"/><Relationship Id="rId5" Type="http://schemas.openxmlformats.org/officeDocument/2006/relationships/image" Target="../media/image129.jpeg"/><Relationship Id="rId4" Type="http://schemas.openxmlformats.org/officeDocument/2006/relationships/image" Target="../media/image271.jpeg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5.jpeg"/><Relationship Id="rId2" Type="http://schemas.openxmlformats.org/officeDocument/2006/relationships/image" Target="../media/image278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1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5" Type="http://schemas.openxmlformats.org/officeDocument/2006/relationships/hyperlink" Target="https://www.geeksforgeeks.org/stop-and-wait-arq/" TargetMode="External"/><Relationship Id="rId4" Type="http://schemas.openxmlformats.org/officeDocument/2006/relationships/image" Target="../media/image129.jpeg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0.jpeg"/><Relationship Id="rId7" Type="http://schemas.openxmlformats.org/officeDocument/2006/relationships/slide" Target="slide4.xml"/><Relationship Id="rId2" Type="http://schemas.openxmlformats.org/officeDocument/2006/relationships/image" Target="../media/image279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3.xml"/><Relationship Id="rId5" Type="http://schemas.openxmlformats.org/officeDocument/2006/relationships/image" Target="../media/image2.jpeg"/><Relationship Id="rId4" Type="http://schemas.openxmlformats.org/officeDocument/2006/relationships/image" Target="../media/image275.jpe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1.jpeg"/><Relationship Id="rId2" Type="http://schemas.openxmlformats.org/officeDocument/2006/relationships/image" Target="../media/image281.jpeg"/><Relationship Id="rId1" Type="http://schemas.openxmlformats.org/officeDocument/2006/relationships/slideLayout" Target="../slideLayouts/slideLayout1.xml"/><Relationship Id="rId5" Type="http://schemas.openxmlformats.org/officeDocument/2006/relationships/slide" Target="slide4.xml"/><Relationship Id="rId4" Type="http://schemas.openxmlformats.org/officeDocument/2006/relationships/image" Target="../media/image282.jpeg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275.jpeg"/><Relationship Id="rId1" Type="http://schemas.openxmlformats.org/officeDocument/2006/relationships/slideLayout" Target="../slideLayouts/slideLayout1.xml"/><Relationship Id="rId4" Type="http://schemas.openxmlformats.org/officeDocument/2006/relationships/slide" Target="slide6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4.jpeg"/><Relationship Id="rId2" Type="http://schemas.openxmlformats.org/officeDocument/2006/relationships/image" Target="../media/image283.jpeg"/><Relationship Id="rId1" Type="http://schemas.openxmlformats.org/officeDocument/2006/relationships/slideLayout" Target="../slideLayouts/slideLayout1.xml"/><Relationship Id="rId4" Type="http://schemas.openxmlformats.org/officeDocument/2006/relationships/slide" Target="slide6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275.jpeg"/><Relationship Id="rId1" Type="http://schemas.openxmlformats.org/officeDocument/2006/relationships/slideLayout" Target="../slideLayouts/slideLayout1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285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9.jpeg"/><Relationship Id="rId4" Type="http://schemas.openxmlformats.org/officeDocument/2006/relationships/image" Target="../media/image271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jpeg"/><Relationship Id="rId4" Type="http://schemas.openxmlformats.org/officeDocument/2006/relationships/image" Target="../media/image5.jpeg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5.jpeg"/><Relationship Id="rId2" Type="http://schemas.openxmlformats.org/officeDocument/2006/relationships/image" Target="../media/image167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s/_rels/slide151.xml.rels><?xml version="1.0" encoding="UTF-8" standalone="yes"?>
<Relationships xmlns="http://schemas.openxmlformats.org/package/2006/relationships"><Relationship Id="rId8" Type="http://schemas.openxmlformats.org/officeDocument/2006/relationships/slide" Target="slide13.xml"/><Relationship Id="rId13" Type="http://schemas.openxmlformats.org/officeDocument/2006/relationships/slide" Target="slide21.xml"/><Relationship Id="rId3" Type="http://schemas.openxmlformats.org/officeDocument/2006/relationships/image" Target="../media/image2.jpeg"/><Relationship Id="rId7" Type="http://schemas.openxmlformats.org/officeDocument/2006/relationships/slide" Target="slide12.xml"/><Relationship Id="rId12" Type="http://schemas.openxmlformats.org/officeDocument/2006/relationships/slide" Target="slide20.xml"/><Relationship Id="rId2" Type="http://schemas.openxmlformats.org/officeDocument/2006/relationships/image" Target="../media/image286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11.xml"/><Relationship Id="rId11" Type="http://schemas.openxmlformats.org/officeDocument/2006/relationships/slide" Target="slide19.xml"/><Relationship Id="rId5" Type="http://schemas.openxmlformats.org/officeDocument/2006/relationships/slide" Target="slide3.xml"/><Relationship Id="rId10" Type="http://schemas.openxmlformats.org/officeDocument/2006/relationships/slide" Target="slide18.xml"/><Relationship Id="rId4" Type="http://schemas.openxmlformats.org/officeDocument/2006/relationships/image" Target="../media/image287.jpeg"/><Relationship Id="rId9" Type="http://schemas.openxmlformats.org/officeDocument/2006/relationships/slide" Target="slide17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9.jpeg"/><Relationship Id="rId2" Type="http://schemas.openxmlformats.org/officeDocument/2006/relationships/image" Target="../media/image288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90.jpeg"/><Relationship Id="rId4" Type="http://schemas.openxmlformats.org/officeDocument/2006/relationships/image" Target="../media/image2.jpeg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2.jpeg"/><Relationship Id="rId7" Type="http://schemas.openxmlformats.org/officeDocument/2006/relationships/slide" Target="slide1.xml"/><Relationship Id="rId2" Type="http://schemas.openxmlformats.org/officeDocument/2006/relationships/image" Target="../media/image29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87.jpeg"/><Relationship Id="rId5" Type="http://schemas.openxmlformats.org/officeDocument/2006/relationships/image" Target="../media/image294.jpeg"/><Relationship Id="rId4" Type="http://schemas.openxmlformats.org/officeDocument/2006/relationships/image" Target="../media/image293.jpeg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6.jpeg"/><Relationship Id="rId2" Type="http://schemas.openxmlformats.org/officeDocument/2006/relationships/image" Target="../media/image295.jpeg"/><Relationship Id="rId1" Type="http://schemas.openxmlformats.org/officeDocument/2006/relationships/slideLayout" Target="../slideLayouts/slideLayout1.xml"/><Relationship Id="rId5" Type="http://schemas.openxmlformats.org/officeDocument/2006/relationships/slide" Target="slide1.xml"/><Relationship Id="rId4" Type="http://schemas.openxmlformats.org/officeDocument/2006/relationships/image" Target="../media/image297.jpeg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9.jpeg"/><Relationship Id="rId2" Type="http://schemas.openxmlformats.org/officeDocument/2006/relationships/image" Target="../media/image298.jpeg"/><Relationship Id="rId1" Type="http://schemas.openxmlformats.org/officeDocument/2006/relationships/slideLayout" Target="../slideLayouts/slideLayout1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1.jpeg"/><Relationship Id="rId2" Type="http://schemas.openxmlformats.org/officeDocument/2006/relationships/image" Target="../media/image300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3.xml"/><Relationship Id="rId5" Type="http://schemas.openxmlformats.org/officeDocument/2006/relationships/image" Target="../media/image297.jpeg"/><Relationship Id="rId4" Type="http://schemas.openxmlformats.org/officeDocument/2006/relationships/image" Target="../media/image2.jpeg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7.jpeg"/><Relationship Id="rId2" Type="http://schemas.openxmlformats.org/officeDocument/2006/relationships/image" Target="../media/image302.jpeg"/><Relationship Id="rId1" Type="http://schemas.openxmlformats.org/officeDocument/2006/relationships/slideLayout" Target="../slideLayouts/slideLayout1.xml"/><Relationship Id="rId5" Type="http://schemas.openxmlformats.org/officeDocument/2006/relationships/slide" Target="slide5.xml"/><Relationship Id="rId4" Type="http://schemas.openxmlformats.org/officeDocument/2006/relationships/slide" Target="slide4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4.jpeg"/><Relationship Id="rId2" Type="http://schemas.openxmlformats.org/officeDocument/2006/relationships/image" Target="../media/image303.jpeg"/><Relationship Id="rId1" Type="http://schemas.openxmlformats.org/officeDocument/2006/relationships/slideLayout" Target="../slideLayouts/slideLayout1.xml"/><Relationship Id="rId5" Type="http://schemas.openxmlformats.org/officeDocument/2006/relationships/slide" Target="slide5.xml"/><Relationship Id="rId4" Type="http://schemas.openxmlformats.org/officeDocument/2006/relationships/image" Target="../media/image305.jpeg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7.jpeg"/><Relationship Id="rId2" Type="http://schemas.openxmlformats.org/officeDocument/2006/relationships/image" Target="../media/image306.jpeg"/><Relationship Id="rId1" Type="http://schemas.openxmlformats.org/officeDocument/2006/relationships/slideLayout" Target="../slideLayouts/slideLayout1.xml"/><Relationship Id="rId5" Type="http://schemas.openxmlformats.org/officeDocument/2006/relationships/slide" Target="slide6.xml"/><Relationship Id="rId4" Type="http://schemas.openxmlformats.org/officeDocument/2006/relationships/image" Target="../media/image308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7" Type="http://schemas.openxmlformats.org/officeDocument/2006/relationships/image" Target="../media/image4.jpe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jpeg"/><Relationship Id="rId5" Type="http://schemas.openxmlformats.org/officeDocument/2006/relationships/image" Target="../media/image28.jpeg"/><Relationship Id="rId4" Type="http://schemas.openxmlformats.org/officeDocument/2006/relationships/image" Target="../media/image2.jpeg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0.jpeg"/><Relationship Id="rId2" Type="http://schemas.openxmlformats.org/officeDocument/2006/relationships/image" Target="../media/image309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7.xml"/><Relationship Id="rId5" Type="http://schemas.openxmlformats.org/officeDocument/2006/relationships/slide" Target="slide6.xml"/><Relationship Id="rId4" Type="http://schemas.openxmlformats.org/officeDocument/2006/relationships/image" Target="../media/image297.jpeg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2.jpeg"/><Relationship Id="rId2" Type="http://schemas.openxmlformats.org/officeDocument/2006/relationships/image" Target="../media/image311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9.xml"/><Relationship Id="rId5" Type="http://schemas.openxmlformats.org/officeDocument/2006/relationships/slide" Target="slide8.xml"/><Relationship Id="rId4" Type="http://schemas.openxmlformats.org/officeDocument/2006/relationships/image" Target="../media/image287.jpeg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4.jpeg"/><Relationship Id="rId2" Type="http://schemas.openxmlformats.org/officeDocument/2006/relationships/image" Target="../media/image313.jpeg"/><Relationship Id="rId1" Type="http://schemas.openxmlformats.org/officeDocument/2006/relationships/slideLayout" Target="../slideLayouts/slideLayout1.xml"/><Relationship Id="rId5" Type="http://schemas.openxmlformats.org/officeDocument/2006/relationships/slide" Target="slide9.xml"/><Relationship Id="rId4" Type="http://schemas.openxmlformats.org/officeDocument/2006/relationships/image" Target="../media/image315.jpeg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7.jpeg"/><Relationship Id="rId2" Type="http://schemas.openxmlformats.org/officeDocument/2006/relationships/image" Target="../media/image316.jpeg"/><Relationship Id="rId1" Type="http://schemas.openxmlformats.org/officeDocument/2006/relationships/slideLayout" Target="../slideLayouts/slideLayout1.xml"/><Relationship Id="rId5" Type="http://schemas.openxmlformats.org/officeDocument/2006/relationships/slide" Target="slide10.xml"/><Relationship Id="rId4" Type="http://schemas.openxmlformats.org/officeDocument/2006/relationships/image" Target="../media/image287.jpeg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318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97.jpeg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319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87.jpeg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0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5" Type="http://schemas.openxmlformats.org/officeDocument/2006/relationships/slide" Target="slide14.xml"/><Relationship Id="rId4" Type="http://schemas.openxmlformats.org/officeDocument/2006/relationships/image" Target="../media/image297.jpeg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2.jpeg"/><Relationship Id="rId2" Type="http://schemas.openxmlformats.org/officeDocument/2006/relationships/image" Target="../media/image321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87.jpeg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323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97.jpeg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5.jpeg"/><Relationship Id="rId7" Type="http://schemas.openxmlformats.org/officeDocument/2006/relationships/slide" Target="slide16.xml"/><Relationship Id="rId2" Type="http://schemas.openxmlformats.org/officeDocument/2006/relationships/image" Target="../media/image324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87.jpeg"/><Relationship Id="rId5" Type="http://schemas.openxmlformats.org/officeDocument/2006/relationships/image" Target="../media/image327.jpeg"/><Relationship Id="rId4" Type="http://schemas.openxmlformats.org/officeDocument/2006/relationships/image" Target="../media/image326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4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jpeg"/><Relationship Id="rId5" Type="http://schemas.openxmlformats.org/officeDocument/2006/relationships/image" Target="../media/image31.jpeg"/><Relationship Id="rId4" Type="http://schemas.openxmlformats.org/officeDocument/2006/relationships/image" Target="../media/image30.jpeg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8.jpeg"/><Relationship Id="rId7" Type="http://schemas.openxmlformats.org/officeDocument/2006/relationships/slide" Target="slide17.xml"/><Relationship Id="rId2" Type="http://schemas.openxmlformats.org/officeDocument/2006/relationships/hyperlink" Target="20" TargetMode="Externa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97.jpeg"/><Relationship Id="rId5" Type="http://schemas.openxmlformats.org/officeDocument/2006/relationships/image" Target="../media/image2.jpeg"/><Relationship Id="rId4" Type="http://schemas.openxmlformats.org/officeDocument/2006/relationships/image" Target="../media/image329.jpeg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1.jpeg"/><Relationship Id="rId2" Type="http://schemas.openxmlformats.org/officeDocument/2006/relationships/image" Target="../media/image330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87.jpeg"/><Relationship Id="rId4" Type="http://schemas.openxmlformats.org/officeDocument/2006/relationships/image" Target="../media/image2.jpeg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7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7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33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97.jpeg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7.jpeg"/><Relationship Id="rId1" Type="http://schemas.openxmlformats.org/officeDocument/2006/relationships/slideLayout" Target="../slideLayouts/slideLayout1.xml"/></Relationships>
</file>

<file path=ppt/slides/_rels/slide176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3" Type="http://schemas.openxmlformats.org/officeDocument/2006/relationships/image" Target="../media/image2.jpeg"/><Relationship Id="rId7" Type="http://schemas.openxmlformats.org/officeDocument/2006/relationships/slide" Target="slide4.xml"/><Relationship Id="rId12" Type="http://schemas.openxmlformats.org/officeDocument/2006/relationships/slide" Target="slide10.xml"/><Relationship Id="rId2" Type="http://schemas.openxmlformats.org/officeDocument/2006/relationships/image" Target="../media/image333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3.xml"/><Relationship Id="rId11" Type="http://schemas.openxmlformats.org/officeDocument/2006/relationships/slide" Target="slide9.xml"/><Relationship Id="rId5" Type="http://schemas.openxmlformats.org/officeDocument/2006/relationships/slide" Target="slide1.xml"/><Relationship Id="rId10" Type="http://schemas.openxmlformats.org/officeDocument/2006/relationships/slide" Target="slide8.xml"/><Relationship Id="rId4" Type="http://schemas.openxmlformats.org/officeDocument/2006/relationships/image" Target="../media/image334.jpeg"/><Relationship Id="rId9" Type="http://schemas.openxmlformats.org/officeDocument/2006/relationships/slide" Target="slide7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6.jpeg"/><Relationship Id="rId7" Type="http://schemas.openxmlformats.org/officeDocument/2006/relationships/slide" Target="slide1.xml"/><Relationship Id="rId2" Type="http://schemas.openxmlformats.org/officeDocument/2006/relationships/image" Target="../media/image335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9.jpeg"/><Relationship Id="rId5" Type="http://schemas.openxmlformats.org/officeDocument/2006/relationships/image" Target="../media/image234.jpeg"/><Relationship Id="rId4" Type="http://schemas.openxmlformats.org/officeDocument/2006/relationships/image" Target="../media/image2.jpeg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8.jpeg"/><Relationship Id="rId2" Type="http://schemas.openxmlformats.org/officeDocument/2006/relationships/image" Target="../media/image337.jpeg"/><Relationship Id="rId1" Type="http://schemas.openxmlformats.org/officeDocument/2006/relationships/slideLayout" Target="../slideLayouts/slideLayout1.xml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339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9.jpeg"/><Relationship Id="rId4" Type="http://schemas.openxmlformats.org/officeDocument/2006/relationships/image" Target="../media/image234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7" Type="http://schemas.openxmlformats.org/officeDocument/2006/relationships/image" Target="../media/image35.jpeg"/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jpeg"/><Relationship Id="rId5" Type="http://schemas.openxmlformats.org/officeDocument/2006/relationships/image" Target="../media/image34.jpeg"/><Relationship Id="rId4" Type="http://schemas.openxmlformats.org/officeDocument/2006/relationships/image" Target="../media/image2.jpeg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4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340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4.xml"/><Relationship Id="rId5" Type="http://schemas.openxmlformats.org/officeDocument/2006/relationships/image" Target="../media/image129.jpeg"/><Relationship Id="rId4" Type="http://schemas.openxmlformats.org/officeDocument/2006/relationships/image" Target="../media/image234.jpeg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341.jpeg"/><Relationship Id="rId1" Type="http://schemas.openxmlformats.org/officeDocument/2006/relationships/slideLayout" Target="../slideLayouts/slideLayout1.xml"/><Relationship Id="rId5" Type="http://schemas.openxmlformats.org/officeDocument/2006/relationships/slide" Target="slide4.xml"/><Relationship Id="rId4" Type="http://schemas.openxmlformats.org/officeDocument/2006/relationships/image" Target="../media/image342.jpeg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4.jpeg"/><Relationship Id="rId7" Type="http://schemas.openxmlformats.org/officeDocument/2006/relationships/slide" Target="slide5.xml"/><Relationship Id="rId2" Type="http://schemas.openxmlformats.org/officeDocument/2006/relationships/image" Target="../media/image343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9.jpeg"/><Relationship Id="rId5" Type="http://schemas.openxmlformats.org/officeDocument/2006/relationships/image" Target="../media/image234.jpeg"/><Relationship Id="rId4" Type="http://schemas.openxmlformats.org/officeDocument/2006/relationships/image" Target="../media/image345.jpeg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346.jpeg"/><Relationship Id="rId1" Type="http://schemas.openxmlformats.org/officeDocument/2006/relationships/slideLayout" Target="../slideLayouts/slideLayout1.xml"/><Relationship Id="rId5" Type="http://schemas.openxmlformats.org/officeDocument/2006/relationships/slide" Target="slide6.xml"/><Relationship Id="rId4" Type="http://schemas.openxmlformats.org/officeDocument/2006/relationships/image" Target="../media/image334.jpeg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7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9.jpeg"/><Relationship Id="rId4" Type="http://schemas.openxmlformats.org/officeDocument/2006/relationships/image" Target="../media/image234.jpeg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4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29.jpeg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348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34.jpeg"/></Relationships>
</file>

<file path=ppt/slides/_rels/slide189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3" Type="http://schemas.openxmlformats.org/officeDocument/2006/relationships/image" Target="../media/image2.jpeg"/><Relationship Id="rId7" Type="http://schemas.openxmlformats.org/officeDocument/2006/relationships/slide" Target="slide5.xml"/><Relationship Id="rId2" Type="http://schemas.openxmlformats.org/officeDocument/2006/relationships/image" Target="../media/image333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4.xml"/><Relationship Id="rId11" Type="http://schemas.openxmlformats.org/officeDocument/2006/relationships/slide" Target="slide10.xml"/><Relationship Id="rId5" Type="http://schemas.openxmlformats.org/officeDocument/2006/relationships/slide" Target="slide2.xml"/><Relationship Id="rId10" Type="http://schemas.openxmlformats.org/officeDocument/2006/relationships/slide" Target="slide8.xml"/><Relationship Id="rId4" Type="http://schemas.openxmlformats.org/officeDocument/2006/relationships/image" Target="../media/image287.jpeg"/><Relationship Id="rId9" Type="http://schemas.openxmlformats.org/officeDocument/2006/relationships/slide" Target="slide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8.jpeg"/><Relationship Id="rId5" Type="http://schemas.openxmlformats.org/officeDocument/2006/relationships/image" Target="../media/image5.jpeg"/><Relationship Id="rId4" Type="http://schemas.openxmlformats.org/officeDocument/2006/relationships/image" Target="../media/image37.jpeg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349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50.jpeg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2.jpeg"/><Relationship Id="rId2" Type="http://schemas.openxmlformats.org/officeDocument/2006/relationships/image" Target="../media/image351.jpeg"/><Relationship Id="rId1" Type="http://schemas.openxmlformats.org/officeDocument/2006/relationships/slideLayout" Target="../slideLayouts/slideLayout1.xml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4.jpeg"/><Relationship Id="rId2" Type="http://schemas.openxmlformats.org/officeDocument/2006/relationships/image" Target="../media/image353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1.xml"/><Relationship Id="rId5" Type="http://schemas.openxmlformats.org/officeDocument/2006/relationships/image" Target="../media/image355.jpeg"/><Relationship Id="rId4" Type="http://schemas.openxmlformats.org/officeDocument/2006/relationships/image" Target="../media/image2.jpeg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356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87.jpeg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8.jpeg"/><Relationship Id="rId2" Type="http://schemas.openxmlformats.org/officeDocument/2006/relationships/image" Target="../media/image357.jpeg"/><Relationship Id="rId1" Type="http://schemas.openxmlformats.org/officeDocument/2006/relationships/slideLayout" Target="../slideLayouts/slideLayout1.xml"/><Relationship Id="rId5" Type="http://schemas.openxmlformats.org/officeDocument/2006/relationships/slide" Target="slide3.xml"/><Relationship Id="rId4" Type="http://schemas.openxmlformats.org/officeDocument/2006/relationships/image" Target="../media/image355.jpeg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359.jpeg"/><Relationship Id="rId1" Type="http://schemas.openxmlformats.org/officeDocument/2006/relationships/slideLayout" Target="../slideLayouts/slideLayout1.xml"/><Relationship Id="rId5" Type="http://schemas.openxmlformats.org/officeDocument/2006/relationships/slide" Target="slide5.xml"/><Relationship Id="rId4" Type="http://schemas.openxmlformats.org/officeDocument/2006/relationships/image" Target="../media/image360.jpeg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2.jpeg"/><Relationship Id="rId2" Type="http://schemas.openxmlformats.org/officeDocument/2006/relationships/image" Target="../media/image361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55.jpeg"/><Relationship Id="rId4" Type="http://schemas.openxmlformats.org/officeDocument/2006/relationships/image" Target="../media/image2.jpeg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363.jpeg"/><Relationship Id="rId1" Type="http://schemas.openxmlformats.org/officeDocument/2006/relationships/slideLayout" Target="../slideLayouts/slideLayout1.xml"/><Relationship Id="rId5" Type="http://schemas.openxmlformats.org/officeDocument/2006/relationships/slide" Target="slide7.xml"/><Relationship Id="rId4" Type="http://schemas.openxmlformats.org/officeDocument/2006/relationships/image" Target="../media/image287.jpeg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4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7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jpeg"/><Relationship Id="rId4" Type="http://schemas.openxmlformats.org/officeDocument/2006/relationships/image" Target="../media/image3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0.jpeg"/><Relationship Id="rId4" Type="http://schemas.openxmlformats.org/officeDocument/2006/relationships/image" Target="../media/image3.jpeg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5.jpeg"/><Relationship Id="rId1" Type="http://schemas.openxmlformats.org/officeDocument/2006/relationships/slideLayout" Target="../slideLayouts/slideLayout1.xml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5.jpeg"/><Relationship Id="rId2" Type="http://schemas.openxmlformats.org/officeDocument/2006/relationships/image" Target="../media/image167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87.jpeg"/><Relationship Id="rId4" Type="http://schemas.openxmlformats.org/officeDocument/2006/relationships/image" Target="../media/image2.jpeg"/></Relationships>
</file>

<file path=ppt/slides/_rels/slide202.xml.rels><?xml version="1.0" encoding="UTF-8" standalone="yes"?>
<Relationships xmlns="http://schemas.openxmlformats.org/package/2006/relationships"><Relationship Id="rId8" Type="http://schemas.openxmlformats.org/officeDocument/2006/relationships/slide" Target="slide5.xml"/><Relationship Id="rId3" Type="http://schemas.openxmlformats.org/officeDocument/2006/relationships/image" Target="../media/image367.jpeg"/><Relationship Id="rId7" Type="http://schemas.openxmlformats.org/officeDocument/2006/relationships/slide" Target="slide4.xml"/><Relationship Id="rId2" Type="http://schemas.openxmlformats.org/officeDocument/2006/relationships/image" Target="../media/image366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3.xml"/><Relationship Id="rId11" Type="http://schemas.openxmlformats.org/officeDocument/2006/relationships/slide" Target="slide10.xml"/><Relationship Id="rId5" Type="http://schemas.openxmlformats.org/officeDocument/2006/relationships/slide" Target="slide1.xml"/><Relationship Id="rId10" Type="http://schemas.openxmlformats.org/officeDocument/2006/relationships/slide" Target="slide8.xml"/><Relationship Id="rId4" Type="http://schemas.openxmlformats.org/officeDocument/2006/relationships/image" Target="../media/image2.jpeg"/><Relationship Id="rId9" Type="http://schemas.openxmlformats.org/officeDocument/2006/relationships/slide" Target="slide7.xml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9.jpeg"/><Relationship Id="rId2" Type="http://schemas.openxmlformats.org/officeDocument/2006/relationships/image" Target="../media/image368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9.jpeg"/><Relationship Id="rId4" Type="http://schemas.openxmlformats.org/officeDocument/2006/relationships/image" Target="../media/image234.jpeg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1.jpeg"/><Relationship Id="rId2" Type="http://schemas.openxmlformats.org/officeDocument/2006/relationships/image" Target="../media/image370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1.xml"/><Relationship Id="rId5" Type="http://schemas.openxmlformats.org/officeDocument/2006/relationships/image" Target="../media/image2.jpeg"/><Relationship Id="rId4" Type="http://schemas.openxmlformats.org/officeDocument/2006/relationships/image" Target="../media/image367.jpeg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372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9.jpeg"/><Relationship Id="rId4" Type="http://schemas.openxmlformats.org/officeDocument/2006/relationships/image" Target="../media/image234.jpeg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7.jpeg"/><Relationship Id="rId2" Type="http://schemas.openxmlformats.org/officeDocument/2006/relationships/image" Target="../media/image373.jpeg"/><Relationship Id="rId1" Type="http://schemas.openxmlformats.org/officeDocument/2006/relationships/slideLayout" Target="../slideLayouts/slideLayout1.xml"/><Relationship Id="rId5" Type="http://schemas.openxmlformats.org/officeDocument/2006/relationships/slide" Target="slide2.xml"/><Relationship Id="rId4" Type="http://schemas.openxmlformats.org/officeDocument/2006/relationships/image" Target="../media/image2.jpeg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5.jpeg"/><Relationship Id="rId7" Type="http://schemas.openxmlformats.org/officeDocument/2006/relationships/slide" Target="slide3.xml"/><Relationship Id="rId2" Type="http://schemas.openxmlformats.org/officeDocument/2006/relationships/image" Target="../media/image374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9.jpeg"/><Relationship Id="rId5" Type="http://schemas.openxmlformats.org/officeDocument/2006/relationships/image" Target="../media/image234.jpeg"/><Relationship Id="rId4" Type="http://schemas.openxmlformats.org/officeDocument/2006/relationships/image" Target="../media/image2.jpeg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6.jpeg"/><Relationship Id="rId7" Type="http://schemas.openxmlformats.org/officeDocument/2006/relationships/slide" Target="slide5.xml"/><Relationship Id="rId2" Type="http://schemas.openxmlformats.org/officeDocument/2006/relationships/hyperlink" Target="7" TargetMode="External"/><Relationship Id="rId1" Type="http://schemas.openxmlformats.org/officeDocument/2006/relationships/slideLayout" Target="../slideLayouts/slideLayout1.xml"/><Relationship Id="rId6" Type="http://schemas.openxmlformats.org/officeDocument/2006/relationships/slide" Target="slide4.xml"/><Relationship Id="rId5" Type="http://schemas.openxmlformats.org/officeDocument/2006/relationships/image" Target="../media/image2.jpeg"/><Relationship Id="rId4" Type="http://schemas.openxmlformats.org/officeDocument/2006/relationships/image" Target="../media/image367.jpeg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8.jpeg"/><Relationship Id="rId7" Type="http://schemas.openxmlformats.org/officeDocument/2006/relationships/slide" Target="slide6.xml"/><Relationship Id="rId2" Type="http://schemas.openxmlformats.org/officeDocument/2006/relationships/image" Target="../media/image377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9.jpeg"/><Relationship Id="rId5" Type="http://schemas.openxmlformats.org/officeDocument/2006/relationships/image" Target="../media/image234.jpeg"/><Relationship Id="rId4" Type="http://schemas.openxmlformats.org/officeDocument/2006/relationships/image" Target="../media/image2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2.jpeg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0.jpeg"/><Relationship Id="rId2" Type="http://schemas.openxmlformats.org/officeDocument/2006/relationships/image" Target="../media/image379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7.xml"/><Relationship Id="rId5" Type="http://schemas.openxmlformats.org/officeDocument/2006/relationships/slide" Target="slide6.xml"/><Relationship Id="rId4" Type="http://schemas.openxmlformats.org/officeDocument/2006/relationships/image" Target="../media/image2.jpeg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381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9.jpeg"/><Relationship Id="rId4" Type="http://schemas.openxmlformats.org/officeDocument/2006/relationships/image" Target="../media/image234.jpeg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367.jpeg"/><Relationship Id="rId1" Type="http://schemas.openxmlformats.org/officeDocument/2006/relationships/slideLayout" Target="../slideLayouts/slideLayout1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jpeg"/><Relationship Id="rId2" Type="http://schemas.openxmlformats.org/officeDocument/2006/relationships/image" Target="../media/image234.jpeg"/><Relationship Id="rId1" Type="http://schemas.openxmlformats.org/officeDocument/2006/relationships/slideLayout" Target="../slideLayouts/slideLayout1.xml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7.jpeg"/><Relationship Id="rId2" Type="http://schemas.openxmlformats.org/officeDocument/2006/relationships/image" Target="../media/image38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s/_rels/slide215.xml.rels><?xml version="1.0" encoding="UTF-8" standalone="yes"?>
<Relationships xmlns="http://schemas.openxmlformats.org/package/2006/relationships"><Relationship Id="rId8" Type="http://schemas.openxmlformats.org/officeDocument/2006/relationships/slide" Target="slide4.xml"/><Relationship Id="rId13" Type="http://schemas.openxmlformats.org/officeDocument/2006/relationships/slide" Target="slide11.xml"/><Relationship Id="rId3" Type="http://schemas.openxmlformats.org/officeDocument/2006/relationships/image" Target="../media/image333.jpeg"/><Relationship Id="rId7" Type="http://schemas.openxmlformats.org/officeDocument/2006/relationships/slide" Target="slide3.xml"/><Relationship Id="rId12" Type="http://schemas.openxmlformats.org/officeDocument/2006/relationships/slide" Target="slide10.xml"/><Relationship Id="rId2" Type="http://schemas.openxmlformats.org/officeDocument/2006/relationships/image" Target="../media/image383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2.xml"/><Relationship Id="rId11" Type="http://schemas.openxmlformats.org/officeDocument/2006/relationships/slide" Target="slide9.xml"/><Relationship Id="rId5" Type="http://schemas.openxmlformats.org/officeDocument/2006/relationships/image" Target="../media/image2.jpeg"/><Relationship Id="rId10" Type="http://schemas.openxmlformats.org/officeDocument/2006/relationships/slide" Target="slide7.xml"/><Relationship Id="rId4" Type="http://schemas.openxmlformats.org/officeDocument/2006/relationships/image" Target="../media/image384.jpeg"/><Relationship Id="rId9" Type="http://schemas.openxmlformats.org/officeDocument/2006/relationships/slide" Target="slide6.xml"/><Relationship Id="rId14" Type="http://schemas.openxmlformats.org/officeDocument/2006/relationships/slide" Target="slide12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385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9.jpeg"/><Relationship Id="rId5" Type="http://schemas.openxmlformats.org/officeDocument/2006/relationships/image" Target="../media/image234.jpeg"/><Relationship Id="rId4" Type="http://schemas.openxmlformats.org/officeDocument/2006/relationships/image" Target="../media/image386.jpeg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8.jpeg"/><Relationship Id="rId2" Type="http://schemas.openxmlformats.org/officeDocument/2006/relationships/image" Target="../media/image387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.jpeg"/><Relationship Id="rId4" Type="http://schemas.openxmlformats.org/officeDocument/2006/relationships/image" Target="../media/image389.jpeg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jpeg"/><Relationship Id="rId2" Type="http://schemas.openxmlformats.org/officeDocument/2006/relationships/image" Target="../media/image234.jpeg"/><Relationship Id="rId1" Type="http://schemas.openxmlformats.org/officeDocument/2006/relationships/slideLayout" Target="../slideLayouts/slideLayout1.xml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4.jpeg"/><Relationship Id="rId2" Type="http://schemas.openxmlformats.org/officeDocument/2006/relationships/image" Target="../media/image390.jpeg"/><Relationship Id="rId1" Type="http://schemas.openxmlformats.org/officeDocument/2006/relationships/slideLayout" Target="../slideLayouts/slideLayout1.xml"/><Relationship Id="rId5" Type="http://schemas.openxmlformats.org/officeDocument/2006/relationships/slide" Target="slide2.xml"/><Relationship Id="rId4" Type="http://schemas.openxmlformats.org/officeDocument/2006/relationships/image" Target="../media/image2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jpeg"/><Relationship Id="rId5" Type="http://schemas.openxmlformats.org/officeDocument/2006/relationships/image" Target="../media/image3.jpeg"/><Relationship Id="rId4" Type="http://schemas.openxmlformats.org/officeDocument/2006/relationships/image" Target="../media/image45.jpeg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391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3.xml"/><Relationship Id="rId5" Type="http://schemas.openxmlformats.org/officeDocument/2006/relationships/image" Target="../media/image129.jpeg"/><Relationship Id="rId4" Type="http://schemas.openxmlformats.org/officeDocument/2006/relationships/image" Target="../media/image234.jpeg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3.jpeg"/><Relationship Id="rId2" Type="http://schemas.openxmlformats.org/officeDocument/2006/relationships/image" Target="../media/image39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jpeg"/><Relationship Id="rId2" Type="http://schemas.openxmlformats.org/officeDocument/2006/relationships/image" Target="../media/image394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29.jpeg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395.jpeg"/><Relationship Id="rId1" Type="http://schemas.openxmlformats.org/officeDocument/2006/relationships/slideLayout" Target="../slideLayouts/slideLayout1.xml"/><Relationship Id="rId4" Type="http://schemas.openxmlformats.org/officeDocument/2006/relationships/slide" Target="slide7.xml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396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9.jpeg"/><Relationship Id="rId4" Type="http://schemas.openxmlformats.org/officeDocument/2006/relationships/image" Target="../media/image234.jpeg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4.jpeg"/><Relationship Id="rId2" Type="http://schemas.openxmlformats.org/officeDocument/2006/relationships/image" Target="../media/image397.jpeg"/><Relationship Id="rId1" Type="http://schemas.openxmlformats.org/officeDocument/2006/relationships/slideLayout" Target="../slideLayouts/slideLayout1.xml"/><Relationship Id="rId5" Type="http://schemas.openxmlformats.org/officeDocument/2006/relationships/slide" Target="slide8.xml"/><Relationship Id="rId4" Type="http://schemas.openxmlformats.org/officeDocument/2006/relationships/image" Target="../media/image2.jpeg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29.jpeg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384.jpeg"/><Relationship Id="rId1" Type="http://schemas.openxmlformats.org/officeDocument/2006/relationships/slideLayout" Target="../slideLayouts/slideLayout1.xml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398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9.jpeg"/><Relationship Id="rId4" Type="http://schemas.openxmlformats.org/officeDocument/2006/relationships/image" Target="../media/image234.jpeg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4.jpeg"/><Relationship Id="rId2" Type="http://schemas.openxmlformats.org/officeDocument/2006/relationships/image" Target="../media/image348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jpeg"/><Relationship Id="rId4" Type="http://schemas.openxmlformats.org/officeDocument/2006/relationships/image" Target="../media/image5.jpeg"/></Relationships>
</file>

<file path=ppt/slides/_rels/slide230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3" Type="http://schemas.openxmlformats.org/officeDocument/2006/relationships/image" Target="../media/image2.jpeg"/><Relationship Id="rId7" Type="http://schemas.openxmlformats.org/officeDocument/2006/relationships/slide" Target="slide4.xml"/><Relationship Id="rId2" Type="http://schemas.openxmlformats.org/officeDocument/2006/relationships/image" Target="../media/image333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3.xml"/><Relationship Id="rId5" Type="http://schemas.openxmlformats.org/officeDocument/2006/relationships/slide" Target="slide1.xml"/><Relationship Id="rId10" Type="http://schemas.openxmlformats.org/officeDocument/2006/relationships/slide" Target="slide9.xml"/><Relationship Id="rId4" Type="http://schemas.openxmlformats.org/officeDocument/2006/relationships/image" Target="../media/image399.jpeg"/><Relationship Id="rId9" Type="http://schemas.openxmlformats.org/officeDocument/2006/relationships/slide" Target="slide7.xml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1.jpeg"/><Relationship Id="rId7" Type="http://schemas.openxmlformats.org/officeDocument/2006/relationships/image" Target="../media/image129.jpeg"/><Relationship Id="rId2" Type="http://schemas.openxmlformats.org/officeDocument/2006/relationships/image" Target="../media/image400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4.jpeg"/><Relationship Id="rId5" Type="http://schemas.openxmlformats.org/officeDocument/2006/relationships/image" Target="../media/image403.jpeg"/><Relationship Id="rId4" Type="http://schemas.openxmlformats.org/officeDocument/2006/relationships/image" Target="../media/image402.jpeg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9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4" Type="http://schemas.openxmlformats.org/officeDocument/2006/relationships/slide" Target="slide1.xml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5.jpeg"/><Relationship Id="rId7" Type="http://schemas.openxmlformats.org/officeDocument/2006/relationships/slide" Target="slide1.xml"/><Relationship Id="rId2" Type="http://schemas.openxmlformats.org/officeDocument/2006/relationships/image" Target="../media/image404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9.jpeg"/><Relationship Id="rId5" Type="http://schemas.openxmlformats.org/officeDocument/2006/relationships/image" Target="../media/image234.jpeg"/><Relationship Id="rId4" Type="http://schemas.openxmlformats.org/officeDocument/2006/relationships/image" Target="../media/image2.jpeg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9.jpeg"/><Relationship Id="rId2" Type="http://schemas.openxmlformats.org/officeDocument/2006/relationships/image" Target="../media/image406.jpeg"/><Relationship Id="rId1" Type="http://schemas.openxmlformats.org/officeDocument/2006/relationships/slideLayout" Target="../slideLayouts/slideLayout1.xml"/><Relationship Id="rId4" Type="http://schemas.openxmlformats.org/officeDocument/2006/relationships/slide" Target="slide2.xml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407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3.xml"/><Relationship Id="rId5" Type="http://schemas.openxmlformats.org/officeDocument/2006/relationships/image" Target="../media/image129.jpeg"/><Relationship Id="rId4" Type="http://schemas.openxmlformats.org/officeDocument/2006/relationships/image" Target="../media/image234.jpeg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9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408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9.jpeg"/><Relationship Id="rId4" Type="http://schemas.openxmlformats.org/officeDocument/2006/relationships/image" Target="../media/image234.jpeg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409.jpeg"/><Relationship Id="rId1" Type="http://schemas.openxmlformats.org/officeDocument/2006/relationships/slideLayout" Target="../slideLayouts/slideLayout1.xml"/><Relationship Id="rId5" Type="http://schemas.openxmlformats.org/officeDocument/2006/relationships/slide" Target="slide6.xml"/><Relationship Id="rId4" Type="http://schemas.openxmlformats.org/officeDocument/2006/relationships/image" Target="../media/image399.jpeg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29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8.jpeg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9.jpeg"/><Relationship Id="rId1" Type="http://schemas.openxmlformats.org/officeDocument/2006/relationships/slideLayout" Target="../slideLayouts/slideLayout1.xml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67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9.jpeg"/><Relationship Id="rId4" Type="http://schemas.openxmlformats.org/officeDocument/2006/relationships/image" Target="../media/image234.jpeg"/></Relationships>
</file>

<file path=ppt/slides/_rels/slide242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13" Type="http://schemas.openxmlformats.org/officeDocument/2006/relationships/slide" Target="slide9.xml"/><Relationship Id="rId3" Type="http://schemas.openxmlformats.org/officeDocument/2006/relationships/image" Target="../media/image411.jpeg"/><Relationship Id="rId7" Type="http://schemas.openxmlformats.org/officeDocument/2006/relationships/slide" Target="slide1.xml"/><Relationship Id="rId12" Type="http://schemas.openxmlformats.org/officeDocument/2006/relationships/slide" Target="slide8.xml"/><Relationship Id="rId2" Type="http://schemas.openxmlformats.org/officeDocument/2006/relationships/image" Target="../media/image410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9.jpeg"/><Relationship Id="rId11" Type="http://schemas.openxmlformats.org/officeDocument/2006/relationships/slide" Target="slide6.xml"/><Relationship Id="rId5" Type="http://schemas.openxmlformats.org/officeDocument/2006/relationships/image" Target="../media/image412.jpeg"/><Relationship Id="rId10" Type="http://schemas.openxmlformats.org/officeDocument/2006/relationships/slide" Target="slide5.xml"/><Relationship Id="rId4" Type="http://schemas.openxmlformats.org/officeDocument/2006/relationships/image" Target="../media/image2.jpeg"/><Relationship Id="rId9" Type="http://schemas.openxmlformats.org/officeDocument/2006/relationships/slide" Target="slide3.xml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29.jpeg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29.jpeg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5.jpeg"/><Relationship Id="rId7" Type="http://schemas.openxmlformats.org/officeDocument/2006/relationships/image" Target="../media/image129.jpeg"/><Relationship Id="rId2" Type="http://schemas.openxmlformats.org/officeDocument/2006/relationships/image" Target="../media/image414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13.jpeg"/><Relationship Id="rId5" Type="http://schemas.openxmlformats.org/officeDocument/2006/relationships/image" Target="../media/image2.jpeg"/><Relationship Id="rId4" Type="http://schemas.openxmlformats.org/officeDocument/2006/relationships/image" Target="../media/image416.jpeg"/></Relationships>
</file>

<file path=ppt/slides/_rels/slide246.xml.rels><?xml version="1.0" encoding="UTF-8" standalone="yes"?>
<Relationships xmlns="http://schemas.openxmlformats.org/package/2006/relationships"><Relationship Id="rId8" Type="http://schemas.openxmlformats.org/officeDocument/2006/relationships/slide" Target="slide2.xml"/><Relationship Id="rId3" Type="http://schemas.openxmlformats.org/officeDocument/2006/relationships/image" Target="../media/image418.jpeg"/><Relationship Id="rId7" Type="http://schemas.openxmlformats.org/officeDocument/2006/relationships/slide" Target="slide1.xml"/><Relationship Id="rId2" Type="http://schemas.openxmlformats.org/officeDocument/2006/relationships/image" Target="../media/image417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9.jpeg"/><Relationship Id="rId5" Type="http://schemas.openxmlformats.org/officeDocument/2006/relationships/image" Target="../media/image412.jpeg"/><Relationship Id="rId4" Type="http://schemas.openxmlformats.org/officeDocument/2006/relationships/image" Target="../media/image2.jpeg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419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9.jpeg"/><Relationship Id="rId4" Type="http://schemas.openxmlformats.org/officeDocument/2006/relationships/image" Target="../media/image413.jpeg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0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9.jpeg"/><Relationship Id="rId4" Type="http://schemas.openxmlformats.org/officeDocument/2006/relationships/image" Target="../media/image412.jpeg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slide" Target="slide5.xml"/><Relationship Id="rId2" Type="http://schemas.openxmlformats.org/officeDocument/2006/relationships/image" Target="../media/image42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9.jpeg"/><Relationship Id="rId5" Type="http://schemas.openxmlformats.org/officeDocument/2006/relationships/image" Target="../media/image413.jpeg"/><Relationship Id="rId4" Type="http://schemas.openxmlformats.org/officeDocument/2006/relationships/image" Target="../media/image422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2" Type="http://schemas.openxmlformats.org/officeDocument/2006/relationships/image" Target="../media/image49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jpeg"/><Relationship Id="rId4" Type="http://schemas.openxmlformats.org/officeDocument/2006/relationships/image" Target="../media/image5.jpeg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29.jpeg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jpeg"/><Relationship Id="rId2" Type="http://schemas.openxmlformats.org/officeDocument/2006/relationships/image" Target="../media/image413.jpeg"/><Relationship Id="rId1" Type="http://schemas.openxmlformats.org/officeDocument/2006/relationships/slideLayout" Target="../slideLayouts/slideLayout1.xml"/></Relationships>
</file>

<file path=ppt/slides/_rels/slide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29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jpeg"/><Relationship Id="rId4" Type="http://schemas.openxmlformats.org/officeDocument/2006/relationships/image" Target="../media/image3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4.jpeg"/><Relationship Id="rId4" Type="http://schemas.openxmlformats.org/officeDocument/2006/relationships/image" Target="../media/image5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6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jpeg"/><Relationship Id="rId7" Type="http://schemas.openxmlformats.org/officeDocument/2006/relationships/image" Target="../media/image61.jpeg"/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0.jpeg"/><Relationship Id="rId5" Type="http://schemas.openxmlformats.org/officeDocument/2006/relationships/image" Target="../media/image2.jpeg"/><Relationship Id="rId4" Type="http://schemas.openxmlformats.org/officeDocument/2006/relationships/image" Target="../media/image59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eg"/><Relationship Id="rId2" Type="http://schemas.openxmlformats.org/officeDocument/2006/relationships/image" Target="../media/image62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64.jpeg"/><Relationship Id="rId4" Type="http://schemas.openxmlformats.org/officeDocument/2006/relationships/image" Target="../media/image2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image" Target="../media/image61.jpeg"/><Relationship Id="rId2" Type="http://schemas.openxmlformats.org/officeDocument/2006/relationships/image" Target="../media/image65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0.jpeg"/><Relationship Id="rId5" Type="http://schemas.openxmlformats.org/officeDocument/2006/relationships/image" Target="../media/image67.jpeg"/><Relationship Id="rId4" Type="http://schemas.openxmlformats.org/officeDocument/2006/relationships/image" Target="../media/image66.jpe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0.jpeg"/><Relationship Id="rId4" Type="http://schemas.openxmlformats.org/officeDocument/2006/relationships/image" Target="../media/image69.jpe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jpeg"/><Relationship Id="rId3" Type="http://schemas.openxmlformats.org/officeDocument/2006/relationships/image" Target="../media/image72.jpeg"/><Relationship Id="rId7" Type="http://schemas.openxmlformats.org/officeDocument/2006/relationships/image" Target="../media/image76.jpeg"/><Relationship Id="rId2" Type="http://schemas.openxmlformats.org/officeDocument/2006/relationships/image" Target="../media/image7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5.jpeg"/><Relationship Id="rId5" Type="http://schemas.openxmlformats.org/officeDocument/2006/relationships/image" Target="../media/image74.jpeg"/><Relationship Id="rId4" Type="http://schemas.openxmlformats.org/officeDocument/2006/relationships/image" Target="../media/image73.jpeg"/><Relationship Id="rId9" Type="http://schemas.openxmlformats.org/officeDocument/2006/relationships/image" Target="../media/image61.jpe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jpeg"/><Relationship Id="rId2" Type="http://schemas.openxmlformats.org/officeDocument/2006/relationships/image" Target="../media/image77.jpeg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jpeg"/><Relationship Id="rId2" Type="http://schemas.openxmlformats.org/officeDocument/2006/relationships/image" Target="../media/image78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1.jpeg"/><Relationship Id="rId5" Type="http://schemas.openxmlformats.org/officeDocument/2006/relationships/image" Target="../media/image60.jpeg"/><Relationship Id="rId4" Type="http://schemas.openxmlformats.org/officeDocument/2006/relationships/image" Target="../media/image2.jpe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jpeg"/><Relationship Id="rId3" Type="http://schemas.openxmlformats.org/officeDocument/2006/relationships/image" Target="../media/image81.jpeg"/><Relationship Id="rId7" Type="http://schemas.openxmlformats.org/officeDocument/2006/relationships/image" Target="../media/image2.jpeg"/><Relationship Id="rId2" Type="http://schemas.openxmlformats.org/officeDocument/2006/relationships/image" Target="../media/image80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4.jpeg"/><Relationship Id="rId5" Type="http://schemas.openxmlformats.org/officeDocument/2006/relationships/image" Target="../media/image83.jpeg"/><Relationship Id="rId4" Type="http://schemas.openxmlformats.org/officeDocument/2006/relationships/image" Target="../media/image82.jpe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jpeg"/><Relationship Id="rId3" Type="http://schemas.openxmlformats.org/officeDocument/2006/relationships/image" Target="../media/image86.jpeg"/><Relationship Id="rId7" Type="http://schemas.openxmlformats.org/officeDocument/2006/relationships/image" Target="../media/image60.jpeg"/><Relationship Id="rId2" Type="http://schemas.openxmlformats.org/officeDocument/2006/relationships/image" Target="../media/image85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image" Target="../media/image88.jpeg"/><Relationship Id="rId4" Type="http://schemas.openxmlformats.org/officeDocument/2006/relationships/image" Target="../media/image87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jpe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jpeg"/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91.jpeg"/><Relationship Id="rId4" Type="http://schemas.openxmlformats.org/officeDocument/2006/relationships/image" Target="../media/image2.jpe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jpeg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jpe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1.jpe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slide" Target="slide11.xml"/><Relationship Id="rId3" Type="http://schemas.openxmlformats.org/officeDocument/2006/relationships/image" Target="../media/image2.jpeg"/><Relationship Id="rId7" Type="http://schemas.openxmlformats.org/officeDocument/2006/relationships/slide" Target="slide10.xml"/><Relationship Id="rId2" Type="http://schemas.openxmlformats.org/officeDocument/2006/relationships/image" Target="../media/image92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4.xml"/><Relationship Id="rId5" Type="http://schemas.openxmlformats.org/officeDocument/2006/relationships/slide" Target="slide1.xml"/><Relationship Id="rId10" Type="http://schemas.openxmlformats.org/officeDocument/2006/relationships/slide" Target="slide13.xml"/><Relationship Id="rId4" Type="http://schemas.openxmlformats.org/officeDocument/2006/relationships/image" Target="../media/image93.jpeg"/><Relationship Id="rId9" Type="http://schemas.openxmlformats.org/officeDocument/2006/relationships/slide" Target="slide1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jpeg"/><Relationship Id="rId2" Type="http://schemas.openxmlformats.org/officeDocument/2006/relationships/image" Target="../media/image94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96.jpe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jpeg"/><Relationship Id="rId2" Type="http://schemas.openxmlformats.org/officeDocument/2006/relationships/image" Target="../media/image97.jpeg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jpe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jpeg"/><Relationship Id="rId4" Type="http://schemas.openxmlformats.org/officeDocument/2006/relationships/image" Target="../media/image5.jpe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jpeg"/><Relationship Id="rId2" Type="http://schemas.openxmlformats.org/officeDocument/2006/relationships/image" Target="../media/image99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3.jpeg"/><Relationship Id="rId5" Type="http://schemas.openxmlformats.org/officeDocument/2006/relationships/image" Target="../media/image2.jpeg"/><Relationship Id="rId4" Type="http://schemas.openxmlformats.org/officeDocument/2006/relationships/image" Target="../media/image101.jpe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jpeg"/><Relationship Id="rId2" Type="http://schemas.openxmlformats.org/officeDocument/2006/relationships/image" Target="../media/image10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6.jpeg"/><Relationship Id="rId5" Type="http://schemas.openxmlformats.org/officeDocument/2006/relationships/image" Target="../media/image2.jpeg"/><Relationship Id="rId4" Type="http://schemas.openxmlformats.org/officeDocument/2006/relationships/image" Target="../media/image104.jpe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jpeg"/><Relationship Id="rId2" Type="http://schemas.openxmlformats.org/officeDocument/2006/relationships/image" Target="../media/image105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93.jpeg"/><Relationship Id="rId4" Type="http://schemas.openxmlformats.org/officeDocument/2006/relationships/image" Target="../media/image2.jpe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jpeg"/><Relationship Id="rId2" Type="http://schemas.openxmlformats.org/officeDocument/2006/relationships/image" Target="../media/image107.jpeg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jpeg"/><Relationship Id="rId2" Type="http://schemas.openxmlformats.org/officeDocument/2006/relationships/image" Target="../media/image108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93.jpe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jpeg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jpeg"/><Relationship Id="rId2" Type="http://schemas.openxmlformats.org/officeDocument/2006/relationships/image" Target="../media/image111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93.jpe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jpeg"/><Relationship Id="rId7" Type="http://schemas.openxmlformats.org/officeDocument/2006/relationships/image" Target="../media/image96.jpeg"/><Relationship Id="rId2" Type="http://schemas.openxmlformats.org/officeDocument/2006/relationships/image" Target="../media/image113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jpeg"/><Relationship Id="rId5" Type="http://schemas.openxmlformats.org/officeDocument/2006/relationships/image" Target="../media/image116.jpeg"/><Relationship Id="rId4" Type="http://schemas.openxmlformats.org/officeDocument/2006/relationships/image" Target="../media/image115.jpe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jpeg"/><Relationship Id="rId2" Type="http://schemas.openxmlformats.org/officeDocument/2006/relationships/image" Target="../media/image117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3.jpeg"/><Relationship Id="rId5" Type="http://schemas.openxmlformats.org/officeDocument/2006/relationships/image" Target="../media/image2.jpeg"/><Relationship Id="rId4" Type="http://schemas.openxmlformats.org/officeDocument/2006/relationships/image" Target="../media/image119.jpe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jpeg"/><Relationship Id="rId2" Type="http://schemas.openxmlformats.org/officeDocument/2006/relationships/image" Target="../media/image120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6.jpeg"/><Relationship Id="rId5" Type="http://schemas.openxmlformats.org/officeDocument/2006/relationships/image" Target="../media/image122.jpeg"/><Relationship Id="rId4" Type="http://schemas.openxmlformats.org/officeDocument/2006/relationships/image" Target="../media/image2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7" Type="http://schemas.openxmlformats.org/officeDocument/2006/relationships/image" Target="../media/image4.jpe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jpeg"/><Relationship Id="rId5" Type="http://schemas.openxmlformats.org/officeDocument/2006/relationships/image" Target="../media/image2.jpeg"/><Relationship Id="rId4" Type="http://schemas.openxmlformats.org/officeDocument/2006/relationships/image" Target="../media/image11.jpe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23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93.jpeg"/><Relationship Id="rId4" Type="http://schemas.openxmlformats.org/officeDocument/2006/relationships/image" Target="../media/image124.jpe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jpeg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jpeg"/><Relationship Id="rId2" Type="http://schemas.openxmlformats.org/officeDocument/2006/relationships/image" Target="../media/image125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93.jpeg"/><Relationship Id="rId4" Type="http://schemas.openxmlformats.org/officeDocument/2006/relationships/image" Target="../media/image2.jpe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slide" Target="slide8.xml"/><Relationship Id="rId3" Type="http://schemas.openxmlformats.org/officeDocument/2006/relationships/image" Target="../media/image2.jpeg"/><Relationship Id="rId7" Type="http://schemas.openxmlformats.org/officeDocument/2006/relationships/slide" Target="slide3.xml"/><Relationship Id="rId12" Type="http://schemas.openxmlformats.org/officeDocument/2006/relationships/slide" Target="slide2.xml"/><Relationship Id="rId2" Type="http://schemas.openxmlformats.org/officeDocument/2006/relationships/image" Target="../media/image127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1.xml"/><Relationship Id="rId11" Type="http://schemas.openxmlformats.org/officeDocument/2006/relationships/slide" Target="slide13.xml"/><Relationship Id="rId5" Type="http://schemas.openxmlformats.org/officeDocument/2006/relationships/image" Target="../media/image129.jpeg"/><Relationship Id="rId10" Type="http://schemas.openxmlformats.org/officeDocument/2006/relationships/slide" Target="slide11.xml"/><Relationship Id="rId4" Type="http://schemas.openxmlformats.org/officeDocument/2006/relationships/image" Target="../media/image128.jpeg"/><Relationship Id="rId9" Type="http://schemas.openxmlformats.org/officeDocument/2006/relationships/slide" Target="slide9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30.jpeg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7.jpeg"/><Relationship Id="rId13" Type="http://schemas.openxmlformats.org/officeDocument/2006/relationships/slide" Target="slide3.xml"/><Relationship Id="rId3" Type="http://schemas.openxmlformats.org/officeDocument/2006/relationships/image" Target="../media/image132.jpeg"/><Relationship Id="rId7" Type="http://schemas.openxmlformats.org/officeDocument/2006/relationships/image" Target="../media/image136.jpeg"/><Relationship Id="rId12" Type="http://schemas.openxmlformats.org/officeDocument/2006/relationships/image" Target="../media/image129.jpeg"/><Relationship Id="rId2" Type="http://schemas.openxmlformats.org/officeDocument/2006/relationships/image" Target="../media/image13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35.jpeg"/><Relationship Id="rId11" Type="http://schemas.openxmlformats.org/officeDocument/2006/relationships/image" Target="../media/image128.jpeg"/><Relationship Id="rId5" Type="http://schemas.openxmlformats.org/officeDocument/2006/relationships/image" Target="../media/image134.jpeg"/><Relationship Id="rId10" Type="http://schemas.openxmlformats.org/officeDocument/2006/relationships/image" Target="../media/image2.jpeg"/><Relationship Id="rId4" Type="http://schemas.openxmlformats.org/officeDocument/2006/relationships/image" Target="../media/image133.jpeg"/><Relationship Id="rId9" Type="http://schemas.openxmlformats.org/officeDocument/2006/relationships/image" Target="../media/image138.jpe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jpeg"/><Relationship Id="rId2" Type="http://schemas.openxmlformats.org/officeDocument/2006/relationships/image" Target="../media/image139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41.jpe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jpeg"/><Relationship Id="rId2" Type="http://schemas.openxmlformats.org/officeDocument/2006/relationships/image" Target="../media/image142.jpeg"/><Relationship Id="rId1" Type="http://schemas.openxmlformats.org/officeDocument/2006/relationships/slideLayout" Target="../slideLayouts/slideLayout1.xml"/><Relationship Id="rId5" Type="http://schemas.openxmlformats.org/officeDocument/2006/relationships/slide" Target="slide2.xml"/><Relationship Id="rId4" Type="http://schemas.openxmlformats.org/officeDocument/2006/relationships/image" Target="../media/image129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jpeg"/><Relationship Id="rId4" Type="http://schemas.openxmlformats.org/officeDocument/2006/relationships/image" Target="../media/image5.jpe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43.jpeg"/><Relationship Id="rId1" Type="http://schemas.openxmlformats.org/officeDocument/2006/relationships/slideLayout" Target="../slideLayouts/slideLayout1.xml"/><Relationship Id="rId5" Type="http://schemas.openxmlformats.org/officeDocument/2006/relationships/slide" Target="slide3.xml"/><Relationship Id="rId4" Type="http://schemas.openxmlformats.org/officeDocument/2006/relationships/image" Target="../media/image141.jpe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jpeg"/><Relationship Id="rId7" Type="http://schemas.openxmlformats.org/officeDocument/2006/relationships/slide" Target="slide4.xml"/><Relationship Id="rId2" Type="http://schemas.openxmlformats.org/officeDocument/2006/relationships/image" Target="../media/image144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9.jpeg"/><Relationship Id="rId5" Type="http://schemas.openxmlformats.org/officeDocument/2006/relationships/image" Target="../media/image128.jpeg"/><Relationship Id="rId4" Type="http://schemas.openxmlformats.org/officeDocument/2006/relationships/image" Target="../media/image2.jpe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jpeg"/><Relationship Id="rId2" Type="http://schemas.openxmlformats.org/officeDocument/2006/relationships/image" Target="../media/image146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6.xml"/><Relationship Id="rId5" Type="http://schemas.openxmlformats.org/officeDocument/2006/relationships/slide" Target="slide5.xml"/><Relationship Id="rId4" Type="http://schemas.openxmlformats.org/officeDocument/2006/relationships/image" Target="../media/image141.jpe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jpeg"/><Relationship Id="rId2" Type="http://schemas.openxmlformats.org/officeDocument/2006/relationships/image" Target="../media/image148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6.xml"/><Relationship Id="rId5" Type="http://schemas.openxmlformats.org/officeDocument/2006/relationships/image" Target="../media/image129.jpeg"/><Relationship Id="rId4" Type="http://schemas.openxmlformats.org/officeDocument/2006/relationships/image" Target="../media/image128.jpe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6.jpeg"/><Relationship Id="rId13" Type="http://schemas.openxmlformats.org/officeDocument/2006/relationships/image" Target="../media/image161.jpeg"/><Relationship Id="rId3" Type="http://schemas.openxmlformats.org/officeDocument/2006/relationships/image" Target="../media/image151.jpeg"/><Relationship Id="rId7" Type="http://schemas.openxmlformats.org/officeDocument/2006/relationships/image" Target="../media/image155.jpeg"/><Relationship Id="rId12" Type="http://schemas.openxmlformats.org/officeDocument/2006/relationships/image" Target="../media/image160.jpeg"/><Relationship Id="rId2" Type="http://schemas.openxmlformats.org/officeDocument/2006/relationships/image" Target="../media/image150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4.jpeg"/><Relationship Id="rId11" Type="http://schemas.openxmlformats.org/officeDocument/2006/relationships/image" Target="../media/image159.jpeg"/><Relationship Id="rId5" Type="http://schemas.openxmlformats.org/officeDocument/2006/relationships/image" Target="../media/image153.jpeg"/><Relationship Id="rId15" Type="http://schemas.openxmlformats.org/officeDocument/2006/relationships/slide" Target="slide7.xml"/><Relationship Id="rId10" Type="http://schemas.openxmlformats.org/officeDocument/2006/relationships/image" Target="../media/image158.jpeg"/><Relationship Id="rId4" Type="http://schemas.openxmlformats.org/officeDocument/2006/relationships/image" Target="../media/image152.jpeg"/><Relationship Id="rId9" Type="http://schemas.openxmlformats.org/officeDocument/2006/relationships/image" Target="../media/image157.jpeg"/><Relationship Id="rId14" Type="http://schemas.openxmlformats.org/officeDocument/2006/relationships/image" Target="../media/image141.jpe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5" Type="http://schemas.openxmlformats.org/officeDocument/2006/relationships/slide" Target="slide9.xml"/><Relationship Id="rId4" Type="http://schemas.openxmlformats.org/officeDocument/2006/relationships/image" Target="../media/image129.jpe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jpeg"/><Relationship Id="rId2" Type="http://schemas.openxmlformats.org/officeDocument/2006/relationships/image" Target="../media/image162.jpeg"/><Relationship Id="rId1" Type="http://schemas.openxmlformats.org/officeDocument/2006/relationships/slideLayout" Target="../slideLayouts/slideLayout1.xml"/><Relationship Id="rId6" Type="http://schemas.openxmlformats.org/officeDocument/2006/relationships/slide" Target="slide9.xml"/><Relationship Id="rId5" Type="http://schemas.openxmlformats.org/officeDocument/2006/relationships/image" Target="../media/image141.jpeg"/><Relationship Id="rId4" Type="http://schemas.openxmlformats.org/officeDocument/2006/relationships/image" Target="../media/image2.jpe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jpeg"/><Relationship Id="rId2" Type="http://schemas.openxmlformats.org/officeDocument/2006/relationships/image" Target="../media/image164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29.jpe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65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66.jpe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jpeg"/><Relationship Id="rId2" Type="http://schemas.openxmlformats.org/officeDocument/2006/relationships/image" Target="../media/image128.jpe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jpe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67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41.jpe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jpeg"/><Relationship Id="rId2" Type="http://schemas.openxmlformats.org/officeDocument/2006/relationships/image" Target="../media/image168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70.jpeg"/><Relationship Id="rId4" Type="http://schemas.openxmlformats.org/officeDocument/2006/relationships/image" Target="../media/image2.jpe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71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0.jpe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jpeg"/><Relationship Id="rId2" Type="http://schemas.openxmlformats.org/officeDocument/2006/relationships/image" Target="../media/image17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0.jpe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7" Type="http://schemas.openxmlformats.org/officeDocument/2006/relationships/hyperlink" Target="https://whatis.techtarget.com/definition/Gbps-billions-of-bits-per-second" TargetMode="External"/><Relationship Id="rId2" Type="http://schemas.openxmlformats.org/officeDocument/2006/relationships/image" Target="../media/image174.jpeg"/><Relationship Id="rId1" Type="http://schemas.openxmlformats.org/officeDocument/2006/relationships/slideLayout" Target="../slideLayouts/slideLayout1.xml"/><Relationship Id="rId6" Type="http://schemas.openxmlformats.org/officeDocument/2006/relationships/hyperlink" Target="https://searchnetworking.techtarget.com/definition/Mbps" TargetMode="External"/><Relationship Id="rId5" Type="http://schemas.openxmlformats.org/officeDocument/2006/relationships/image" Target="../media/image170.jpeg"/><Relationship Id="rId4" Type="http://schemas.openxmlformats.org/officeDocument/2006/relationships/image" Target="../media/image175.jpe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jpeg"/><Relationship Id="rId2" Type="http://schemas.openxmlformats.org/officeDocument/2006/relationships/image" Target="../media/image176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0.jpe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jpeg"/><Relationship Id="rId2" Type="http://schemas.openxmlformats.org/officeDocument/2006/relationships/image" Target="../media/image178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70.jpeg"/><Relationship Id="rId4" Type="http://schemas.openxmlformats.org/officeDocument/2006/relationships/image" Target="../media/image180.jpe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jpeg"/><Relationship Id="rId2" Type="http://schemas.openxmlformats.org/officeDocument/2006/relationships/image" Target="../media/image181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0.jpe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jpeg"/><Relationship Id="rId2" Type="http://schemas.openxmlformats.org/officeDocument/2006/relationships/image" Target="../media/image183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70.jpeg"/><Relationship Id="rId4" Type="http://schemas.openxmlformats.org/officeDocument/2006/relationships/image" Target="../media/image185.jpe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jpeg"/><Relationship Id="rId2" Type="http://schemas.openxmlformats.org/officeDocument/2006/relationships/image" Target="../media/image186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70.jpeg"/><Relationship Id="rId5" Type="http://schemas.openxmlformats.org/officeDocument/2006/relationships/image" Target="../media/image189.jpeg"/><Relationship Id="rId4" Type="http://schemas.openxmlformats.org/officeDocument/2006/relationships/image" Target="../media/image188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90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0.jpe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jpeg"/><Relationship Id="rId2" Type="http://schemas.openxmlformats.org/officeDocument/2006/relationships/image" Target="../media/image191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70.jpeg"/><Relationship Id="rId4" Type="http://schemas.openxmlformats.org/officeDocument/2006/relationships/image" Target="../media/image193.jpe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jpeg"/><Relationship Id="rId2" Type="http://schemas.openxmlformats.org/officeDocument/2006/relationships/image" Target="../media/image194.jpeg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jpeg"/><Relationship Id="rId2" Type="http://schemas.openxmlformats.org/officeDocument/2006/relationships/image" Target="../media/image195.jpeg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96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0.jpe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8.jpeg"/><Relationship Id="rId2" Type="http://schemas.openxmlformats.org/officeDocument/2006/relationships/image" Target="../media/image197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0.jpe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jpeg"/><Relationship Id="rId2" Type="http://schemas.openxmlformats.org/officeDocument/2006/relationships/image" Target="../media/image199.jpeg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jpeg"/><Relationship Id="rId2" Type="http://schemas.openxmlformats.org/officeDocument/2006/relationships/image" Target="../media/image200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0.jpe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jpeg"/><Relationship Id="rId2" Type="http://schemas.openxmlformats.org/officeDocument/2006/relationships/image" Target="../media/image202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0.jpe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jpeg"/><Relationship Id="rId2" Type="http://schemas.openxmlformats.org/officeDocument/2006/relationships/image" Target="../media/image204.jpe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512820" y="1354740"/>
            <a:ext cx="1032516" cy="2351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551"/>
              </a:lnSpc>
              <a:spcBef>
                <a:spcPts val="0"/>
              </a:spcBef>
              <a:spcAft>
                <a:spcPts val="0"/>
              </a:spcAft>
            </a:pPr>
            <a:r>
              <a:rPr sz="1400" dirty="0">
                <a:solidFill>
                  <a:srgbClr val="000000"/>
                </a:solidFill>
                <a:latin typeface="BOCVDA+CIDFont+F1"/>
                <a:cs typeface="BOCVDA+CIDFont+F1"/>
              </a:rPr>
              <a:t>CONTENT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325880" y="1969271"/>
            <a:ext cx="638280" cy="44953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20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Unit</a:t>
            </a:r>
            <a:r>
              <a:rPr sz="1100" spc="10" dirty="0">
                <a:solidFill>
                  <a:srgbClr val="000000"/>
                </a:solidFill>
                <a:latin typeface="BOCVDA+CIDFont+F1"/>
                <a:cs typeface="BOCVDA+CIDFont+F1"/>
              </a:rPr>
              <a:t> </a:t>
            </a: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1:</a:t>
            </a:r>
          </a:p>
          <a:p>
            <a:pPr marL="0" marR="0">
              <a:lnSpc>
                <a:spcPts val="1220"/>
              </a:lnSpc>
              <a:spcBef>
                <a:spcPts val="2593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Unit</a:t>
            </a:r>
            <a:r>
              <a:rPr sz="1100" spc="10" dirty="0">
                <a:solidFill>
                  <a:srgbClr val="000000"/>
                </a:solidFill>
                <a:latin typeface="BOCVDA+CIDFont+F1"/>
                <a:cs typeface="BOCVDA+CIDFont+F1"/>
              </a:rPr>
              <a:t> </a:t>
            </a: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2:</a:t>
            </a:r>
          </a:p>
          <a:p>
            <a:pPr marL="0" marR="0">
              <a:lnSpc>
                <a:spcPts val="1220"/>
              </a:lnSpc>
              <a:spcBef>
                <a:spcPts val="2543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Unit</a:t>
            </a:r>
            <a:r>
              <a:rPr sz="1100" spc="10" dirty="0">
                <a:solidFill>
                  <a:srgbClr val="000000"/>
                </a:solidFill>
                <a:latin typeface="BOCVDA+CIDFont+F1"/>
                <a:cs typeface="BOCVDA+CIDFont+F1"/>
              </a:rPr>
              <a:t> </a:t>
            </a: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3:</a:t>
            </a:r>
          </a:p>
          <a:p>
            <a:pPr marL="0" marR="0">
              <a:lnSpc>
                <a:spcPts val="1220"/>
              </a:lnSpc>
              <a:spcBef>
                <a:spcPts val="2593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Unit</a:t>
            </a:r>
            <a:r>
              <a:rPr sz="1100" spc="10" dirty="0">
                <a:solidFill>
                  <a:srgbClr val="000000"/>
                </a:solidFill>
                <a:latin typeface="BOCVDA+CIDFont+F1"/>
                <a:cs typeface="BOCVDA+CIDFont+F1"/>
              </a:rPr>
              <a:t> </a:t>
            </a: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4:</a:t>
            </a:r>
          </a:p>
          <a:p>
            <a:pPr marL="0" marR="0">
              <a:lnSpc>
                <a:spcPts val="1220"/>
              </a:lnSpc>
              <a:spcBef>
                <a:spcPts val="2593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Unit</a:t>
            </a:r>
            <a:r>
              <a:rPr sz="1100" spc="10" dirty="0">
                <a:solidFill>
                  <a:srgbClr val="000000"/>
                </a:solidFill>
                <a:latin typeface="BOCVDA+CIDFont+F1"/>
                <a:cs typeface="BOCVDA+CIDFont+F1"/>
              </a:rPr>
              <a:t> </a:t>
            </a: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5:</a:t>
            </a:r>
          </a:p>
          <a:p>
            <a:pPr marL="0" marR="0">
              <a:lnSpc>
                <a:spcPts val="1220"/>
              </a:lnSpc>
              <a:spcBef>
                <a:spcPts val="2543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Unit</a:t>
            </a:r>
            <a:r>
              <a:rPr sz="1100" spc="10" dirty="0">
                <a:solidFill>
                  <a:srgbClr val="000000"/>
                </a:solidFill>
                <a:latin typeface="BOCVDA+CIDFont+F1"/>
                <a:cs typeface="BOCVDA+CIDFont+F1"/>
              </a:rPr>
              <a:t> </a:t>
            </a: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6:</a:t>
            </a:r>
          </a:p>
          <a:p>
            <a:pPr marL="0" marR="0">
              <a:lnSpc>
                <a:spcPts val="1220"/>
              </a:lnSpc>
              <a:spcBef>
                <a:spcPts val="2593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Unit</a:t>
            </a:r>
            <a:r>
              <a:rPr sz="1100" spc="10" dirty="0">
                <a:solidFill>
                  <a:srgbClr val="000000"/>
                </a:solidFill>
                <a:latin typeface="BOCVDA+CIDFont+F1"/>
                <a:cs typeface="BOCVDA+CIDFont+F1"/>
              </a:rPr>
              <a:t> </a:t>
            </a: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7:</a:t>
            </a:r>
          </a:p>
          <a:p>
            <a:pPr marL="0" marR="0">
              <a:lnSpc>
                <a:spcPts val="1220"/>
              </a:lnSpc>
              <a:spcBef>
                <a:spcPts val="2593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Unit</a:t>
            </a:r>
            <a:r>
              <a:rPr sz="1100" spc="10" dirty="0">
                <a:solidFill>
                  <a:srgbClr val="000000"/>
                </a:solidFill>
                <a:latin typeface="BOCVDA+CIDFont+F1"/>
                <a:cs typeface="BOCVDA+CIDFont+F1"/>
              </a:rPr>
              <a:t> </a:t>
            </a: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8:</a:t>
            </a:r>
          </a:p>
          <a:p>
            <a:pPr marL="0" marR="0">
              <a:lnSpc>
                <a:spcPts val="1220"/>
              </a:lnSpc>
              <a:spcBef>
                <a:spcPts val="2543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Unit</a:t>
            </a:r>
            <a:r>
              <a:rPr sz="1100" spc="10" dirty="0">
                <a:solidFill>
                  <a:srgbClr val="000000"/>
                </a:solidFill>
                <a:latin typeface="BOCVDA+CIDFont+F1"/>
                <a:cs typeface="BOCVDA+CIDFont+F1"/>
              </a:rPr>
              <a:t> </a:t>
            </a: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9:</a:t>
            </a:r>
          </a:p>
          <a:p>
            <a:pPr marL="0" marR="0">
              <a:lnSpc>
                <a:spcPts val="1220"/>
              </a:lnSpc>
              <a:spcBef>
                <a:spcPts val="2593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Unit</a:t>
            </a:r>
            <a:r>
              <a:rPr sz="1100" spc="10" dirty="0">
                <a:solidFill>
                  <a:srgbClr val="000000"/>
                </a:solidFill>
                <a:latin typeface="BOCVDA+CIDFont+F1"/>
                <a:cs typeface="BOCVDA+CIDFont+F1"/>
              </a:rPr>
              <a:t> </a:t>
            </a: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10: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971675" y="1952917"/>
            <a:ext cx="3978416" cy="6540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827" marR="0">
              <a:lnSpc>
                <a:spcPts val="1326"/>
              </a:lnSpc>
              <a:spcBef>
                <a:spcPts val="0"/>
              </a:spcBef>
              <a:spcAft>
                <a:spcPts val="0"/>
              </a:spcAft>
            </a:pPr>
            <a:r>
              <a:rPr sz="1100" spc="-28" dirty="0">
                <a:solidFill>
                  <a:srgbClr val="000000"/>
                </a:solidFill>
                <a:latin typeface="DBNETL+BKSOFX+BookAntiqua-Bold"/>
                <a:cs typeface="DBNETL+BKSOFX+BookAntiqua-Bold"/>
              </a:rPr>
              <a:t>IntroductionTo</a:t>
            </a:r>
            <a:r>
              <a:rPr sz="1100" spc="-49" dirty="0">
                <a:solidFill>
                  <a:srgbClr val="000000"/>
                </a:solidFill>
                <a:latin typeface="DBNETL+BKSOFX+BookAntiqua-Bold"/>
                <a:cs typeface="DBNETL+BKSOFX+BookAntiqua-Bold"/>
              </a:rPr>
              <a:t> </a:t>
            </a:r>
            <a:r>
              <a:rPr sz="1100" spc="-40" dirty="0">
                <a:solidFill>
                  <a:srgbClr val="000000"/>
                </a:solidFill>
                <a:latin typeface="DBNETL+BKSOFX+BookAntiqua-Bold"/>
                <a:cs typeface="DBNETL+BKSOFX+BookAntiqua-Bold"/>
              </a:rPr>
              <a:t>Data</a:t>
            </a:r>
            <a:r>
              <a:rPr sz="1100" spc="-32" dirty="0">
                <a:solidFill>
                  <a:srgbClr val="000000"/>
                </a:solidFill>
                <a:latin typeface="DBNETL+BKSOFX+BookAntiqua-Bold"/>
                <a:cs typeface="DBNETL+BKSOFX+BookAntiqua-Bold"/>
              </a:rPr>
              <a:t> </a:t>
            </a:r>
            <a:r>
              <a:rPr sz="1100" spc="-41" dirty="0">
                <a:solidFill>
                  <a:srgbClr val="000000"/>
                </a:solidFill>
                <a:latin typeface="DBNETL+BKSOFX+BookAntiqua-Bold"/>
                <a:cs typeface="DBNETL+BKSOFX+BookAntiqua-Bold"/>
              </a:rPr>
              <a:t>Communication</a:t>
            </a:r>
            <a:r>
              <a:rPr sz="1100" spc="-50" dirty="0">
                <a:solidFill>
                  <a:srgbClr val="000000"/>
                </a:solidFill>
                <a:latin typeface="DBNETL+BKSOFX+BookAntiqua-Bold"/>
                <a:cs typeface="DBNETL+BKSOFX+BookAntiqua-Bold"/>
              </a:rPr>
              <a:t> </a:t>
            </a:r>
            <a:r>
              <a:rPr sz="1100" dirty="0">
                <a:solidFill>
                  <a:srgbClr val="000000"/>
                </a:solidFill>
                <a:latin typeface="DBNETL+BKSOFX+BookAntiqua-Bold"/>
                <a:cs typeface="DBNETL+BKSOFX+BookAntiqua-Bold"/>
              </a:rPr>
              <a:t>andComputer Networks</a:t>
            </a:r>
          </a:p>
          <a:p>
            <a:pPr marL="0" marR="0">
              <a:lnSpc>
                <a:spcPts val="1112"/>
              </a:lnSpc>
              <a:spcBef>
                <a:spcPts val="688"/>
              </a:spcBef>
              <a:spcAft>
                <a:spcPts val="0"/>
              </a:spcAft>
            </a:pPr>
            <a:r>
              <a:rPr sz="1000" i="1" dirty="0">
                <a:solidFill>
                  <a:srgbClr val="000000"/>
                </a:solidFill>
                <a:latin typeface="Arial"/>
                <a:cs typeface="Arial"/>
              </a:rPr>
              <a:t>Dr.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Rajni</a:t>
            </a:r>
            <a:r>
              <a:rPr sz="1000" spc="26" dirty="0">
                <a:solidFill>
                  <a:srgbClr val="000000"/>
                </a:solidFill>
                <a:latin typeface="DJMIQI+Arial-ItalicMT"/>
                <a:cs typeface="DJMIQI+Arial-ItalicMT"/>
              </a:rPr>
              <a:t>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Bhalla</a:t>
            </a:r>
            <a:r>
              <a:rPr sz="1000" i="1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n-US" sz="1000" i="1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endParaRPr sz="1000" i="1" dirty="0">
              <a:solidFill>
                <a:srgbClr val="000000"/>
              </a:solidFill>
              <a:latin typeface="Arial"/>
              <a:cs typeface="Arial"/>
            </a:endParaRPr>
          </a:p>
          <a:p>
            <a:pPr marL="23260" marR="0">
              <a:lnSpc>
                <a:spcPts val="1326"/>
              </a:lnSpc>
              <a:spcBef>
                <a:spcPts val="687"/>
              </a:spcBef>
              <a:spcAft>
                <a:spcPts val="0"/>
              </a:spcAft>
            </a:pPr>
            <a:r>
              <a:rPr sz="1100" spc="-32" dirty="0">
                <a:solidFill>
                  <a:srgbClr val="000000"/>
                </a:solidFill>
                <a:latin typeface="KNNTDL+BookAntiqua,Bold"/>
                <a:cs typeface="KNNTDL+BookAntiqua,Bold"/>
              </a:rPr>
              <a:t>Data</a:t>
            </a:r>
            <a:r>
              <a:rPr sz="1100" spc="-174" dirty="0">
                <a:solidFill>
                  <a:srgbClr val="000000"/>
                </a:solidFill>
                <a:latin typeface="KNNTDL+BookAntiqua,Bold"/>
                <a:cs typeface="KNNTDL+BookAntiqua,Bold"/>
              </a:rPr>
              <a:t> </a:t>
            </a:r>
            <a:r>
              <a:rPr sz="1100" spc="-25" dirty="0">
                <a:solidFill>
                  <a:srgbClr val="000000"/>
                </a:solidFill>
                <a:latin typeface="KNNTDL+BookAntiqua,Bold"/>
                <a:cs typeface="KNNTDL+BookAntiqua,Bold"/>
              </a:rPr>
              <a:t>and</a:t>
            </a:r>
            <a:r>
              <a:rPr sz="1100" spc="-57" dirty="0">
                <a:solidFill>
                  <a:srgbClr val="000000"/>
                </a:solidFill>
                <a:latin typeface="KNNTDL+BookAntiqua,Bold"/>
                <a:cs typeface="KNNTDL+BookAntiqua,Bold"/>
              </a:rPr>
              <a:t> </a:t>
            </a:r>
            <a:r>
              <a:rPr sz="1100" spc="-40" dirty="0">
                <a:solidFill>
                  <a:srgbClr val="000000"/>
                </a:solidFill>
                <a:latin typeface="KNNTDL+BookAntiqua,Bold"/>
                <a:cs typeface="KNNTDL+BookAntiqua,Bold"/>
              </a:rPr>
              <a:t>Signals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6262116" y="1966225"/>
            <a:ext cx="222371" cy="1930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20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QAALWC+CIDFont+F2"/>
                <a:cs typeface="QAALWC+CIDFont+F2"/>
              </a:rPr>
              <a:t>1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195060" y="2444253"/>
            <a:ext cx="292342" cy="1930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20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QAALWC+CIDFont+F2"/>
                <a:cs typeface="QAALWC+CIDFont+F2"/>
              </a:rPr>
              <a:t>17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012950" y="2670140"/>
            <a:ext cx="2792117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2"/>
              </a:lnSpc>
              <a:spcBef>
                <a:spcPts val="0"/>
              </a:spcBef>
              <a:spcAft>
                <a:spcPts val="0"/>
              </a:spcAft>
            </a:pPr>
            <a:r>
              <a:rPr sz="1000" i="1" dirty="0">
                <a:solidFill>
                  <a:srgbClr val="000000"/>
                </a:solidFill>
                <a:latin typeface="Arial"/>
                <a:cs typeface="Arial"/>
              </a:rPr>
              <a:t>Dr.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Rajni</a:t>
            </a:r>
            <a:r>
              <a:rPr sz="1000" spc="26" dirty="0">
                <a:solidFill>
                  <a:srgbClr val="000000"/>
                </a:solidFill>
                <a:latin typeface="DJMIQI+Arial-ItalicMT"/>
                <a:cs typeface="DJMIQI+Arial-ItalicMT"/>
              </a:rPr>
              <a:t>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Bhalla</a:t>
            </a:r>
            <a:r>
              <a:rPr sz="1000" i="1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n-US" sz="1000" i="1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endParaRPr sz="1000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986788" y="2903642"/>
            <a:ext cx="2177709" cy="204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07"/>
              </a:lnSpc>
              <a:spcBef>
                <a:spcPts val="0"/>
              </a:spcBef>
              <a:spcAft>
                <a:spcPts val="0"/>
              </a:spcAft>
            </a:pPr>
            <a:r>
              <a:rPr sz="1100" spc="-39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Digital</a:t>
            </a:r>
            <a:r>
              <a:rPr sz="1100" spc="-48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r>
              <a:rPr sz="1100" spc="-42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and</a:t>
            </a:r>
            <a:r>
              <a:rPr sz="1100" spc="-31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r>
              <a:rPr sz="1100" spc="-41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Analog</a:t>
            </a:r>
            <a:r>
              <a:rPr sz="1100" spc="-37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r>
              <a:rPr sz="1100" spc="-41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Transmission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192012" y="2922280"/>
            <a:ext cx="292342" cy="1930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20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QAALWC+CIDFont+F2"/>
                <a:cs typeface="QAALWC+CIDFont+F2"/>
              </a:rPr>
              <a:t>37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997075" y="3178140"/>
            <a:ext cx="2792117" cy="4103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2"/>
              </a:lnSpc>
              <a:spcBef>
                <a:spcPts val="0"/>
              </a:spcBef>
              <a:spcAft>
                <a:spcPts val="0"/>
              </a:spcAft>
            </a:pPr>
            <a:r>
              <a:rPr sz="1000" i="1" dirty="0">
                <a:solidFill>
                  <a:srgbClr val="000000"/>
                </a:solidFill>
                <a:latin typeface="Arial"/>
                <a:cs typeface="Arial"/>
              </a:rPr>
              <a:t>Dr.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Rajni</a:t>
            </a:r>
            <a:r>
              <a:rPr sz="1000" spc="26" dirty="0">
                <a:solidFill>
                  <a:srgbClr val="000000"/>
                </a:solidFill>
                <a:latin typeface="DJMIQI+Arial-ItalicMT"/>
                <a:cs typeface="DJMIQI+Arial-ItalicMT"/>
              </a:rPr>
              <a:t>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Bhalla</a:t>
            </a:r>
            <a:r>
              <a:rPr sz="1000" i="1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n-US" sz="1000" i="1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endParaRPr sz="1000" i="1" dirty="0">
              <a:solidFill>
                <a:srgbClr val="000000"/>
              </a:solidFill>
              <a:latin typeface="Arial"/>
              <a:cs typeface="Arial"/>
            </a:endParaRPr>
          </a:p>
          <a:p>
            <a:pPr marL="7620" marR="0">
              <a:lnSpc>
                <a:spcPts val="1307"/>
              </a:lnSpc>
              <a:spcBef>
                <a:spcPts val="751"/>
              </a:spcBef>
              <a:spcAft>
                <a:spcPts val="0"/>
              </a:spcAft>
            </a:pPr>
            <a:r>
              <a:rPr sz="1100" spc="-39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Network</a:t>
            </a:r>
            <a:r>
              <a:rPr sz="1100" spc="-43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 </a:t>
            </a:r>
            <a:r>
              <a:rPr sz="1100" spc="-39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Models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189840" y="3399011"/>
            <a:ext cx="292342" cy="1930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20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QAALWC+CIDFont+F2"/>
                <a:cs typeface="QAALWC+CIDFont+F2"/>
              </a:rPr>
              <a:t>52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019300" y="3667090"/>
            <a:ext cx="2792117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2"/>
              </a:lnSpc>
              <a:spcBef>
                <a:spcPts val="0"/>
              </a:spcBef>
              <a:spcAft>
                <a:spcPts val="0"/>
              </a:spcAft>
            </a:pPr>
            <a:r>
              <a:rPr sz="1000" i="1" dirty="0">
                <a:solidFill>
                  <a:srgbClr val="000000"/>
                </a:solidFill>
                <a:latin typeface="Arial"/>
                <a:cs typeface="Arial"/>
              </a:rPr>
              <a:t>Dr.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Rajni</a:t>
            </a:r>
            <a:r>
              <a:rPr sz="1000" spc="26" dirty="0">
                <a:solidFill>
                  <a:srgbClr val="000000"/>
                </a:solidFill>
                <a:latin typeface="DJMIQI+Arial-ItalicMT"/>
                <a:cs typeface="DJMIQI+Arial-ItalicMT"/>
              </a:rPr>
              <a:t>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Bhalla</a:t>
            </a:r>
            <a:r>
              <a:rPr sz="1000" i="1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n-US" sz="1000" i="1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endParaRPr sz="1000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192012" y="3878336"/>
            <a:ext cx="292342" cy="1930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20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QAALWC+CIDFont+F2"/>
                <a:cs typeface="QAALWC+CIDFont+F2"/>
              </a:rPr>
              <a:t>68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010918" y="3906942"/>
            <a:ext cx="1044761" cy="204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07"/>
              </a:lnSpc>
              <a:spcBef>
                <a:spcPts val="0"/>
              </a:spcBef>
              <a:spcAft>
                <a:spcPts val="0"/>
              </a:spcAft>
            </a:pPr>
            <a:r>
              <a:rPr sz="1100" spc="-41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Physical</a:t>
            </a:r>
            <a:r>
              <a:rPr sz="1100" spc="-46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100" spc="-39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Layer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993696" y="4146515"/>
            <a:ext cx="2924938" cy="60272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8778" marR="0">
              <a:lnSpc>
                <a:spcPts val="1112"/>
              </a:lnSpc>
              <a:spcBef>
                <a:spcPts val="0"/>
              </a:spcBef>
              <a:spcAft>
                <a:spcPts val="0"/>
              </a:spcAft>
            </a:pPr>
            <a:r>
              <a:rPr sz="1000" i="1" dirty="0">
                <a:solidFill>
                  <a:srgbClr val="000000"/>
                </a:solidFill>
                <a:latin typeface="Arial"/>
                <a:cs typeface="Arial"/>
              </a:rPr>
              <a:t>Dr.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Rajni</a:t>
            </a:r>
            <a:r>
              <a:rPr sz="1000" spc="26" dirty="0">
                <a:solidFill>
                  <a:srgbClr val="000000"/>
                </a:solidFill>
                <a:latin typeface="DJMIQI+Arial-ItalicMT"/>
                <a:cs typeface="DJMIQI+Arial-ItalicMT"/>
              </a:rPr>
              <a:t>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Bhalla</a:t>
            </a:r>
            <a:r>
              <a:rPr sz="1000" i="1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n-US" sz="1000" i="1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endParaRPr sz="1000" i="1" dirty="0">
              <a:solidFill>
                <a:srgbClr val="000000"/>
              </a:solidFill>
              <a:latin typeface="Arial"/>
              <a:cs typeface="Arial"/>
            </a:endParaRPr>
          </a:p>
          <a:p>
            <a:pPr marL="0" marR="0">
              <a:lnSpc>
                <a:spcPts val="1307"/>
              </a:lnSpc>
              <a:spcBef>
                <a:spcPts val="650"/>
              </a:spcBef>
              <a:spcAft>
                <a:spcPts val="0"/>
              </a:spcAft>
            </a:pPr>
            <a:r>
              <a:rPr sz="1100" spc="-4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Data</a:t>
            </a:r>
            <a:r>
              <a:rPr sz="1100" spc="-3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100" spc="-4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link</a:t>
            </a:r>
            <a:r>
              <a:rPr sz="1100" spc="-3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100" spc="-4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layer</a:t>
            </a:r>
            <a:r>
              <a:rPr sz="11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100" dirty="0">
                <a:solidFill>
                  <a:srgbClr val="000000"/>
                </a:solidFill>
                <a:latin typeface="DVEMQF+BookAntiqua-Bold"/>
                <a:cs typeface="DVEMQF+BookAntiqua-Bold"/>
              </a:rPr>
              <a:t>–</a:t>
            </a:r>
            <a:r>
              <a:rPr sz="1100" spc="123" dirty="0">
                <a:solidFill>
                  <a:srgbClr val="000000"/>
                </a:solidFill>
                <a:latin typeface="DVEMQF+BookAntiqua-Bold"/>
                <a:cs typeface="DVEMQF+BookAntiqua-Bold"/>
              </a:rPr>
              <a:t> </a:t>
            </a:r>
            <a:r>
              <a:rPr sz="1100" spc="-39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error</a:t>
            </a:r>
            <a:r>
              <a:rPr sz="1100" spc="-34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100" spc="-4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control</a:t>
            </a:r>
            <a:r>
              <a:rPr sz="1100" spc="-46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100" spc="-4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and</a:t>
            </a:r>
            <a:r>
              <a:rPr sz="1100" spc="-4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100" spc="-39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flow</a:t>
            </a:r>
            <a:r>
              <a:rPr sz="1100" spc="-43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100" spc="-39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control</a:t>
            </a:r>
          </a:p>
          <a:p>
            <a:pPr marL="12903" marR="0">
              <a:lnSpc>
                <a:spcPts val="1112"/>
              </a:lnSpc>
              <a:spcBef>
                <a:spcPts val="504"/>
              </a:spcBef>
              <a:spcAft>
                <a:spcPts val="0"/>
              </a:spcAft>
            </a:pPr>
            <a:r>
              <a:rPr sz="1000" i="1" dirty="0">
                <a:solidFill>
                  <a:srgbClr val="000000"/>
                </a:solidFill>
                <a:latin typeface="Arial"/>
                <a:cs typeface="Arial"/>
              </a:rPr>
              <a:t>Dr.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Rajni</a:t>
            </a:r>
            <a:r>
              <a:rPr sz="1000" spc="26" dirty="0">
                <a:solidFill>
                  <a:srgbClr val="000000"/>
                </a:solidFill>
                <a:latin typeface="DJMIQI+Arial-ItalicMT"/>
                <a:cs typeface="DJMIQI+Arial-ItalicMT"/>
              </a:rPr>
              <a:t>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Bhalla</a:t>
            </a:r>
            <a:r>
              <a:rPr sz="1000" i="1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n-US" sz="1000" i="1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endParaRPr sz="1000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192012" y="4356367"/>
            <a:ext cx="292342" cy="1930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20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QAALWC+CIDFont+F2"/>
                <a:cs typeface="QAALWC+CIDFont+F2"/>
              </a:rPr>
              <a:t>85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192012" y="4834397"/>
            <a:ext cx="377858" cy="16158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20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QAALWC+CIDFont+F2"/>
                <a:cs typeface="QAALWC+CIDFont+F2"/>
              </a:rPr>
              <a:t>102</a:t>
            </a:r>
          </a:p>
          <a:p>
            <a:pPr marL="6096" marR="0">
              <a:lnSpc>
                <a:spcPts val="1220"/>
              </a:lnSpc>
              <a:spcBef>
                <a:spcPts val="2593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QAALWC+CIDFont+F2"/>
                <a:cs typeface="QAALWC+CIDFont+F2"/>
              </a:rPr>
              <a:t>118</a:t>
            </a:r>
          </a:p>
          <a:p>
            <a:pPr marL="15544" marR="0">
              <a:lnSpc>
                <a:spcPts val="1220"/>
              </a:lnSpc>
              <a:spcBef>
                <a:spcPts val="2595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QAALWC+CIDFont+F2"/>
                <a:cs typeface="QAALWC+CIDFont+F2"/>
              </a:rPr>
              <a:t>132</a:t>
            </a:r>
          </a:p>
          <a:p>
            <a:pPr marL="9270" marR="0">
              <a:lnSpc>
                <a:spcPts val="1220"/>
              </a:lnSpc>
              <a:spcBef>
                <a:spcPts val="2402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QAALWC+CIDFont+F2"/>
                <a:cs typeface="QAALWC+CIDFont+F2"/>
              </a:rPr>
              <a:t>146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000821" y="4854362"/>
            <a:ext cx="2641855" cy="204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07"/>
              </a:lnSpc>
              <a:spcBef>
                <a:spcPts val="0"/>
              </a:spcBef>
              <a:spcAft>
                <a:spcPts val="0"/>
              </a:spcAft>
            </a:pPr>
            <a:r>
              <a:rPr sz="1100" spc="-4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Data</a:t>
            </a:r>
            <a:r>
              <a:rPr sz="1100" spc="-32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r>
              <a:rPr sz="1100" spc="-43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Link</a:t>
            </a:r>
            <a:r>
              <a:rPr sz="1100" spc="-29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r>
              <a:rPr sz="1100" spc="-41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Layer</a:t>
            </a:r>
            <a:r>
              <a:rPr sz="1100" spc="58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r>
              <a:rPr sz="11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-</a:t>
            </a:r>
            <a:r>
              <a:rPr sz="1100" spc="-22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r>
              <a:rPr sz="1100" spc="-42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medium</a:t>
            </a:r>
            <a:r>
              <a:rPr sz="1100" spc="-45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r>
              <a:rPr sz="1100" spc="-39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access</a:t>
            </a:r>
            <a:r>
              <a:rPr sz="1100" spc="-48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r>
              <a:rPr sz="1100" spc="-39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protocol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028825" y="5086315"/>
            <a:ext cx="2792117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2"/>
              </a:lnSpc>
              <a:spcBef>
                <a:spcPts val="0"/>
              </a:spcBef>
              <a:spcAft>
                <a:spcPts val="0"/>
              </a:spcAft>
            </a:pPr>
            <a:r>
              <a:rPr sz="1000" i="1" dirty="0">
                <a:solidFill>
                  <a:srgbClr val="000000"/>
                </a:solidFill>
                <a:latin typeface="Arial"/>
                <a:cs typeface="Arial"/>
              </a:rPr>
              <a:t>Dr.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Rajni</a:t>
            </a:r>
            <a:r>
              <a:rPr sz="1000" spc="26" dirty="0">
                <a:solidFill>
                  <a:srgbClr val="000000"/>
                </a:solidFill>
                <a:latin typeface="DJMIQI+Arial-ItalicMT"/>
                <a:cs typeface="DJMIQI+Arial-ItalicMT"/>
              </a:rPr>
              <a:t>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Bhalla</a:t>
            </a:r>
            <a:r>
              <a:rPr sz="1000" i="1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n-US" sz="1000" i="1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endParaRPr sz="1000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996948" y="5316642"/>
            <a:ext cx="2208814" cy="204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07"/>
              </a:lnSpc>
              <a:spcBef>
                <a:spcPts val="0"/>
              </a:spcBef>
              <a:spcAft>
                <a:spcPts val="0"/>
              </a:spcAft>
            </a:pPr>
            <a:r>
              <a:rPr sz="1100" spc="-41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Network</a:t>
            </a:r>
            <a:r>
              <a:rPr sz="1100" spc="-32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r>
              <a:rPr sz="1100" spc="-42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layer</a:t>
            </a:r>
            <a:r>
              <a:rPr sz="1100" spc="-34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r>
              <a:rPr sz="11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-</a:t>
            </a:r>
            <a:r>
              <a:rPr sz="1100" spc="77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r>
              <a:rPr sz="1100" spc="-41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logical</a:t>
            </a:r>
            <a:r>
              <a:rPr sz="1100" spc="-45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r>
              <a:rPr sz="1100" spc="-39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addressing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022475" y="5565740"/>
            <a:ext cx="2792117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2"/>
              </a:lnSpc>
              <a:spcBef>
                <a:spcPts val="0"/>
              </a:spcBef>
              <a:spcAft>
                <a:spcPts val="0"/>
              </a:spcAft>
            </a:pPr>
            <a:r>
              <a:rPr sz="1000" i="1" dirty="0">
                <a:solidFill>
                  <a:srgbClr val="000000"/>
                </a:solidFill>
                <a:latin typeface="Arial"/>
                <a:cs typeface="Arial"/>
              </a:rPr>
              <a:t>Dr.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Rajni</a:t>
            </a:r>
            <a:r>
              <a:rPr sz="1000" spc="26" dirty="0">
                <a:solidFill>
                  <a:srgbClr val="000000"/>
                </a:solidFill>
                <a:latin typeface="DJMIQI+Arial-ItalicMT"/>
                <a:cs typeface="DJMIQI+Arial-ItalicMT"/>
              </a:rPr>
              <a:t>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Bhalla</a:t>
            </a:r>
            <a:r>
              <a:rPr sz="1000" i="1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n-US" sz="1000" i="1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endParaRPr sz="1000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997074" y="5789717"/>
            <a:ext cx="1735689" cy="204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07"/>
              </a:lnSpc>
              <a:spcBef>
                <a:spcPts val="0"/>
              </a:spcBef>
              <a:spcAft>
                <a:spcPts val="0"/>
              </a:spcAft>
            </a:pPr>
            <a:r>
              <a:rPr sz="1100" spc="-4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Transport</a:t>
            </a:r>
            <a:r>
              <a:rPr sz="1100" spc="-36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100" spc="-23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layer-protocols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016125" y="6016590"/>
            <a:ext cx="2792117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2"/>
              </a:lnSpc>
              <a:spcBef>
                <a:spcPts val="0"/>
              </a:spcBef>
              <a:spcAft>
                <a:spcPts val="0"/>
              </a:spcAft>
            </a:pPr>
            <a:r>
              <a:rPr sz="1000" i="1" dirty="0">
                <a:solidFill>
                  <a:srgbClr val="000000"/>
                </a:solidFill>
                <a:latin typeface="Arial"/>
                <a:cs typeface="Arial"/>
              </a:rPr>
              <a:t>Dr.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Rajni</a:t>
            </a:r>
            <a:r>
              <a:rPr sz="1000" spc="26" dirty="0">
                <a:solidFill>
                  <a:srgbClr val="000000"/>
                </a:solidFill>
                <a:latin typeface="DJMIQI+Arial-ItalicMT"/>
                <a:cs typeface="DJMIQI+Arial-ItalicMT"/>
              </a:rPr>
              <a:t>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Bhalla</a:t>
            </a:r>
            <a:r>
              <a:rPr sz="1000" i="1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n-US" sz="1000" i="1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endParaRPr sz="1000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987550" y="6246917"/>
            <a:ext cx="1735689" cy="204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07"/>
              </a:lnSpc>
              <a:spcBef>
                <a:spcPts val="0"/>
              </a:spcBef>
              <a:spcAft>
                <a:spcPts val="0"/>
              </a:spcAft>
            </a:pPr>
            <a:r>
              <a:rPr sz="1100" spc="-4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Transport</a:t>
            </a:r>
            <a:r>
              <a:rPr sz="1100" spc="-36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100" spc="-4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layer</a:t>
            </a:r>
            <a:r>
              <a:rPr sz="1100" spc="-1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100" spc="-3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-protocols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019300" y="6496015"/>
            <a:ext cx="2792117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2"/>
              </a:lnSpc>
              <a:spcBef>
                <a:spcPts val="0"/>
              </a:spcBef>
              <a:spcAft>
                <a:spcPts val="0"/>
              </a:spcAft>
            </a:pPr>
            <a:r>
              <a:rPr sz="1000" i="1" dirty="0">
                <a:solidFill>
                  <a:srgbClr val="000000"/>
                </a:solidFill>
                <a:latin typeface="Arial"/>
                <a:cs typeface="Arial"/>
              </a:rPr>
              <a:t>Dr.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Rajni</a:t>
            </a:r>
            <a:r>
              <a:rPr sz="1000" spc="26" dirty="0">
                <a:solidFill>
                  <a:srgbClr val="000000"/>
                </a:solidFill>
                <a:latin typeface="DJMIQI+Arial-ItalicMT"/>
                <a:cs typeface="DJMIQI+Arial-ItalicMT"/>
              </a:rPr>
              <a:t>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Bhalla</a:t>
            </a:r>
            <a:r>
              <a:rPr sz="1000" i="1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n-US" sz="1000" i="1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endParaRPr sz="1000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325880" y="6740516"/>
            <a:ext cx="3498237" cy="3847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07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Unit</a:t>
            </a:r>
            <a:r>
              <a:rPr sz="1100" spc="10" dirty="0">
                <a:solidFill>
                  <a:srgbClr val="000000"/>
                </a:solidFill>
                <a:latin typeface="BOCVDA+CIDFont+F1"/>
                <a:cs typeface="BOCVDA+CIDFont+F1"/>
              </a:rPr>
              <a:t> </a:t>
            </a: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11:</a:t>
            </a:r>
            <a:r>
              <a:rPr sz="1100" spc="1037" dirty="0">
                <a:solidFill>
                  <a:srgbClr val="000000"/>
                </a:solidFill>
                <a:latin typeface="BOCVDA+CIDFont+F1"/>
                <a:cs typeface="BOCVDA+CIDFont+F1"/>
              </a:rPr>
              <a:t> </a:t>
            </a:r>
            <a:r>
              <a:rPr sz="1100" spc="-41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Transport</a:t>
            </a:r>
            <a:r>
              <a:rPr sz="1100" spc="-36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100" spc="-42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layer</a:t>
            </a:r>
            <a:r>
              <a:rPr sz="1100" spc="-11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1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-</a:t>
            </a:r>
            <a:r>
              <a:rPr sz="1100" spc="65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100" spc="-41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congestion</a:t>
            </a:r>
            <a:r>
              <a:rPr sz="1100" spc="-32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100" spc="-41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control</a:t>
            </a:r>
            <a:r>
              <a:rPr sz="1100" spc="-46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100" spc="-42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and</a:t>
            </a:r>
            <a:r>
              <a:rPr sz="1100" spc="-41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100" spc="-4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QoS</a:t>
            </a:r>
          </a:p>
          <a:p>
            <a:pPr marL="706120" marR="0">
              <a:lnSpc>
                <a:spcPts val="1112"/>
              </a:lnSpc>
              <a:spcBef>
                <a:spcPts val="604"/>
              </a:spcBef>
              <a:spcAft>
                <a:spcPts val="0"/>
              </a:spcAft>
            </a:pPr>
            <a:r>
              <a:rPr sz="1000" i="1" dirty="0">
                <a:solidFill>
                  <a:srgbClr val="000000"/>
                </a:solidFill>
                <a:latin typeface="Arial"/>
                <a:cs typeface="Arial"/>
              </a:rPr>
              <a:t>Dr.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Rajni</a:t>
            </a:r>
            <a:r>
              <a:rPr sz="1000" spc="26" dirty="0">
                <a:solidFill>
                  <a:srgbClr val="000000"/>
                </a:solidFill>
                <a:latin typeface="DJMIQI+Arial-ItalicMT"/>
                <a:cs typeface="DJMIQI+Arial-ItalicMT"/>
              </a:rPr>
              <a:t>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Bhalla</a:t>
            </a:r>
            <a:r>
              <a:rPr sz="1000" i="1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n-US" sz="1000" i="1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endParaRPr sz="1000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198108" y="6741938"/>
            <a:ext cx="368670" cy="6391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20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QAALWC+CIDFont+F2"/>
                <a:cs typeface="QAALWC+CIDFont+F2"/>
              </a:rPr>
              <a:t>170</a:t>
            </a:r>
          </a:p>
          <a:p>
            <a:pPr marL="6356" marR="0">
              <a:lnSpc>
                <a:spcPts val="1220"/>
              </a:lnSpc>
              <a:spcBef>
                <a:spcPts val="2291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QAALWC+CIDFont+F2"/>
                <a:cs typeface="QAALWC+CIDFont+F2"/>
              </a:rPr>
              <a:t>184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281429" y="7183542"/>
            <a:ext cx="3507762" cy="397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26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Unit</a:t>
            </a:r>
            <a:r>
              <a:rPr sz="1100" spc="10" dirty="0">
                <a:solidFill>
                  <a:srgbClr val="000000"/>
                </a:solidFill>
                <a:latin typeface="BOCVDA+CIDFont+F1"/>
                <a:cs typeface="BOCVDA+CIDFont+F1"/>
              </a:rPr>
              <a:t> </a:t>
            </a: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12:</a:t>
            </a:r>
            <a:r>
              <a:rPr sz="1100" spc="1346" dirty="0">
                <a:solidFill>
                  <a:srgbClr val="000000"/>
                </a:solidFill>
                <a:latin typeface="BOCVDA+CIDFont+F1"/>
                <a:cs typeface="BOCVDA+CIDFont+F1"/>
              </a:rPr>
              <a:t> </a:t>
            </a:r>
            <a:r>
              <a:rPr sz="1100" spc="-4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Application</a:t>
            </a:r>
            <a:r>
              <a:rPr sz="1100" spc="-4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100" spc="-4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layer</a:t>
            </a:r>
            <a:r>
              <a:rPr sz="1100" spc="4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100" dirty="0">
                <a:solidFill>
                  <a:srgbClr val="000000"/>
                </a:solidFill>
                <a:latin typeface="DVEMQF+BookAntiqua-Bold"/>
                <a:cs typeface="DVEMQF+BookAntiqua-Bold"/>
              </a:rPr>
              <a:t>–</a:t>
            </a:r>
            <a:r>
              <a:rPr sz="1100" spc="134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1100" spc="-4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services</a:t>
            </a:r>
            <a:r>
              <a:rPr sz="1100" spc="-46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100" spc="-4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and</a:t>
            </a:r>
            <a:r>
              <a:rPr sz="1100" spc="-4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100" spc="-4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protocols</a:t>
            </a:r>
          </a:p>
          <a:p>
            <a:pPr marL="715645" marR="0">
              <a:lnSpc>
                <a:spcPts val="1112"/>
              </a:lnSpc>
              <a:spcBef>
                <a:spcPts val="660"/>
              </a:spcBef>
              <a:spcAft>
                <a:spcPts val="0"/>
              </a:spcAft>
            </a:pPr>
            <a:r>
              <a:rPr sz="1000" i="1" dirty="0">
                <a:solidFill>
                  <a:srgbClr val="000000"/>
                </a:solidFill>
                <a:latin typeface="Arial"/>
                <a:cs typeface="Arial"/>
              </a:rPr>
              <a:t>Dr.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Rajni</a:t>
            </a:r>
            <a:r>
              <a:rPr sz="1000" spc="26" dirty="0">
                <a:solidFill>
                  <a:srgbClr val="000000"/>
                </a:solidFill>
                <a:latin typeface="DJMIQI+Arial-ItalicMT"/>
                <a:cs typeface="DJMIQI+Arial-ItalicMT"/>
              </a:rPr>
              <a:t>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Bhalla</a:t>
            </a:r>
            <a:r>
              <a:rPr sz="1000" i="1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n-US" sz="1000" i="1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endParaRPr sz="1000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281429" y="7669039"/>
            <a:ext cx="638280" cy="1930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20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Unit</a:t>
            </a:r>
            <a:r>
              <a:rPr sz="1100" spc="10" dirty="0">
                <a:solidFill>
                  <a:srgbClr val="000000"/>
                </a:solidFill>
                <a:latin typeface="BOCVDA+CIDFont+F1"/>
                <a:cs typeface="BOCVDA+CIDFont+F1"/>
              </a:rPr>
              <a:t> </a:t>
            </a: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13: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1977898" y="7659792"/>
            <a:ext cx="1324161" cy="204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07"/>
              </a:lnSpc>
              <a:spcBef>
                <a:spcPts val="0"/>
              </a:spcBef>
              <a:spcAft>
                <a:spcPts val="0"/>
              </a:spcAft>
            </a:pPr>
            <a:r>
              <a:rPr sz="1100" spc="-4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Internet</a:t>
            </a:r>
            <a:r>
              <a:rPr sz="1100" spc="-47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100" spc="-4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and</a:t>
            </a:r>
            <a:r>
              <a:rPr sz="1100" spc="-3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100" spc="-4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WWW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6204464" y="7665992"/>
            <a:ext cx="387706" cy="7031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20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QAALWC+CIDFont+F2"/>
                <a:cs typeface="QAALWC+CIDFont+F2"/>
              </a:rPr>
              <a:t>195</a:t>
            </a:r>
          </a:p>
          <a:p>
            <a:pPr marL="25393" marR="0">
              <a:lnSpc>
                <a:spcPts val="1220"/>
              </a:lnSpc>
              <a:spcBef>
                <a:spcPts val="2795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QAALWC+CIDFont+F2"/>
                <a:cs typeface="QAALWC+CIDFont+F2"/>
              </a:rPr>
              <a:t>207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2019300" y="7924765"/>
            <a:ext cx="2792117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2"/>
              </a:lnSpc>
              <a:spcBef>
                <a:spcPts val="0"/>
              </a:spcBef>
              <a:spcAft>
                <a:spcPts val="0"/>
              </a:spcAft>
            </a:pPr>
            <a:r>
              <a:rPr sz="1000" i="1" dirty="0">
                <a:solidFill>
                  <a:srgbClr val="000000"/>
                </a:solidFill>
                <a:latin typeface="Arial"/>
                <a:cs typeface="Arial"/>
              </a:rPr>
              <a:t>Dr.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Rajni</a:t>
            </a:r>
            <a:r>
              <a:rPr sz="1000" spc="26" dirty="0">
                <a:solidFill>
                  <a:srgbClr val="000000"/>
                </a:solidFill>
                <a:latin typeface="DJMIQI+Arial-ItalicMT"/>
                <a:cs typeface="DJMIQI+Arial-ItalicMT"/>
              </a:rPr>
              <a:t>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Bhalla</a:t>
            </a:r>
            <a:r>
              <a:rPr sz="1000" i="1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n-US" sz="1000" i="1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endParaRPr sz="1000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281429" y="8179072"/>
            <a:ext cx="638280" cy="1930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20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Unit</a:t>
            </a:r>
            <a:r>
              <a:rPr sz="1100" spc="10" dirty="0">
                <a:solidFill>
                  <a:srgbClr val="000000"/>
                </a:solidFill>
                <a:latin typeface="BOCVDA+CIDFont+F1"/>
                <a:cs typeface="BOCVDA+CIDFont+F1"/>
              </a:rPr>
              <a:t> </a:t>
            </a:r>
            <a:r>
              <a:rPr sz="1100" dirty="0">
                <a:solidFill>
                  <a:srgbClr val="000000"/>
                </a:solidFill>
                <a:latin typeface="BOCVDA+CIDFont+F1"/>
                <a:cs typeface="BOCVDA+CIDFont+F1"/>
              </a:rPr>
              <a:t>14: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2006029" y="8175920"/>
            <a:ext cx="1246534" cy="2041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07"/>
              </a:lnSpc>
              <a:spcBef>
                <a:spcPts val="0"/>
              </a:spcBef>
              <a:spcAft>
                <a:spcPts val="0"/>
              </a:spcAft>
            </a:pPr>
            <a:r>
              <a:rPr sz="1100" spc="-4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Network</a:t>
            </a:r>
            <a:r>
              <a:rPr sz="1100" spc="-4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100" spc="-39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Security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2041525" y="8413715"/>
            <a:ext cx="2792117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2"/>
              </a:lnSpc>
              <a:spcBef>
                <a:spcPts val="0"/>
              </a:spcBef>
              <a:spcAft>
                <a:spcPts val="0"/>
              </a:spcAft>
            </a:pPr>
            <a:r>
              <a:rPr sz="1000" i="1" dirty="0">
                <a:solidFill>
                  <a:srgbClr val="000000"/>
                </a:solidFill>
                <a:latin typeface="Arial"/>
                <a:cs typeface="Arial"/>
              </a:rPr>
              <a:t>Dr.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Rajni</a:t>
            </a:r>
            <a:r>
              <a:rPr sz="1000" spc="26" dirty="0">
                <a:solidFill>
                  <a:srgbClr val="000000"/>
                </a:solidFill>
                <a:latin typeface="DJMIQI+Arial-ItalicMT"/>
                <a:cs typeface="DJMIQI+Arial-ItalicMT"/>
              </a:rPr>
              <a:t> </a:t>
            </a:r>
            <a:r>
              <a:rPr sz="1000" dirty="0">
                <a:solidFill>
                  <a:srgbClr val="000000"/>
                </a:solidFill>
                <a:latin typeface="DJMIQI+Arial-ItalicMT"/>
                <a:cs typeface="DJMIQI+Arial-ItalicMT"/>
              </a:rPr>
              <a:t>Bhalla</a:t>
            </a:r>
            <a:r>
              <a:rPr sz="1000" i="1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n-US" sz="1000" i="1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endParaRPr sz="1000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330452" y="3120136"/>
            <a:ext cx="3762756" cy="218998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786628" y="323596"/>
            <a:ext cx="1769871" cy="48005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7512" y="672592"/>
            <a:ext cx="5082540" cy="188823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6539497" y="4475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148852" y="524379"/>
            <a:ext cx="373355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Unit 1: Introduction to Data Communication and Computer Networks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368308" y="2635120"/>
            <a:ext cx="183264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10 Jitter Variation in Packets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110752" y="5385940"/>
            <a:ext cx="234678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11 Components of Data Communication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11" y="5655687"/>
            <a:ext cx="504840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Sender: Sender who sends the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data. It can be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workstation from where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 are sending the data.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11" y="5873620"/>
            <a:ext cx="5201066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Receiver: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who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capability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receiving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data.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workstation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4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receiving the data.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5" y="6234808"/>
            <a:ext cx="5201154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Message: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users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text,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audio,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video.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5" y="6594472"/>
            <a:ext cx="5200481" cy="4593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medium: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either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wired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wireless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medium.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Wired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media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</a:p>
          <a:p>
            <a:pPr marL="13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guided</a:t>
            </a:r>
            <a:r>
              <a:rPr sz="900" spc="2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media</a:t>
            </a:r>
            <a:r>
              <a:rPr sz="900" spc="2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wireless</a:t>
            </a:r>
            <a:r>
              <a:rPr sz="900" spc="2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media</a:t>
            </a:r>
            <a:r>
              <a:rPr sz="900" spc="2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2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without</a:t>
            </a:r>
            <a:r>
              <a:rPr sz="900" spc="2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wire.</a:t>
            </a:r>
            <a:r>
              <a:rPr sz="900" spc="2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Examples</a:t>
            </a:r>
            <a:r>
              <a:rPr sz="900" spc="2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wireless</a:t>
            </a:r>
            <a:r>
              <a:rPr sz="900" spc="2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media</a:t>
            </a:r>
            <a:r>
              <a:rPr sz="900" spc="2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2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</a:p>
          <a:p>
            <a:pPr marL="9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microwave, radio wave,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Bluetooth, or mobile communication.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26" y="7097391"/>
            <a:ext cx="5200230" cy="6010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Protocol:</a:t>
            </a:r>
            <a:r>
              <a:rPr sz="900" spc="3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  <a:r>
              <a:rPr sz="900" spc="2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going</a:t>
            </a:r>
            <a:r>
              <a:rPr sz="900" spc="2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2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</a:t>
            </a:r>
            <a:r>
              <a:rPr sz="900" spc="3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rules</a:t>
            </a:r>
            <a:r>
              <a:rPr sz="900" spc="2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regulations</a:t>
            </a:r>
            <a:r>
              <a:rPr sz="900" spc="2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2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2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destination.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should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happen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following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rules.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example: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</a:p>
          <a:p>
            <a:pPr marL="7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knows</a:t>
            </a:r>
            <a:r>
              <a:rPr sz="900" spc="2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French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knows</a:t>
            </a:r>
            <a:r>
              <a:rPr sz="900" spc="2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English.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2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2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follow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</a:t>
            </a:r>
            <a:r>
              <a:rPr sz="900" spc="2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rules</a:t>
            </a:r>
            <a:r>
              <a:rPr sz="900" spc="2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5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communicate with one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another. Otherwise, they won't be able to communicate with one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40" y="7738406"/>
            <a:ext cx="1341706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Data Representation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40" y="7970644"/>
            <a:ext cx="427033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 can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 represented in text, images, numbers, audio, and videos form.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38" y="8188576"/>
            <a:ext cx="5200452" cy="74435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Text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collection</a:t>
            </a:r>
            <a:r>
              <a:rPr sz="900" spc="1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alphabets.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Smaller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</a:t>
            </a:r>
            <a:r>
              <a:rPr sz="900" spc="1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uppercase</a:t>
            </a:r>
            <a:r>
              <a:rPr sz="900" spc="1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alphabets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1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allowed.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alphabets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1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converted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bits.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represented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images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would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converted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bits.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Numbers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digits.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represented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audio.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wanted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recorded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sound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sent.</a:t>
            </a:r>
          </a:p>
          <a:p>
            <a:pPr marL="0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 you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 o send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video to your friend that can also 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the form of bits.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39" y="9191241"/>
            <a:ext cx="2965026" cy="2218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1.5 </a:t>
            </a:r>
            <a:r>
              <a:rPr sz="1200" u="sng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Applications Of Computer Networks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2" y="9453496"/>
            <a:ext cx="444637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main uses of computer networks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business, home, mobile and social issues.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121420" y="10084432"/>
            <a:ext cx="2328354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endParaRPr sz="900" dirty="0">
              <a:solidFill>
                <a:srgbClr val="000000"/>
              </a:solidFill>
              <a:latin typeface="RMHARQ+BKSOFX+BookAntiqua-Bold"/>
              <a:cs typeface="RMHARQ+BKSOFX+BookAntiqua-Bold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040374" y="10085729"/>
            <a:ext cx="2095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9</a:t>
            </a: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2747010" y="6366382"/>
            <a:ext cx="3092831" cy="192150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851404" y="905764"/>
            <a:ext cx="2884805" cy="251091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693418" y="674116"/>
            <a:ext cx="5202682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711706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26364" y="658090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458591" y="3498453"/>
            <a:ext cx="182341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33 Working of virtual circuit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711706" y="3767500"/>
            <a:ext cx="1833226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Advantages of Virtual circuit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940306" y="3997230"/>
            <a:ext cx="192416" cy="8195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6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168906" y="3990923"/>
            <a:ext cx="385857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delivered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 in the same order sent by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168906" y="4208856"/>
            <a:ext cx="228706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Virtual circuit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reliable network circuit.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168906" y="4426788"/>
            <a:ext cx="2921546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 for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overhead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each packet.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 global packet overhead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used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virtual circuit.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711706" y="4869352"/>
            <a:ext cx="203586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Disadvantages of Virtual</a:t>
            </a:r>
            <a:r>
              <a:rPr sz="1000" spc="-2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Circuit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940305" y="5099082"/>
            <a:ext cx="192416" cy="6019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168906" y="5092776"/>
            <a:ext cx="202772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Virtual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circuit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costly to implement.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168905" y="5310708"/>
            <a:ext cx="3236786" cy="3983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provides only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connection-oriented service.</a:t>
            </a:r>
          </a:p>
          <a:p>
            <a:pPr marL="0" marR="0">
              <a:lnSpc>
                <a:spcPts val="1118"/>
              </a:lnSpc>
              <a:spcBef>
                <a:spcPts val="5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Always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new connection set up is required for transmission.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711706" y="5749416"/>
            <a:ext cx="520844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5.3 </a:t>
            </a:r>
            <a:r>
              <a:rPr sz="12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Difference between Datagram switching and virtual circuit switching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711706" y="6007430"/>
            <a:ext cx="5313409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following</a:t>
            </a:r>
            <a:r>
              <a:rPr sz="900" spc="1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34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illustrates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distinction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datagram</a:t>
            </a:r>
            <a:r>
              <a:rPr sz="900" spc="1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virtual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circuit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923667" y="8369792"/>
            <a:ext cx="2893504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34 Datagram switching vs</a:t>
            </a:r>
            <a:r>
              <a:rPr sz="900" spc="-18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Virtual circuit switching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711706" y="8637315"/>
            <a:ext cx="1345833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Networking Devices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711706" y="8860739"/>
            <a:ext cx="5317891" cy="89027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hardware</a:t>
            </a:r>
            <a:r>
              <a:rPr sz="900" spc="1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1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computers,</a:t>
            </a:r>
            <a:r>
              <a:rPr sz="900" spc="1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printers,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fax</a:t>
            </a:r>
            <a:r>
              <a:rPr sz="900" spc="1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machines,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electronic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devices,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able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learn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about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various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networking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understand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functioning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functionality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various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networking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devices.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fast,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safe,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accurate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manner.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investigate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assist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1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destination.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Those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networking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3207131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99</a:t>
            </a: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1620520" y="8555507"/>
            <a:ext cx="3288157" cy="88645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572895" y="5159248"/>
            <a:ext cx="3382517" cy="196405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370076" y="1570863"/>
            <a:ext cx="3796411" cy="226441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67512" y="674116"/>
            <a:ext cx="5202682" cy="127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4708525" y="524549"/>
            <a:ext cx="1296942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Unit 5: Physical Layer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490462" y="559029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910887"/>
            <a:ext cx="1749215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Use of Networking Devices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799" y="1134565"/>
            <a:ext cx="345422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35 depicts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 of networking devices in operation.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402459" y="3916027"/>
            <a:ext cx="188619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35 Use of Networking Devices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4179898"/>
            <a:ext cx="5317592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networking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organizing</a:t>
            </a:r>
            <a:r>
              <a:rPr sz="900" spc="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network,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linking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our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package,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improving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signals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my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loses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strength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travels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 to destination.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0" y="4683884"/>
            <a:ext cx="2458189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5.4 </a:t>
            </a:r>
            <a:r>
              <a:rPr sz="12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Types of Networking Devices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0" y="4941899"/>
            <a:ext cx="282117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Types of networking devices are shown in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36.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355214" y="7419958"/>
            <a:ext cx="1980684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36 Types of Networking Devices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799" y="7689387"/>
            <a:ext cx="603111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Modem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799" y="7912811"/>
            <a:ext cx="5315232" cy="6053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Modem is short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"Modulator-Demodulator.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analog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converted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signal,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signals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converted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analog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signals.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modulator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transform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signals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analog</a:t>
            </a:r>
            <a:r>
              <a:rPr sz="900" spc="2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signals.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demodulator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modem</a:t>
            </a:r>
            <a:r>
              <a:rPr sz="900" spc="2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2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communicate</a:t>
            </a:r>
            <a:r>
              <a:rPr sz="900" spc="2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</a:t>
            </a:r>
            <a:r>
              <a:rPr sz="900" spc="2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telephone</a:t>
            </a:r>
            <a:r>
              <a:rPr sz="900" spc="2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lines</a:t>
            </a:r>
            <a:r>
              <a:rPr sz="900" spc="2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analogue signal is converted to a digital signal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seen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37.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222627" y="9181972"/>
            <a:ext cx="241306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A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4870069" y="9169780"/>
            <a:ext cx="228637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B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798698" y="9529505"/>
            <a:ext cx="1092081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37 MODEM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100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181478" y="10089006"/>
            <a:ext cx="222219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L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251316" y="10089006"/>
            <a:ext cx="247612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O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347442" y="10089006"/>
            <a:ext cx="241306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V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435796" y="10089006"/>
            <a:ext cx="222219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E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505633" y="10089006"/>
            <a:ext cx="222219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L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2575928" y="10089006"/>
            <a:ext cx="228637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Y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680969" y="10089006"/>
            <a:ext cx="222219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P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750807" y="10089006"/>
            <a:ext cx="234943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R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833331" y="10089006"/>
            <a:ext cx="247612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O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2927857" y="10089006"/>
            <a:ext cx="215968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F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2991751" y="10089006"/>
            <a:ext cx="222219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E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3061588" y="10089006"/>
            <a:ext cx="222219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S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3131883" y="10089006"/>
            <a:ext cx="222219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S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3201720" y="10089006"/>
            <a:ext cx="196881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I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3244697" y="10089006"/>
            <a:ext cx="247612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O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3340595" y="10089006"/>
            <a:ext cx="247612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N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3436492" y="10089006"/>
            <a:ext cx="241306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A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3524846" y="10089006"/>
            <a:ext cx="222219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L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3623830" y="10089006"/>
            <a:ext cx="241306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U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3710698" y="10089006"/>
            <a:ext cx="247612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N</a:t>
            </a:r>
          </a:p>
        </p:txBody>
      </p:sp>
      <p:sp>
        <p:nvSpPr>
          <p:cNvPr id="42" name="object 42"/>
          <p:cNvSpPr txBox="1"/>
          <p:nvPr/>
        </p:nvSpPr>
        <p:spPr>
          <a:xfrm>
            <a:off x="3806596" y="10089006"/>
            <a:ext cx="196881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I</a:t>
            </a:r>
          </a:p>
        </p:txBody>
      </p:sp>
      <p:sp>
        <p:nvSpPr>
          <p:cNvPr id="43" name="object 43"/>
          <p:cNvSpPr txBox="1"/>
          <p:nvPr/>
        </p:nvSpPr>
        <p:spPr>
          <a:xfrm>
            <a:off x="3851058" y="10089006"/>
            <a:ext cx="241306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V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3939184" y="10089006"/>
            <a:ext cx="222219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E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4009021" y="10089006"/>
            <a:ext cx="234943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R</a:t>
            </a:r>
          </a:p>
        </p:txBody>
      </p:sp>
      <p:sp>
        <p:nvSpPr>
          <p:cNvPr id="46" name="object 46"/>
          <p:cNvSpPr txBox="1"/>
          <p:nvPr/>
        </p:nvSpPr>
        <p:spPr>
          <a:xfrm>
            <a:off x="4091546" y="10089006"/>
            <a:ext cx="222219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S</a:t>
            </a:r>
          </a:p>
        </p:txBody>
      </p:sp>
      <p:sp>
        <p:nvSpPr>
          <p:cNvPr id="47" name="object 47"/>
          <p:cNvSpPr txBox="1"/>
          <p:nvPr/>
        </p:nvSpPr>
        <p:spPr>
          <a:xfrm>
            <a:off x="4161383" y="10089006"/>
            <a:ext cx="196881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I</a:t>
            </a:r>
          </a:p>
        </p:txBody>
      </p:sp>
      <p:sp>
        <p:nvSpPr>
          <p:cNvPr id="48" name="object 48"/>
          <p:cNvSpPr txBox="1"/>
          <p:nvPr/>
        </p:nvSpPr>
        <p:spPr>
          <a:xfrm>
            <a:off x="4205846" y="10089006"/>
            <a:ext cx="228637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T</a:t>
            </a:r>
          </a:p>
        </p:txBody>
      </p:sp>
      <p:sp>
        <p:nvSpPr>
          <p:cNvPr id="49" name="object 49"/>
          <p:cNvSpPr txBox="1"/>
          <p:nvPr/>
        </p:nvSpPr>
        <p:spPr>
          <a:xfrm>
            <a:off x="4282084" y="10089006"/>
            <a:ext cx="228637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Y</a:t>
            </a:r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2728976" y="5062728"/>
            <a:ext cx="3129914" cy="182079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693418" y="674116"/>
            <a:ext cx="5202682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711706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Data Communication and Networking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626364" y="658090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711706" y="1129260"/>
            <a:ext cx="325118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How fast the modem can transfer and receive the data?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397886" y="1358805"/>
            <a:ext cx="192416" cy="6031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2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626487" y="1352498"/>
            <a:ext cx="281799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Slow Speeds, modems are measured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baud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rate.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626486" y="1570430"/>
            <a:ext cx="4023285" cy="3995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Higher Speeds, modems are measured in bits per second.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Higher the speed, the faster you can send and receive data over the network.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711705" y="2012995"/>
            <a:ext cx="1391768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Working of</a:t>
            </a:r>
            <a:r>
              <a:rPr sz="1000" spc="-11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MODEM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711705" y="2236418"/>
            <a:ext cx="5320366" cy="8903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diagram,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send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B,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here's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example.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However,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modem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before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transmitting 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the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telephone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lines.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 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modem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transform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 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analogue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can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telephone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line. Then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there's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fact that those cables can only accept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analogue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signals. Finally,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 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give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signal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machine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B,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accept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data.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once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again,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modem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transform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analogue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 into a digital signal, which is known as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demodulator.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711704" y="3169896"/>
            <a:ext cx="2697734" cy="63515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Which Layer Modem Works in OSI Model?</a:t>
            </a:r>
          </a:p>
          <a:p>
            <a:pPr marL="0" marR="0">
              <a:lnSpc>
                <a:spcPts val="1118"/>
              </a:lnSpc>
              <a:spcBef>
                <a:spcPts val="56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Modem works at Physical Layer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the OSI model.</a:t>
            </a:r>
          </a:p>
          <a:p>
            <a:pPr marL="0" marR="0">
              <a:lnSpc>
                <a:spcPts val="1183"/>
              </a:lnSpc>
              <a:spcBef>
                <a:spcPts val="638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HUB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711703" y="3840046"/>
            <a:ext cx="5319116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is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networking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types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centralized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traffic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connecting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point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hub,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serves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central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controller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master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controller.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serves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master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controller.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actually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goes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whatever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taking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place,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hub,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example.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now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central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controller for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 devices that want to connect.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3954142" y="6970377"/>
            <a:ext cx="834720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38 Hub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711702" y="7232724"/>
            <a:ext cx="5320235" cy="24542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 A wants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to C, instead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directly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C, A can send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hub. As a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central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controller,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attached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directly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another.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still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broadcast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data,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C,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E,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1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still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broadcast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data,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devices.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Following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that,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even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C's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acknowledgment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units.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begin,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sends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C,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arrive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 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hub,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broadcast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data,</a:t>
            </a:r>
            <a:r>
              <a:rPr sz="900" spc="2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C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accept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it.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B,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E,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search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header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determine that the packet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 them,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so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 will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discard it.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Then C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 send the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acknowledgment,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Cs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cannot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acknowledgements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directly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A,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again,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broadcast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again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property.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give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B,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E,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D,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well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A,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accepting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rest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discarding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packet. To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segments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land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track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traffic,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multiple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ports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used.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organises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monitors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received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computers.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Now,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order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prevent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collisions,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CSMA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CD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protocols,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sends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sends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at 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time,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 be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lost.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broadcasting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message.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already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begun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data,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broadcasts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data,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collision.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prevent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collisions,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CSMA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CD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technique,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understand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give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details of this lecture when it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comes up in the future lectures.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3207131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101</a:t>
            </a:r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091247" y="6025769"/>
            <a:ext cx="4354195" cy="12750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524635" y="1778762"/>
            <a:ext cx="3487420" cy="131800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674116"/>
            <a:ext cx="5202682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708525" y="524549"/>
            <a:ext cx="1296942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Unit 5: Physical Layer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490462" y="559029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911073"/>
            <a:ext cx="94158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Types of HUB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1134565"/>
            <a:ext cx="5319268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Active hubs, passive hubs, and intelligent hubs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three types of hubs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show in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39. In 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active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hub,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performs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functions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passive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hub,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but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before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forwarding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signal,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amplifies it.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result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added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functionality, active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also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repeater, as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amplifies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699638" y="3174983"/>
            <a:ext cx="1288561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39 Types of HUB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799" y="3439235"/>
            <a:ext cx="5318190" cy="8903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passive hub comes next.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transmits data signals in the same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format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which they are received.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-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-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impact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way.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operates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way</a:t>
            </a:r>
            <a:r>
              <a:rPr sz="900" spc="-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-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active</a:t>
            </a:r>
            <a:r>
              <a:rPr sz="900" spc="-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hub,</a:t>
            </a:r>
            <a:r>
              <a:rPr sz="900" spc="-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-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remote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control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capabilities.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offer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networking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ability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rates.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allows an administrator to track traffic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passing through the hub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configure each port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hub, as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well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determine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active.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OSI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physical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TCP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model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 used by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hub.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4372525"/>
            <a:ext cx="553738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Switch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799" y="4595949"/>
            <a:ext cx="5319294" cy="1174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multiple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LAN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connecting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receives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multiple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input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ports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forwards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them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particular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output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port.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opposed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hub,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intelligent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system.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does: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takes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ports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hub,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while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switch,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intelligent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system,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receives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specific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intended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recipient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whom it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belongs.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Let's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say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give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switch,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-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</a:t>
            </a:r>
            <a:r>
              <a:rPr sz="900" spc="-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exclusively.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broadcast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data, but the way they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transmitting it,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switch will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actually learn the physical addresses of the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 that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 to it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store these physical addresses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table called a MAC address.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731642" y="7380332"/>
            <a:ext cx="1228133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40 Switch Table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799" y="7644203"/>
            <a:ext cx="5319763" cy="74897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We're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switch,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MAC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address,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system's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physical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address.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why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call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switches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intelligent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specific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recipient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belongs,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MAC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belongs.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 your MAC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addresses, aren't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they? 00,04,5A,63,AI,66.</a:t>
            </a:r>
            <a:r>
              <a:rPr sz="900" spc="2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your MAC address, which is 12 digits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long.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102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181478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3082290" y="5561711"/>
            <a:ext cx="2423033" cy="126873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404745" y="905764"/>
            <a:ext cx="3778250" cy="215315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93418" y="674116"/>
            <a:ext cx="5202682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711706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Data Communication and Networking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26364" y="658090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3681349" y="3136884"/>
            <a:ext cx="1377180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41 Switch Example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711705" y="3401136"/>
            <a:ext cx="5320194" cy="8903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41,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PC1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PC4,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PC1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switch,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broadcast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like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did;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instead,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intended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receiver,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PC4,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MAC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written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header.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PC1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needs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PC4,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PC1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sends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switch,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</a:t>
            </a:r>
            <a:r>
              <a:rPr sz="900" spc="1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broadcast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like the hub did; instead,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 can only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 the data 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intended receiver,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PC4, since the MAC address is written on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header.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711704" y="4329251"/>
            <a:ext cx="5319639" cy="6053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a result, the MAC address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included in the post,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is sent to PC 4 via the MAC address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switch.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intended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recipient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it.</a:t>
            </a:r>
            <a:r>
              <a:rPr sz="900" spc="-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aware</a:t>
            </a:r>
            <a:r>
              <a:rPr sz="900" spc="-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MAC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addresses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systems</a:t>
            </a:r>
            <a:r>
              <a:rPr sz="900" spc="1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it.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Now,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1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ever,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 are</a:t>
            </a:r>
            <a:r>
              <a:rPr sz="900" spc="2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favored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hubs</a:t>
            </a:r>
            <a:r>
              <a:rPr sz="900" spc="1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eliminate unwanted traffic on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711705" y="4979079"/>
            <a:ext cx="177906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Various Switching Methods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711705" y="5202503"/>
            <a:ext cx="5321326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42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methods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below,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various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strategies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depicted.The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 is the cut-through technique. The next choice is to use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store and forward process.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3345814" y="6909418"/>
            <a:ext cx="2049994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42 Different methods of switching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711704" y="7177126"/>
            <a:ext cx="86229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Cut Through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711704" y="7400365"/>
            <a:ext cx="5319477" cy="74897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 the cut through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process, the data will be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split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 small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 whenever I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 it. In the case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cut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process,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now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forwarded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switch.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turn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forwards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soon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arrives.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take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reach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destination.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wait for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 of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data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arrive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cut through. It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simply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forwards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 as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soon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it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arrives.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a result, packet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loss is more likely in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 of cut through and packet loss.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711704" y="8192492"/>
            <a:ext cx="1180799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Store and forward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711704" y="8415730"/>
            <a:ext cx="5316843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foremost,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 waits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arrive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successfully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before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forwarding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intended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recipient,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then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wait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arrive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before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forwarding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intended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recipient,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wait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arrive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before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destination.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failure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extremely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unlikely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store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forward strategies because it waits for all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data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arrive before moving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to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next.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3207131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103</a:t>
            </a:r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1864995" y="5181473"/>
            <a:ext cx="2806573" cy="1904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420622" y="1134617"/>
            <a:ext cx="3698240" cy="16017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7512" y="674116"/>
            <a:ext cx="5202682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708525" y="524549"/>
            <a:ext cx="1296942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Unit 5: Physical Layer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490462" y="559029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910887"/>
            <a:ext cx="2252020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Difference between Hub and switch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210435" y="1360118"/>
            <a:ext cx="37966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3993769" y="1360118"/>
            <a:ext cx="49610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615694" y="1942286"/>
            <a:ext cx="1566043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 detects that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device is</a:t>
            </a:r>
          </a:p>
          <a:p>
            <a:pPr marL="48767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physically connected to it.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3376295" y="1942286"/>
            <a:ext cx="1727701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 detect specific devices that</a:t>
            </a:r>
          </a:p>
          <a:p>
            <a:pPr marL="62483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 connected to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because it</a:t>
            </a:r>
          </a:p>
          <a:p>
            <a:pPr marL="204215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keeps a record of MAC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3469259" y="2367482"/>
            <a:ext cx="154525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 of those devices.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0" y="2817666"/>
            <a:ext cx="2244304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Similarity Between Hub and Switch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914704" y="3078628"/>
            <a:ext cx="204973" cy="3690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40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143304" y="3083763"/>
            <a:ext cx="483047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Both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 to share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within a local area network, such as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home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 business network.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143304" y="3274644"/>
            <a:ext cx="4855503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Both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accustomed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exchanging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outside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own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network,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 as over the internet.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914704" y="3650509"/>
            <a:ext cx="204973" cy="559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18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143304" y="3655644"/>
            <a:ext cx="4858119" cy="751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able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read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addresses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order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exchange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outside their own network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to another network, such as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internet.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 Both may not read the IP address; we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read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 address.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result, data is routed from one network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another based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 addresses.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799" y="4456348"/>
            <a:ext cx="547328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Router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799" y="4679772"/>
            <a:ext cx="5314304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sent,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inspects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  <a:r>
              <a:rPr sz="900" spc="1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decide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whether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intended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1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own</a:t>
            </a:r>
            <a:r>
              <a:rPr sz="900" spc="1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particularly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gateway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offer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 Example of router is shown in Figure 43.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871850" y="7165452"/>
            <a:ext cx="94836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43 Router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85799" y="7427798"/>
            <a:ext cx="5319192" cy="103395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8956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allocate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fits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within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isn't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intended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network,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don't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it.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intended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network,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</a:p>
          <a:p>
            <a:pPr marL="0" marR="0">
              <a:lnSpc>
                <a:spcPts val="1118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2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  <a:r>
              <a:rPr sz="900" spc="2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addresses,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routers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do.</a:t>
            </a:r>
            <a:r>
              <a:rPr sz="900" spc="2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Routers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bind</a:t>
            </a:r>
            <a:r>
              <a:rPr sz="900" spc="2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topologically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related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2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dissimilar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networks,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LANs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WLANs.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share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available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bandwidth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computers.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hardware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firewall,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offers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better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against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hacking.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smart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enough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out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shortest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quickest path from source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destination,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easiest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way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from one location to another.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685799" y="8499552"/>
            <a:ext cx="5319687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destination,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routers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assist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finding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shortest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path.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variety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choose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from.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fastest,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shortest?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my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arrives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the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shortest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possible.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example,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shortest route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 11, N11, to node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N3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found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 the router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shown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44. When a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packet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forwarded to its final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destination,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linked routers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registered.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104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181478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1711325" y="905763"/>
            <a:ext cx="5150358" cy="273494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693418" y="674116"/>
            <a:ext cx="5202682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711706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Data Communication and Networking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626364" y="658090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3628008" y="3727053"/>
            <a:ext cx="1485918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44 Description router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711705" y="3990923"/>
            <a:ext cx="5319629" cy="16005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a result,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records are held in a database table called the routing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table. So, a routing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 can be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designed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statistically or dynamically,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 knows which route to take to send the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updated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regular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basis. 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any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new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router,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addresses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still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modified.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routers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aware</a:t>
            </a:r>
            <a:r>
              <a:rPr sz="900" spc="-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-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system's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address.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  <a:r>
              <a:rPr sz="900" spc="-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-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unique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identifier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device.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routers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next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hop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is,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where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transferred,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 long it will take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destination. One of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functions of the router is to link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many small networks into a larger network. By linking small networks together, we can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create a larger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most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popular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routers,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very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familiar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nowadays,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wireless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router,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easily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without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installing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cables,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easily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without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installing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cables,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talking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about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wireless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implies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 using any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cables and can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 wirelessly.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711706" y="5634654"/>
            <a:ext cx="1135350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Important points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940306" y="5852878"/>
            <a:ext cx="210581" cy="6673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2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268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168906" y="5863440"/>
            <a:ext cx="1897717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Which Layer Router Operates?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626487" y="6086678"/>
            <a:ext cx="221081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Operates at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network layer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OSI model.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168906" y="6347282"/>
            <a:ext cx="4856874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comes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things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come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mind: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940306" y="6723148"/>
            <a:ext cx="204973" cy="368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168906" y="6728282"/>
            <a:ext cx="213561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 read the system's IP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168906" y="6918782"/>
            <a:ext cx="4857777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1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determine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best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travel from source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destination in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shortest time possible.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711706" y="7338486"/>
            <a:ext cx="151585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Network interface card.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711706" y="7561910"/>
            <a:ext cx="5318252" cy="74897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circuit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board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card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communicate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wirelessly through a small antenna network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45.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connects to a network via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cables cat5, coaxial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cable,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fibre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optics,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etc.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someone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tells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term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interface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card,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 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adapter,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adapter,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card.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-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terms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LAN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adapter,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adapter,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 network card to describe your device.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3207131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105</a:t>
            </a: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1648968" y="7494016"/>
            <a:ext cx="3230880" cy="191566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722120" y="3520693"/>
            <a:ext cx="3091942" cy="15976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046732" y="913384"/>
            <a:ext cx="2438400" cy="14538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7512" y="674116"/>
            <a:ext cx="5202682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708525" y="524549"/>
            <a:ext cx="1296942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Unit 5: Physical Layer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490462" y="559029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486278" y="2451083"/>
            <a:ext cx="171730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45 Network Interface Card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799" y="2718607"/>
            <a:ext cx="933762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Types of NIC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799" y="2942030"/>
            <a:ext cx="5314320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wired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 interface card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wireless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interface card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types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network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interface cards.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722498" y="5199236"/>
            <a:ext cx="1244688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46 Types of NIC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799" y="5468723"/>
            <a:ext cx="904528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Wireless NIC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799" y="5691961"/>
            <a:ext cx="5315738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Wireless NIC means in laptop, we are using a NIC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card, it can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 connected through cable. Also, but if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a wireless NIC it can connect through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wireless modem. It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works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radio frequency.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799" y="6056987"/>
            <a:ext cx="762984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Wired NIC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799" y="6280225"/>
            <a:ext cx="5319118" cy="117378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wired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 is one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most popular wired configurations. Ethernet cables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 to transmit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PCs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most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wired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networks.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small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wired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Multiple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routers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switches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1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1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common</a:t>
            </a:r>
            <a:r>
              <a:rPr sz="900" spc="1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larger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networks.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modem,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T1 line,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 connection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usually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one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devices.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Wired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apply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peripheral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devices.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several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keyboards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mice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now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wireless,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term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"wired"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frequently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 to refer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input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attach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USB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port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47. Monitors and external hard drives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 cables as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well, although they are rarely referred to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wired devices because wireless alternatives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rarely available.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771266" y="9494453"/>
            <a:ext cx="1147190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47 Wired NIC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106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181478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1741932" y="6864604"/>
            <a:ext cx="5094732" cy="245821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206879" y="5268341"/>
            <a:ext cx="4172457" cy="123761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616452" y="2092959"/>
            <a:ext cx="1353312" cy="20955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693418" y="674116"/>
            <a:ext cx="5202682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711706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26364" y="658090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940306" y="912019"/>
            <a:ext cx="192416" cy="1657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168906" y="905712"/>
            <a:ext cx="4857257" cy="3221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 desktop computer, we use wired NIC.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 NIC is wired then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 through RJ45 port.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 cable with RJ45 you communicate with internet.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711706" y="1270807"/>
            <a:ext cx="3093193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How to check whether NIC card is working or not?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711705" y="1494230"/>
            <a:ext cx="179306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 a straightforward procedure.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711705" y="1713686"/>
            <a:ext cx="5313065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move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start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menu,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select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Run,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type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CMD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command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prompt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appears in Figure 48.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3508882" y="4284836"/>
            <a:ext cx="1722869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48 Open command prompt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711705" y="4548707"/>
            <a:ext cx="5319629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that case,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company manufactures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NIC,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assigns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NIC, which is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network interface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card,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loopback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phase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two.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I'd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like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point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out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we're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writing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PING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space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127.0.0.1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seen in Figure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49.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3463162" y="6584806"/>
            <a:ext cx="1812917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49 To check loopback address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3470781" y="9421301"/>
            <a:ext cx="179809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50 Reply of loopback address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3207131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107</a:t>
            </a:r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716280" y="6750304"/>
            <a:ext cx="5099304" cy="127711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222627" y="4868799"/>
            <a:ext cx="2092705" cy="82169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674116"/>
            <a:ext cx="5202682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708525" y="524549"/>
            <a:ext cx="1296942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Unit 5: Physical Layer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490462" y="559029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905712"/>
            <a:ext cx="3787648" cy="41377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 if you get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response, it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 everything is fine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seen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50.</a:t>
            </a:r>
          </a:p>
          <a:p>
            <a:pPr marL="0" marR="0">
              <a:lnSpc>
                <a:spcPts val="1197"/>
              </a:lnSpc>
              <a:spcBef>
                <a:spcPts val="691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LAN Standards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1352498"/>
            <a:ext cx="163338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 LAN standards are: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1576736"/>
            <a:ext cx="192416" cy="8211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2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6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057654" y="1570429"/>
            <a:ext cx="34076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ISO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057654" y="1789886"/>
            <a:ext cx="616353" cy="6160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ANSI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EIA/TIA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IEEE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799" y="2443681"/>
            <a:ext cx="5318265" cy="20276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several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LAN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standards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developing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standards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discussing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NIC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publishing,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ISO.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organisation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describes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flow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management, promotes flow management, and checks and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promotes the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consistency of the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norm.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ANSI</a:t>
            </a:r>
            <a:r>
              <a:rPr sz="900" spc="1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American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National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Standard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international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organisation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next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LAN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standard.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organisation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governs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cards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relevant</a:t>
            </a:r>
            <a:r>
              <a:rPr sz="900" spc="1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NIC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equipments,</a:t>
            </a:r>
            <a:r>
              <a:rPr sz="900" spc="1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regulations,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quality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control. The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next one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your EIA, TIA, which is used when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 do wired communication via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 and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via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cable.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Then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colour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norms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use.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EIA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TIA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agreed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colour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coding,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example,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wanted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identical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devices,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PC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PC,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we'd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crossover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cable.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communicate,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I'll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PC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router,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those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devices.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case,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straight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patch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straight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would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used.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straight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should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crossover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cable?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criteria that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EIA TIA decides on. The IEEE is the next organisation, which develops all communication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standards.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802.11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standard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land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standard.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802.1,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802.2,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802.3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45678,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on.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essentially a correspondence that is decided by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12 bits. So latest one is 802.17 is there.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0" y="4509080"/>
            <a:ext cx="5319649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now,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MAC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interface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card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we're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discussing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divided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bits,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known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manufacturing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 and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serial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 as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seen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Figure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51.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512187" y="5004383"/>
            <a:ext cx="62815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00-04-AC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3361055" y="5004383"/>
            <a:ext cx="70967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F3-1C</a:t>
            </a:r>
            <a:r>
              <a:rPr sz="900" dirty="0">
                <a:solidFill>
                  <a:srgbClr val="000000"/>
                </a:solidFill>
                <a:latin typeface="KBKHQN+BookAntiqua"/>
                <a:cs typeface="KBKHQN+BookAntiqua"/>
              </a:rPr>
              <a:t>—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D4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320163" y="5402148"/>
            <a:ext cx="94883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Manafacture ID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3361055" y="5402148"/>
            <a:ext cx="86449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Serial number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501519" y="5691743"/>
            <a:ext cx="168727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51 Parts of MAC Address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5955613"/>
            <a:ext cx="5319462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hacker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tries</a:t>
            </a:r>
            <a:r>
              <a:rPr sz="900" spc="-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steal</a:t>
            </a:r>
            <a:r>
              <a:rPr sz="900" spc="-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-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-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target</a:t>
            </a:r>
            <a:r>
              <a:rPr sz="900" spc="-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PC,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MAC</a:t>
            </a:r>
            <a:r>
              <a:rPr sz="900" spc="-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punched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interface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card,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just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like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students.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ISP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stands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provider,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department.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Cybercrime can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track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down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intruder,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serial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pinpoint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location.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time, the individual is present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 which site. As a result, we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 able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track down 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hacker using his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MAC address.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528951" y="8115283"/>
            <a:ext cx="1631709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52 MAC Address format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0" y="8379154"/>
            <a:ext cx="5319576" cy="10320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MAC address is a hexadecimal number of 12 digits. As a result, when you convert this to binary. As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result, it has been reduced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48 bits. As a result, the MAC address is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long-term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address. A physical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 is another term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 it.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difficult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change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 permanent address in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practice; however, you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change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MAC</a:t>
            </a:r>
            <a:r>
              <a:rPr sz="900" spc="2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virtually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aid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variety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applications.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hexadecimal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represents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four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binary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bits,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1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Ethernet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MAC</a:t>
            </a:r>
            <a:r>
              <a:rPr sz="900" spc="1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1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consists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48-bit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binary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value.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Hexadecimal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label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1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Ethernet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address.</a:t>
            </a:r>
            <a:r>
              <a:rPr sz="900" spc="1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seen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1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52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12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hexadecimal values can be used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represent a 48-bit Ethernet MAC address.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108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181478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2564892" y="2196579"/>
            <a:ext cx="4347975" cy="222200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865120" y="4968747"/>
            <a:ext cx="2974848" cy="14874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89560" y="399796"/>
            <a:ext cx="1240535" cy="48158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810512" y="672592"/>
            <a:ext cx="5082540" cy="127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43714" y="5237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8800" y="524379"/>
            <a:ext cx="211924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Data Communication and Networking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8805" y="683810"/>
            <a:ext cx="1445561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Business Applications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86717" y="914523"/>
            <a:ext cx="413615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Most of the companies have a substantial number of computers. There uses are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71477" y="1115210"/>
            <a:ext cx="179824" cy="2063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24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100077" y="1134913"/>
            <a:ext cx="1202579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Resource Sharing: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8800" y="1362579"/>
            <a:ext cx="5200665" cy="74282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</a:t>
            </a:r>
            <a:r>
              <a:rPr sz="900" spc="2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2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</a:t>
            </a:r>
            <a:r>
              <a:rPr sz="900" spc="2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sharing</a:t>
            </a:r>
            <a:r>
              <a:rPr sz="900" spc="2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helps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share</a:t>
            </a:r>
            <a:r>
              <a:rPr sz="900" spc="2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resource.</a:t>
            </a:r>
            <a:r>
              <a:rPr sz="900" spc="2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2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organizations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units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placed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apart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other,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share</a:t>
            </a:r>
            <a:r>
              <a:rPr sz="900" spc="1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very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effective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manner.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Programs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software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1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accessed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1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linked</a:t>
            </a:r>
            <a:r>
              <a:rPr sz="900" spc="1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1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allows</a:t>
            </a:r>
            <a:r>
              <a:rPr sz="900" spc="1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sharing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hardware</a:t>
            </a:r>
            <a:r>
              <a:rPr sz="900" spc="1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equipment,</a:t>
            </a:r>
            <a:r>
              <a:rPr sz="900" spc="1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like</a:t>
            </a:r>
            <a:r>
              <a:rPr sz="900" spc="1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printers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scanners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among varied users as shown in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12.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100071" y="4223128"/>
            <a:ext cx="2478378" cy="3469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36333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12 Resource</a:t>
            </a:r>
            <a:r>
              <a:rPr sz="900" spc="-11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Sharing</a:t>
            </a:r>
          </a:p>
          <a:p>
            <a:pPr marL="0" marR="0">
              <a:lnSpc>
                <a:spcPts val="1200"/>
              </a:lnSpc>
              <a:spcBef>
                <a:spcPts val="146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Server Client Model: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71471" y="4359807"/>
            <a:ext cx="179824" cy="2063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24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8799" y="4607176"/>
            <a:ext cx="5199054" cy="3191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client-server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model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13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consists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clients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</a:p>
          <a:p>
            <a:pPr marL="4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 connected by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network.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3643896" y="6527416"/>
            <a:ext cx="1568789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13 Client/Server Model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8800" y="6797164"/>
            <a:ext cx="5200683" cy="74435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9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client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request</a:t>
            </a:r>
            <a:r>
              <a:rPr sz="900" spc="1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replying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client-server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model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describes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server provides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services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 clients.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servers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include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web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servers,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mail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servers,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file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servers.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servers</a:t>
            </a:r>
            <a:r>
              <a:rPr sz="900" spc="2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provides</a:t>
            </a:r>
            <a:r>
              <a:rPr sz="900" spc="2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</a:t>
            </a:r>
            <a:r>
              <a:rPr sz="900" spc="2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client devices,</a:t>
            </a:r>
            <a:r>
              <a:rPr sz="900" spc="2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desktop</a:t>
            </a:r>
            <a:r>
              <a:rPr sz="900" spc="2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computers,</a:t>
            </a:r>
            <a:r>
              <a:rPr sz="900" spc="2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laptops,</a:t>
            </a:r>
            <a:r>
              <a:rPr sz="900" spc="2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tablets,</a:t>
            </a:r>
            <a:r>
              <a:rPr sz="900" spc="2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085"/>
              </a:lnSpc>
              <a:spcBef>
                <a:spcPts val="9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smartphones.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71472" y="7782712"/>
            <a:ext cx="179824" cy="2063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24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100072" y="7802414"/>
            <a:ext cx="1609162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Communication medium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828800" y="8030079"/>
            <a:ext cx="5198585" cy="4593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powerful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among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employees.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Virtually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every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company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 has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now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e-mail (electronic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mail),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employees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generally use for a great deal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daily communication as shown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10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3264420" y="10084432"/>
            <a:ext cx="2328249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endParaRPr sz="900" dirty="0">
              <a:solidFill>
                <a:srgbClr val="000000"/>
              </a:solidFill>
              <a:latin typeface="RMHARQ+BKSOFX+BookAntiqua-Bold"/>
              <a:cs typeface="RMHARQ+BKSOFX+BookAntiqua-Bold"/>
            </a:endParaRPr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2450592" y="5951728"/>
            <a:ext cx="3688079" cy="213055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712720" y="2301748"/>
            <a:ext cx="3155950" cy="1924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93418" y="674116"/>
            <a:ext cx="5202682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711706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Data Communication and Networking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26364" y="658090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711706" y="910888"/>
            <a:ext cx="2921761" cy="6352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Which Layer NIC Operates?</a:t>
            </a:r>
          </a:p>
          <a:p>
            <a:pPr marL="0" marR="0">
              <a:lnSpc>
                <a:spcPts val="1118"/>
              </a:lnSpc>
              <a:spcBef>
                <a:spcPts val="57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Operates on physical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link layer of OSI model.</a:t>
            </a:r>
          </a:p>
          <a:p>
            <a:pPr marL="0" marR="0">
              <a:lnSpc>
                <a:spcPts val="1183"/>
              </a:lnSpc>
              <a:spcBef>
                <a:spcPts val="638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Repeater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711706" y="1581098"/>
            <a:ext cx="5317669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term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"repeater"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refers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increases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signal's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intensity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passes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destination.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likely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signals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begin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lose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energy;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fact, they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begin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lose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energy.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a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 we'll need an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amplifier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 other repeaters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increase the signal's intensity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improve it.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3856609" y="4304647"/>
            <a:ext cx="1029174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53 Repeater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711706" y="4566994"/>
            <a:ext cx="5318460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operates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physical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OSI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model,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ideal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long-distance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networks.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topology's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main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benefit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removes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unnecessary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noise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incoming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signals,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why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my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losing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energy.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wish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exact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being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sent,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give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exact signal. As a result, we'll have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repeater repeater.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711706" y="5216822"/>
            <a:ext cx="538978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Bridge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711706" y="5440246"/>
            <a:ext cx="5319687" cy="463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bridge</a:t>
            </a:r>
            <a:r>
              <a:rPr sz="900" spc="1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networking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links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1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LANs</a:t>
            </a:r>
            <a:r>
              <a:rPr sz="900" spc="1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together,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treating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them</a:t>
            </a:r>
            <a:r>
              <a:rPr sz="900" spc="1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seen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54.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distinguishes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router;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 networks together and they act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separate network.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3903853" y="8173195"/>
            <a:ext cx="935868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54 Bridge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711706" y="8437066"/>
            <a:ext cx="5317206" cy="1173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bridge</a:t>
            </a:r>
            <a:r>
              <a:rPr sz="900" spc="1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networking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links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1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LANs</a:t>
            </a:r>
            <a:r>
              <a:rPr sz="900" spc="1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together,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treating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them</a:t>
            </a:r>
            <a:r>
              <a:rPr sz="900" spc="1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  <a:r>
              <a:rPr sz="900" spc="1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distinguishes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router;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router,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together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act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separate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Multiple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linked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together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situation,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considered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bridges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LANs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grows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traffic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becomes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too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much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handle.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bridge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divide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LAN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traffic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segments and thus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reduce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network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traffic.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 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bridge will send data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separate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protocols,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Ethernet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Token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Bus.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examines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frame's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MAC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address.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fit,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data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forwarded; if they don't, the frame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discarded.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3207131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109</a:t>
            </a:r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12" y="674116"/>
            <a:ext cx="5202682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708525" y="524549"/>
            <a:ext cx="1296942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Unit 5: Physical Layer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6490462" y="559029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85800" y="911073"/>
            <a:ext cx="3037332" cy="6350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At which layer bridge operates?</a:t>
            </a:r>
          </a:p>
          <a:p>
            <a:pPr marL="0" marR="0">
              <a:lnSpc>
                <a:spcPts val="1118"/>
              </a:lnSpc>
              <a:spcBef>
                <a:spcPts val="5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OSI model's data link layer is where bridge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operates.</a:t>
            </a:r>
          </a:p>
          <a:p>
            <a:pPr marL="0" marR="0">
              <a:lnSpc>
                <a:spcPts val="1183"/>
              </a:lnSpc>
              <a:spcBef>
                <a:spcPts val="638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Gateway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1581097"/>
            <a:ext cx="5319248" cy="8903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gateway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(router)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critical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stopover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point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way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networks.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back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forth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thanks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gateways.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Without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gateways,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useless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(as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well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lot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hardware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software).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gateway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the device in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 office that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routes traffic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workstation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outside network that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Web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pages.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Provider,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gives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entire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 for basic Internet connections at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home.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2509212"/>
            <a:ext cx="5316881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essentially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physical location where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is halted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 transport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reading/use.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(A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node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 or modem; a computer cable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not.) A few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 notes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follows: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914705" y="2907938"/>
            <a:ext cx="204973" cy="368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143305" y="2913072"/>
            <a:ext cx="378565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gateway or a host node may serve as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stopping point on the Internet.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143304" y="3103572"/>
            <a:ext cx="486054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machine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manages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traffic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 Internet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Provider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(ISP)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receives.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3327981"/>
            <a:ext cx="5317223" cy="11737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gateway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modem</a:t>
            </a:r>
            <a:r>
              <a:rPr sz="900" spc="1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(or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modem-router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combo)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ISP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offers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wireless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home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entire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family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Internet.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hand,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Provider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(ISP)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monitor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traffic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sends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out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node.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serves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portal,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acts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firewall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proxy</a:t>
            </a:r>
            <a:r>
              <a:rPr sz="900" spc="1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server.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Unwanted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traffic</a:t>
            </a:r>
            <a:r>
              <a:rPr sz="900" spc="1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outsiders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kept</a:t>
            </a:r>
            <a:r>
              <a:rPr sz="900" spc="1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out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private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1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firewall. A proxy server is software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 sits between the applications you use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 computer (such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Web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browser)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supports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proxy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server's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job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ensure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real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 can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handle the request.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0" y="4542150"/>
            <a:ext cx="864389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Keywords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0" y="4800622"/>
            <a:ext cx="3603028" cy="192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Bandwidth:</a:t>
            </a:r>
            <a:r>
              <a:rPr sz="900" spc="13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Refers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range of frequencies assigned to a channel.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00" y="5030746"/>
            <a:ext cx="5314862" cy="33360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Bounded</a:t>
            </a:r>
            <a:r>
              <a:rPr sz="900" spc="147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Media:</a:t>
            </a:r>
            <a:r>
              <a:rPr sz="900" spc="157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Refers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wired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systems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employ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physical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media,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tangible.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00" y="5404126"/>
            <a:ext cx="5316831" cy="3338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Coaxial</a:t>
            </a:r>
            <a:r>
              <a:rPr sz="900" spc="85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Cable:</a:t>
            </a:r>
            <a:r>
              <a:rPr sz="900" spc="100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very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robust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shielded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copper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two-conductor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solid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center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conductor runs concentrically (coaxial)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inside a solid outer circular conductor.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0" y="5776236"/>
            <a:ext cx="5314865" cy="33360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Frequency</a:t>
            </a:r>
            <a:r>
              <a:rPr sz="900" spc="66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Spectrum:</a:t>
            </a:r>
            <a:r>
              <a:rPr sz="900" spc="76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range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frequencies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being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supported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particular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6148092"/>
            <a:ext cx="3220822" cy="192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Gauge: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Gauge is a measure of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thickness of the conductor.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6378216"/>
            <a:ext cx="5319878" cy="4768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Graded</a:t>
            </a:r>
            <a:r>
              <a:rPr sz="900" spc="41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Index</a:t>
            </a:r>
            <a:r>
              <a:rPr sz="900" spc="31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Multimode</a:t>
            </a:r>
            <a:r>
              <a:rPr sz="900" spc="34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Fiber:</a:t>
            </a:r>
            <a:r>
              <a:rPr sz="900" spc="57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graded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index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multimode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fiber,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index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refraction</a:t>
            </a:r>
          </a:p>
          <a:p>
            <a:pPr marL="0" marR="0">
              <a:lnSpc>
                <a:spcPts val="1118"/>
              </a:lnSpc>
              <a:spcBef>
                <a:spcPts val="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across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core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gradually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changed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-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maximum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center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minimum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near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edges,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hence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name graded index.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0" y="6893328"/>
            <a:ext cx="5314366" cy="4753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Monomode/Singlemode</a:t>
            </a:r>
            <a:r>
              <a:rPr sz="900" spc="58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fiber:</a:t>
            </a:r>
            <a:r>
              <a:rPr sz="900" spc="80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thinner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inner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core.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case,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core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diameter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about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9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KBKHQN+BookAntiqua"/>
                <a:cs typeface="KBKHQN+BookAntiqua"/>
              </a:rPr>
              <a:t>μm</a:t>
            </a:r>
            <a:r>
              <a:rPr sz="900" spc="60" dirty="0">
                <a:solidFill>
                  <a:srgbClr val="000000"/>
                </a:solidFill>
                <a:latin typeface="KBKHQN+BookAntiqua"/>
                <a:cs typeface="KBKHQ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BKHQN+BookAntiqua"/>
                <a:cs typeface="KBKHQN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KBKHQN+BookAntiqua"/>
                <a:cs typeface="KBKHQ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BKHQN+BookAntiqua"/>
                <a:cs typeface="KBKHQN+BookAntiqua"/>
              </a:rPr>
              <a:t>much</a:t>
            </a:r>
            <a:r>
              <a:rPr sz="900" spc="69" dirty="0">
                <a:solidFill>
                  <a:srgbClr val="000000"/>
                </a:solidFill>
                <a:latin typeface="KBKHQN+BookAntiqua"/>
                <a:cs typeface="KBKHQ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BKHQN+BookAntiqua"/>
                <a:cs typeface="KBKHQN+BookAntiqua"/>
              </a:rPr>
              <a:t>closer</a:t>
            </a:r>
            <a:r>
              <a:rPr sz="900" spc="65" dirty="0">
                <a:solidFill>
                  <a:srgbClr val="000000"/>
                </a:solidFill>
                <a:latin typeface="KBKHQN+BookAntiqua"/>
                <a:cs typeface="KBKHQ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BKHQN+BookAntiqua"/>
                <a:cs typeface="KBKHQN+BookAntiqua"/>
              </a:rPr>
              <a:t>in</a:t>
            </a:r>
            <a:r>
              <a:rPr sz="900" spc="67" dirty="0">
                <a:solidFill>
                  <a:srgbClr val="000000"/>
                </a:solidFill>
                <a:latin typeface="KBKHQN+BookAntiqua"/>
                <a:cs typeface="KBKHQ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BKHQN+BookAntiqua"/>
                <a:cs typeface="KBKHQN+BookAntiqua"/>
              </a:rPr>
              <a:t>size</a:t>
            </a:r>
            <a:r>
              <a:rPr sz="900" spc="60" dirty="0">
                <a:solidFill>
                  <a:srgbClr val="000000"/>
                </a:solidFill>
                <a:latin typeface="KBKHQN+BookAntiqua"/>
                <a:cs typeface="KBKHQ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BKHQN+BookAntiqua"/>
                <a:cs typeface="KBKHQN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KBKHQN+BookAntiqua"/>
                <a:cs typeface="KBKHQ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BKHQN+BookAntiqua"/>
                <a:cs typeface="KBKHQN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KBKHQN+BookAntiqua"/>
                <a:cs typeface="KBKHQ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BKHQN+BookAntiqua"/>
                <a:cs typeface="KBKHQN+BookAntiqua"/>
              </a:rPr>
              <a:t>wavelength</a:t>
            </a:r>
            <a:r>
              <a:rPr sz="900" spc="66" dirty="0">
                <a:solidFill>
                  <a:srgbClr val="000000"/>
                </a:solidFill>
                <a:latin typeface="KBKHQN+BookAntiqua"/>
                <a:cs typeface="KBKHQ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BKHQN+BookAntiqua"/>
                <a:cs typeface="KBKHQN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KBKHQN+BookAntiqua"/>
                <a:cs typeface="KBKHQ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BKHQN+BookAntiqua"/>
                <a:cs typeface="KBKHQN+BookAntiqua"/>
              </a:rPr>
              <a:t>light</a:t>
            </a:r>
            <a:r>
              <a:rPr sz="900" spc="68" dirty="0">
                <a:solidFill>
                  <a:srgbClr val="000000"/>
                </a:solidFill>
                <a:latin typeface="KBKHQN+BookAntiqua"/>
                <a:cs typeface="KBKHQ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BKHQN+BookAntiqua"/>
                <a:cs typeface="KBKHQN+BookAntiqua"/>
              </a:rPr>
              <a:t>being</a:t>
            </a:r>
            <a:r>
              <a:rPr sz="900" spc="52" dirty="0">
                <a:solidFill>
                  <a:srgbClr val="000000"/>
                </a:solidFill>
                <a:latin typeface="KBKHQN+BookAntiqua"/>
                <a:cs typeface="KBKHQ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BKHQN+BookAntiqua"/>
                <a:cs typeface="KBKHQN+BookAntiqua"/>
              </a:rPr>
              <a:t>propagated,</a:t>
            </a:r>
            <a:r>
              <a:rPr sz="900" spc="64" dirty="0">
                <a:solidFill>
                  <a:srgbClr val="000000"/>
                </a:solidFill>
                <a:latin typeface="KBKHQN+BookAntiqua"/>
                <a:cs typeface="KBKHQ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BKHQN+BookAntiqua"/>
                <a:cs typeface="KBKHQN+BookAntiqua"/>
              </a:rPr>
              <a:t>about</a:t>
            </a:r>
            <a:r>
              <a:rPr sz="900" spc="68" dirty="0">
                <a:solidFill>
                  <a:srgbClr val="000000"/>
                </a:solidFill>
                <a:latin typeface="KBKHQN+BookAntiqua"/>
                <a:cs typeface="KBKHQ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BKHQN+BookAntiqua"/>
                <a:cs typeface="KBKHQN+BookAntiqua"/>
              </a:rPr>
              <a:t>1.3</a:t>
            </a:r>
            <a:r>
              <a:rPr sz="900" spc="69" dirty="0">
                <a:solidFill>
                  <a:srgbClr val="000000"/>
                </a:solidFill>
                <a:latin typeface="KBKHQN+BookAntiqua"/>
                <a:cs typeface="KBKHQ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BKHQN+BookAntiqua"/>
                <a:cs typeface="KBKHQN+BookAntiqua"/>
              </a:rPr>
              <a:t>μm.</a:t>
            </a:r>
            <a:r>
              <a:rPr sz="900" spc="65" dirty="0">
                <a:solidFill>
                  <a:srgbClr val="000000"/>
                </a:solidFill>
                <a:latin typeface="KBKHQN+BookAntiqua"/>
                <a:cs typeface="KBKHQ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BKHQN+BookAntiqua"/>
                <a:cs typeface="KBKHQN+BookAntiqua"/>
              </a:rPr>
              <a:t>This</a:t>
            </a:r>
            <a:r>
              <a:rPr sz="900" spc="68" dirty="0">
                <a:solidFill>
                  <a:srgbClr val="000000"/>
                </a:solidFill>
                <a:latin typeface="KBKHQN+BookAntiqua"/>
                <a:cs typeface="KBKHQ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BKHQN+BookAntiqua"/>
                <a:cs typeface="KBKHQN+BookAntiqua"/>
              </a:rPr>
              <a:t>limits</a:t>
            </a:r>
            <a:r>
              <a:rPr sz="900" spc="51" dirty="0">
                <a:solidFill>
                  <a:srgbClr val="000000"/>
                </a:solidFill>
                <a:latin typeface="KBKHQN+BookAntiqua"/>
                <a:cs typeface="KBKHQ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BKHQN+BookAntiqua"/>
                <a:cs typeface="KBKHQN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light transmission to a single ray or mode of light to propagate down the core of the fiber.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799" y="7408440"/>
            <a:ext cx="4667047" cy="192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Multimode</a:t>
            </a:r>
            <a:r>
              <a:rPr sz="900" spc="-14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Fiber:</a:t>
            </a:r>
            <a:r>
              <a:rPr sz="900" spc="11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core diameter is relatively large compared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wavelength of light.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799" y="7638564"/>
            <a:ext cx="5318982" cy="3339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Optical</a:t>
            </a:r>
            <a:r>
              <a:rPr sz="900" spc="-46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Fiber:</a:t>
            </a:r>
            <a:r>
              <a:rPr sz="900" spc="-38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Optical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fiber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carries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transmitted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fluctuating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beam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light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a glass fiber rather than as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electrical signal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wire.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85799" y="8010801"/>
            <a:ext cx="5171266" cy="3462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Cable Modem:</a:t>
            </a:r>
            <a:r>
              <a:rPr sz="900" spc="11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It works </a:t>
            </a:r>
            <a:r>
              <a:rPr sz="900" spc="-12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on</a:t>
            </a:r>
            <a:r>
              <a:rPr sz="900" spc="17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 principle of modems and provides access to</a:t>
            </a:r>
            <a:r>
              <a:rPr sz="900" spc="-13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data signal sent through</a:t>
            </a:r>
          </a:p>
          <a:p>
            <a:pPr marL="0" marR="0">
              <a:lnSpc>
                <a:spcPts val="121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 cable television infrastructure.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685799" y="8396373"/>
            <a:ext cx="5316538" cy="33360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Cell</a:t>
            </a:r>
            <a:r>
              <a:rPr sz="900" spc="257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Site:</a:t>
            </a:r>
            <a:r>
              <a:rPr sz="900" spc="263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circular</a:t>
            </a:r>
            <a:r>
              <a:rPr sz="900" spc="2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geographical</a:t>
            </a:r>
            <a:r>
              <a:rPr sz="900" spc="2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area</a:t>
            </a:r>
            <a:r>
              <a:rPr sz="900" spc="2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2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handles</a:t>
            </a:r>
            <a:r>
              <a:rPr sz="900" spc="2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cellular</a:t>
            </a:r>
            <a:r>
              <a:rPr sz="900" spc="2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phones</a:t>
            </a:r>
            <a:r>
              <a:rPr sz="900" spc="2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within</a:t>
            </a:r>
            <a:r>
              <a:rPr sz="900" spc="2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2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defined</a:t>
            </a:r>
            <a:r>
              <a:rPr sz="900" spc="2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physical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boundary.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685799" y="8768229"/>
            <a:ext cx="4428300" cy="192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Microwave Radio:</a:t>
            </a:r>
            <a:r>
              <a:rPr sz="900" spc="14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a form of radio transmission that uses ultra-high frequencies.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685799" y="8998353"/>
            <a:ext cx="5314610" cy="3336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QWANK+PalatinoLinotype-BoldItalic"/>
                <a:cs typeface="TQWANK+PalatinoLinotype-BoldItalic"/>
              </a:rPr>
              <a:t>Radio: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technique where data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transmitted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 radio waves and therefore energy travels through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air rather than copper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glass.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110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181478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693418" y="674116"/>
            <a:ext cx="5202682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711706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Data Communication and Networking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626364" y="658090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711706" y="908302"/>
            <a:ext cx="1425373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Review Questions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168906" y="1199029"/>
            <a:ext cx="4862251" cy="7638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Describe how satellite communication is different from</a:t>
            </a:r>
            <a:r>
              <a:rPr sz="900" spc="-12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radio</a:t>
            </a:r>
            <a:r>
              <a:rPr sz="900" spc="-1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broadcast?</a:t>
            </a:r>
          </a:p>
          <a:p>
            <a:pPr marL="0" marR="0">
              <a:lnSpc>
                <a:spcPts val="1214"/>
              </a:lnSpc>
              <a:spcBef>
                <a:spcPts val="2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Explain different</a:t>
            </a:r>
            <a:r>
              <a:rPr sz="900" spc="-16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types of</a:t>
            </a:r>
            <a:r>
              <a:rPr sz="900" spc="-2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networking devices along</a:t>
            </a:r>
            <a:r>
              <a:rPr sz="900" spc="-18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with advantages</a:t>
            </a:r>
            <a:r>
              <a:rPr sz="900" spc="-17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disadvantages.</a:t>
            </a:r>
          </a:p>
          <a:p>
            <a:pPr marL="0" marR="0">
              <a:lnSpc>
                <a:spcPts val="1214"/>
              </a:lnSpc>
              <a:spcBef>
                <a:spcPts val="2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What</a:t>
            </a:r>
            <a:r>
              <a:rPr sz="900" spc="76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are</a:t>
            </a:r>
            <a:r>
              <a:rPr sz="900" spc="7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different</a:t>
            </a:r>
            <a:r>
              <a:rPr sz="900" spc="93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transmission</a:t>
            </a:r>
            <a:r>
              <a:rPr sz="900" spc="9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mediums</a:t>
            </a:r>
            <a:r>
              <a:rPr sz="900" spc="11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over</a:t>
            </a:r>
            <a:r>
              <a:rPr sz="900" spc="92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which</a:t>
            </a:r>
            <a:r>
              <a:rPr sz="900" spc="9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data</a:t>
            </a:r>
            <a:r>
              <a:rPr sz="900" spc="95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communication</a:t>
            </a:r>
            <a:r>
              <a:rPr sz="900" spc="9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devices</a:t>
            </a:r>
          </a:p>
          <a:p>
            <a:pPr marL="228980" marR="0">
              <a:lnSpc>
                <a:spcPts val="1214"/>
              </a:lnSpc>
              <a:spcBef>
                <a:spcPts val="2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can provide service?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168905" y="1961029"/>
            <a:ext cx="2995633" cy="192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What are the major limitations of twisted pair wire?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168906" y="2151529"/>
            <a:ext cx="4026733" cy="192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Describe how satellite communication is different from</a:t>
            </a:r>
            <a:r>
              <a:rPr sz="900" spc="-12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radio</a:t>
            </a:r>
            <a:r>
              <a:rPr sz="900" spc="-1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broadcast?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711706" y="2578861"/>
            <a:ext cx="1289610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Self Assessment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940306" y="2878022"/>
            <a:ext cx="426055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 is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smallest unit amongst the following with reference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ATM-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168906" y="3102051"/>
            <a:ext cx="118258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 transmission path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168906" y="3320364"/>
            <a:ext cx="88106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 virtual path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168906" y="3539820"/>
            <a:ext cx="95720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 virtual circuit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168906" y="3757752"/>
            <a:ext cx="142650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 all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the same size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940306" y="3975683"/>
            <a:ext cx="357251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device that provides a central connection point for cables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BKHQN+BookAntiqua"/>
                <a:cs typeface="KBKHQN+BookAntiqua"/>
              </a:rPr>
              <a:t>–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168906" y="4193615"/>
            <a:ext cx="61931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 Switch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168906" y="4411548"/>
            <a:ext cx="50995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 Hub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168906" y="4631004"/>
            <a:ext cx="72311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 Gateway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168906" y="4848936"/>
            <a:ext cx="94061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 Proxy Server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940306" y="5066868"/>
            <a:ext cx="340791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device that helps prevent congestion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collisions </a:t>
            </a:r>
            <a:r>
              <a:rPr sz="900" dirty="0">
                <a:solidFill>
                  <a:srgbClr val="000000"/>
                </a:solidFill>
                <a:latin typeface="KBKHQN+BookAntiqua"/>
                <a:cs typeface="KBKHQN+BookAntiqua"/>
              </a:rPr>
              <a:t>–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168906" y="5284800"/>
            <a:ext cx="61931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 Switch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168906" y="5502986"/>
            <a:ext cx="50995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 Hub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168906" y="5722442"/>
            <a:ext cx="72311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 Gateway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168906" y="5940374"/>
            <a:ext cx="94061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 Proxy Server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940306" y="6158306"/>
            <a:ext cx="252094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 media directly controlled by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2168906" y="6376238"/>
            <a:ext cx="98016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 Physical layer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168906" y="6594169"/>
            <a:ext cx="106680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 Data link Layer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168906" y="6813626"/>
            <a:ext cx="104268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 Network Layer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168906" y="7031558"/>
            <a:ext cx="98176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 Session Layer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1940306" y="7249490"/>
            <a:ext cx="383469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5) guided media provides a conduit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 one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 to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another,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includes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1940305" y="7467421"/>
            <a:ext cx="1402043" cy="127170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2860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 twisted pair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</a:p>
          <a:p>
            <a:pPr marL="22860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 fiber optic cable</a:t>
            </a:r>
          </a:p>
          <a:p>
            <a:pPr marL="228600" marR="0">
              <a:lnSpc>
                <a:spcPts val="1118"/>
              </a:lnSpc>
              <a:spcBef>
                <a:spcPts val="66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 coaxial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</a:p>
          <a:p>
            <a:pPr marL="22860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 All of above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6) RG-59 is used in</a:t>
            </a:r>
          </a:p>
          <a:p>
            <a:pPr marL="22860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 radio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2168905" y="8776919"/>
            <a:ext cx="979952" cy="6175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 thick ethernet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 thin ethernet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 cable tv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3207131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111</a:t>
            </a:r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755028" y="5759766"/>
            <a:ext cx="272022" cy="22239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674116"/>
            <a:ext cx="5202682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708525" y="524549"/>
            <a:ext cx="1296942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Unit 5: Physical Layer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490462" y="559029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914704" y="905712"/>
            <a:ext cx="3455670" cy="3983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7) A local telephone network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 of a _______ network.</a:t>
            </a:r>
          </a:p>
          <a:p>
            <a:pPr marL="228599" marR="0">
              <a:lnSpc>
                <a:spcPts val="1118"/>
              </a:lnSpc>
              <a:spcBef>
                <a:spcPts val="5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 Packet switched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143304" y="1341829"/>
            <a:ext cx="111786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 Circuit switched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143304" y="1561286"/>
            <a:ext cx="89498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 Bit switched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143304" y="1779217"/>
            <a:ext cx="99877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 Line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switched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914704" y="1997149"/>
            <a:ext cx="2966733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8) Most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 switches use this principle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____________</a:t>
            </a:r>
          </a:p>
          <a:p>
            <a:pPr marL="228599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 Stop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wait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143304" y="2433012"/>
            <a:ext cx="120577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 Store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forward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143304" y="2652469"/>
            <a:ext cx="100269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 Store and wait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143304" y="2870400"/>
            <a:ext cx="118153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 Stop and forward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914704" y="3088332"/>
            <a:ext cx="3192209" cy="398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9) In _________ systems, resources are allocated on demand.</a:t>
            </a:r>
          </a:p>
          <a:p>
            <a:pPr marL="228599" marR="0">
              <a:lnSpc>
                <a:spcPts val="1118"/>
              </a:lnSpc>
              <a:spcBef>
                <a:spcPts val="60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 packet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143304" y="3524577"/>
            <a:ext cx="112511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 circuit switching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143304" y="3744033"/>
            <a:ext cx="98177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 line switching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143304" y="3961965"/>
            <a:ext cx="131862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 frequency switching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799" y="4182487"/>
            <a:ext cx="761776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Answers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027480" y="4516704"/>
            <a:ext cx="36568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 (c)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917446" y="4516704"/>
            <a:ext cx="385230" cy="7684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9144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 (c)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 (d)</a:t>
            </a:r>
          </a:p>
          <a:p>
            <a:pPr marL="3047" marR="0">
              <a:lnSpc>
                <a:spcPts val="1118"/>
              </a:lnSpc>
              <a:spcBef>
                <a:spcPts val="12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8 (b)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862707" y="4516704"/>
            <a:ext cx="385230" cy="7684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095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 (a)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 (d)</a:t>
            </a:r>
          </a:p>
          <a:p>
            <a:pPr marL="6095" marR="0">
              <a:lnSpc>
                <a:spcPts val="1118"/>
              </a:lnSpc>
              <a:spcBef>
                <a:spcPts val="12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9 (a)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021384" y="4810836"/>
            <a:ext cx="379286" cy="4742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048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 (a)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7 (b)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685799" y="5401690"/>
            <a:ext cx="135816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Further Readings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164640" y="5736157"/>
            <a:ext cx="314557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Andrew S. Tanenbaum, Computer Networks, Prentice Hall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164640" y="5954089"/>
            <a:ext cx="3960997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Behrouz A. Forouzan and Sophia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Chung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Fegan, Data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Communications and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Networking, McGraw-Hill Companies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164640" y="6389954"/>
            <a:ext cx="4096562" cy="3995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Burton, Bill, Remote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 for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Cisco Networks, McGraw-Hill Osborne Media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McGraw-Hill Osborne Media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164641" y="6827341"/>
            <a:ext cx="4276801" cy="3980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Rajneesh Agrawal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Bharat Bhushan Tiwari, Computer Networks and Internet,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Vikas Publication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112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181478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1520444" y="7143496"/>
            <a:ext cx="3633470" cy="15675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11124" y="1732026"/>
            <a:ext cx="5198110" cy="344792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821680" y="265683"/>
            <a:ext cx="1734820" cy="6629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2876423" y="524381"/>
            <a:ext cx="3008555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Unit 06:</a:t>
            </a:r>
            <a:r>
              <a:rPr sz="900" spc="-13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Data link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error control and flow control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533134" y="52245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Notes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08061" y="709362"/>
            <a:ext cx="2792111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2"/>
              </a:lnSpc>
              <a:spcBef>
                <a:spcPts val="0"/>
              </a:spcBef>
              <a:spcAft>
                <a:spcPts val="0"/>
              </a:spcAft>
            </a:pPr>
            <a:r>
              <a:rPr sz="1000" i="1" dirty="0">
                <a:solidFill>
                  <a:srgbClr val="000000"/>
                </a:solidFill>
                <a:latin typeface="Arial"/>
                <a:cs typeface="Arial"/>
              </a:rPr>
              <a:t>Dr. Rajni Bhalla</a:t>
            </a:r>
            <a:r>
              <a:rPr sz="1000" i="1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n-US" sz="1000" i="1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endParaRPr sz="1000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55496" y="1366687"/>
            <a:ext cx="4269131" cy="2500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663"/>
              </a:lnSpc>
              <a:spcBef>
                <a:spcPts val="0"/>
              </a:spcBef>
              <a:spcAft>
                <a:spcPts val="0"/>
              </a:spcAft>
            </a:pPr>
            <a:r>
              <a:rPr sz="1400" u="sng" spc="-47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Unit</a:t>
            </a:r>
            <a:r>
              <a:rPr sz="1400" u="sng" spc="-6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400" u="sng" spc="-46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06:</a:t>
            </a:r>
            <a:r>
              <a:rPr sz="1400" u="sng" spc="-66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400" u="sng" spc="-49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Data</a:t>
            </a:r>
            <a:r>
              <a:rPr sz="1400" u="sng" spc="-4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400" u="sng" spc="-5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link</a:t>
            </a:r>
            <a:r>
              <a:rPr sz="1400" u="sng" spc="-37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400" u="sng" spc="-5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layer </a:t>
            </a:r>
            <a:r>
              <a:rPr sz="1400" u="sng" dirty="0">
                <a:solidFill>
                  <a:srgbClr val="000000"/>
                </a:solidFill>
                <a:latin typeface="DVEMQF+BookAntiqua-Bold"/>
                <a:cs typeface="DVEMQF+BookAntiqua-Bold"/>
              </a:rPr>
              <a:t>–</a:t>
            </a:r>
            <a:r>
              <a:rPr sz="1400" u="sng" spc="-101" dirty="0">
                <a:solidFill>
                  <a:srgbClr val="000000"/>
                </a:solidFill>
                <a:latin typeface="DVEMQF+BookAntiqua-Bold"/>
                <a:cs typeface="DVEMQF+BookAntiqua-Bold"/>
              </a:rPr>
              <a:t> </a:t>
            </a:r>
            <a:r>
              <a:rPr sz="1400" u="sng" spc="-48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error</a:t>
            </a:r>
            <a:r>
              <a:rPr sz="1400" u="sng" spc="-4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400" u="sng" spc="-5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control</a:t>
            </a:r>
            <a:r>
              <a:rPr sz="1400" u="sng" spc="-58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400" u="sng" spc="-5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and </a:t>
            </a:r>
            <a:r>
              <a:rPr sz="1400" u="sng" spc="-49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flow</a:t>
            </a:r>
            <a:r>
              <a:rPr sz="1400" u="sng" spc="-5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400" u="sng" spc="-48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control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1752980"/>
            <a:ext cx="813264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CONTENTS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1962098"/>
            <a:ext cx="67770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Objectives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0" y="2180030"/>
            <a:ext cx="79134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Introduction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0" y="2399486"/>
            <a:ext cx="296189" cy="17075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6.1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6.2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6.3</a:t>
            </a:r>
          </a:p>
          <a:p>
            <a:pPr marL="0" marR="0">
              <a:lnSpc>
                <a:spcPts val="1118"/>
              </a:lnSpc>
              <a:spcBef>
                <a:spcPts val="60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6.4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6.5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6.6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6.7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6.8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105204" y="2399486"/>
            <a:ext cx="145300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What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is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block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coding?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105204" y="2617418"/>
            <a:ext cx="3252311" cy="3980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Error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Control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Mechanisms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May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Work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in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Two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Different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Ways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Error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Correction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105204" y="3053664"/>
            <a:ext cx="107148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Data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Link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Control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105204" y="3271595"/>
            <a:ext cx="1756945" cy="3995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Flow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Control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and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Error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Control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Protocols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105204" y="3708983"/>
            <a:ext cx="1446493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NOISELESS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CHANNELS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NOISY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CHANNELS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0" y="4144847"/>
            <a:ext cx="1478871" cy="6175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3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Self-Assessment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Answers: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Self-Assessment</a:t>
            </a:r>
          </a:p>
          <a:p>
            <a:pPr marL="0" marR="0">
              <a:lnSpc>
                <a:spcPts val="1118"/>
              </a:lnSpc>
              <a:spcBef>
                <a:spcPts val="6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Summary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0" y="4800167"/>
            <a:ext cx="67576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Keywords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800" y="5019877"/>
            <a:ext cx="107055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Review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1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Questions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85800" y="5258688"/>
            <a:ext cx="89713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Objectives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946708" y="5554239"/>
            <a:ext cx="204973" cy="559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175308" y="5559374"/>
            <a:ext cx="119620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what is block coding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175308" y="5749874"/>
            <a:ext cx="2688810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learn different types of error detection mechanism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Different types of framing techniques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685800" y="6384923"/>
            <a:ext cx="1032792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Introduction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946708" y="6641413"/>
            <a:ext cx="4935402" cy="46550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When</a:t>
            </a:r>
            <a:r>
              <a:rPr sz="900" spc="3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transmitting</a:t>
            </a:r>
            <a:r>
              <a:rPr sz="900" spc="3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3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3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source</a:t>
            </a:r>
            <a:r>
              <a:rPr sz="900" spc="3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3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destination,</a:t>
            </a:r>
            <a:r>
              <a:rPr sz="900" spc="3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3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3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likely</a:t>
            </a:r>
            <a:r>
              <a:rPr sz="900" spc="3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3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3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3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will</a:t>
            </a:r>
            <a:r>
              <a:rPr sz="900" spc="3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get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compromised</a:t>
            </a:r>
            <a:r>
              <a:rPr sz="900" spc="1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during</a:t>
            </a:r>
            <a:r>
              <a:rPr sz="900" spc="1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transmission.</a:t>
            </a:r>
            <a:r>
              <a:rPr sz="900" spc="1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Your</a:t>
            </a:r>
            <a:r>
              <a:rPr sz="900" spc="1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1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shift</a:t>
            </a:r>
            <a:r>
              <a:rPr sz="900" spc="1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1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1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zero</a:t>
            </a:r>
            <a:r>
              <a:rPr sz="900" spc="1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or</a:t>
            </a:r>
            <a:r>
              <a:rPr sz="900" spc="13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zero</a:t>
            </a:r>
            <a:r>
              <a:rPr sz="900" spc="1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10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between</a:t>
            </a:r>
          </a:p>
          <a:p>
            <a:pPr marL="0" marR="0">
              <a:lnSpc>
                <a:spcPts val="1118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transmissions as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seen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873375" y="8790416"/>
            <a:ext cx="826217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1 Error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685799" y="9053016"/>
            <a:ext cx="5200555" cy="60685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So, how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do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 we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prove that my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pieces aren't tampered with? 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or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How would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able to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tell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whether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produce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error?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result,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must</a:t>
            </a:r>
            <a:r>
              <a:rPr sz="900" spc="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learn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pathways</a:t>
            </a:r>
            <a:r>
              <a:rPr sz="900" spc="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detecting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errors.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result, data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can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manipulated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when being transmitted.</a:t>
            </a:r>
            <a:r>
              <a:rPr sz="900" spc="27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reason we need to learn error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detection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mechanism.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2121636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927598" y="10085730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113</a:t>
            </a:r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1828800" y="5769229"/>
            <a:ext cx="4991608" cy="19208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567940" y="2886964"/>
            <a:ext cx="3564636" cy="145694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258064"/>
            <a:ext cx="1752600" cy="6629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1018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Data Communication and Networking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908556"/>
            <a:ext cx="2213358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6.1 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What is the</a:t>
            </a:r>
            <a:r>
              <a:rPr sz="1200" u="sng" spc="13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block coding?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4" y="1166570"/>
            <a:ext cx="5202560" cy="8903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</a:t>
            </a:r>
            <a:r>
              <a:rPr sz="900" spc="-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want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my</a:t>
            </a:r>
            <a:r>
              <a:rPr sz="900" spc="-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</a:t>
            </a:r>
            <a:r>
              <a:rPr sz="900" spc="-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5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know</a:t>
            </a:r>
            <a:r>
              <a:rPr sz="900" spc="-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whether</a:t>
            </a:r>
            <a:r>
              <a:rPr sz="900" spc="-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-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-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corrupted</a:t>
            </a:r>
            <a:r>
              <a:rPr sz="900" spc="-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not,</a:t>
            </a:r>
            <a:r>
              <a:rPr sz="900" spc="-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</a:t>
            </a:r>
            <a:r>
              <a:rPr sz="900" spc="-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</a:t>
            </a:r>
            <a:r>
              <a:rPr sz="900" spc="-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block</a:t>
            </a:r>
            <a:r>
              <a:rPr sz="900" spc="-3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coding,</a:t>
            </a:r>
            <a:r>
              <a:rPr sz="900" spc="-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which</a:t>
            </a:r>
            <a:r>
              <a:rPr sz="900" spc="-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divides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our</a:t>
            </a:r>
            <a:r>
              <a:rPr sz="900" spc="-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messages</a:t>
            </a:r>
            <a:r>
              <a:rPr sz="900" spc="-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into</a:t>
            </a:r>
            <a:r>
              <a:rPr sz="900" spc="-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block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called</a:t>
            </a:r>
            <a:r>
              <a:rPr sz="900" spc="-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-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term.</a:t>
            </a:r>
            <a:r>
              <a:rPr sz="900" spc="-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So,</a:t>
            </a:r>
            <a:r>
              <a:rPr sz="900" spc="-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along</a:t>
            </a:r>
            <a:r>
              <a:rPr sz="900" spc="-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with</a:t>
            </a:r>
            <a:r>
              <a:rPr sz="900" spc="-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-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terms,</a:t>
            </a:r>
            <a:r>
              <a:rPr sz="900" spc="-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we'll</a:t>
            </a:r>
            <a:r>
              <a:rPr sz="900" spc="-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</a:t>
            </a:r>
            <a:r>
              <a:rPr sz="900" spc="-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some</a:t>
            </a:r>
            <a:r>
              <a:rPr sz="900" spc="-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redundant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bits. When we combine</a:t>
            </a:r>
            <a:r>
              <a:rPr sz="900" spc="-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redundant terms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with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 universe,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get our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code name.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 I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write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101, I'm</a:t>
            </a:r>
            <a:r>
              <a:rPr sz="900" spc="-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using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 terms.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 a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list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 my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terms. Now, if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-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</a:t>
            </a:r>
            <a:r>
              <a:rPr sz="900" spc="-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redundant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word,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becomes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code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word;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</a:t>
            </a:r>
            <a:r>
              <a:rPr sz="900" spc="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redundant</a:t>
            </a:r>
            <a:r>
              <a:rPr sz="900" spc="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word,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becomes</a:t>
            </a:r>
            <a:r>
              <a:rPr sz="900" spc="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code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word.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3" y="2094685"/>
            <a:ext cx="5200828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 referred to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 code term. As a result,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sender sends these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 to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recipient. As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 result,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we'll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</a:t>
            </a:r>
            <a:r>
              <a:rPr sz="900" spc="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these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redundant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determine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my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properly</a:t>
            </a:r>
            <a:r>
              <a:rPr sz="900" spc="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corrected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same</a:t>
            </a:r>
            <a:r>
              <a:rPr sz="900" spc="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sender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sent,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</a:t>
            </a:r>
            <a:r>
              <a:rPr sz="900" spc="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my</a:t>
            </a:r>
            <a:r>
              <a:rPr sz="900" spc="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incorrect.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</a:t>
            </a:r>
            <a:r>
              <a:rPr sz="900" spc="6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can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build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combination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two</a:t>
            </a:r>
            <a:r>
              <a:rPr sz="900" spc="4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raise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power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k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words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using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k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bit.</a:t>
            </a:r>
            <a:r>
              <a:rPr sz="900" spc="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With</a:t>
            </a:r>
            <a:r>
              <a:rPr sz="900" spc="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</a:t>
            </a:r>
            <a:r>
              <a:rPr sz="900" spc="7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bits,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can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make</a:t>
            </a:r>
            <a:r>
              <a:rPr sz="900" spc="6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dataword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8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combines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two</a:t>
            </a:r>
            <a:r>
              <a:rPr sz="900" spc="5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raise</a:t>
            </a:r>
            <a:r>
              <a:rPr sz="900" spc="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power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datawords.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3835273" y="4425042"/>
            <a:ext cx="118738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2 Block Coding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3" y="4688913"/>
            <a:ext cx="309016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Ques:- How can errors be detected by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using block coding?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3" y="4907099"/>
            <a:ext cx="5200619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Ans:-</a:t>
            </a:r>
            <a:r>
              <a:rPr sz="900" spc="4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So,</a:t>
            </a:r>
            <a:r>
              <a:rPr sz="900" spc="1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9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have</a:t>
            </a:r>
            <a:r>
              <a:rPr sz="900" spc="10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two</a:t>
            </a:r>
            <a:r>
              <a:rPr sz="900" spc="9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options</a:t>
            </a:r>
            <a:r>
              <a:rPr sz="900" spc="1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1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determining</a:t>
            </a:r>
            <a:r>
              <a:rPr sz="900" spc="10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spc="10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my</a:t>
            </a:r>
            <a:r>
              <a:rPr sz="900" spc="1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1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0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right</a:t>
            </a:r>
            <a:r>
              <a:rPr sz="900" spc="1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</a:t>
            </a:r>
            <a:r>
              <a:rPr sz="900" spc="9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not:</a:t>
            </a:r>
            <a:r>
              <a:rPr sz="900" spc="1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my</a:t>
            </a:r>
            <a:r>
              <a:rPr sz="900" spc="1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potential</a:t>
            </a:r>
            <a:r>
              <a:rPr sz="900" spc="8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recipient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already has a valid codeword, and that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valid code will determine if my data is correct or not. If they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don't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align,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-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corrupted,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original code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word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has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been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replaced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</a:t>
            </a:r>
            <a:r>
              <a:rPr sz="900" spc="-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900" spc="-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invalid one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seen in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3.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3778631" y="7772381"/>
            <a:ext cx="130138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3 Error Detection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4" y="8034728"/>
            <a:ext cx="5203150" cy="174401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So,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let's</a:t>
            </a:r>
            <a:r>
              <a:rPr sz="9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start</a:t>
            </a:r>
            <a:r>
              <a:rPr sz="900" spc="-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with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-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few</a:t>
            </a:r>
            <a:r>
              <a:rPr sz="900" spc="-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topics</a:t>
            </a:r>
            <a:r>
              <a:rPr sz="900" spc="-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-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directly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or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indirectly</a:t>
            </a:r>
            <a:r>
              <a:rPr sz="9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relevant</a:t>
            </a:r>
            <a:r>
              <a:rPr sz="900" spc="-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detection</a:t>
            </a:r>
            <a:r>
              <a:rPr sz="900" spc="-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correction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mechanisms.</a:t>
            </a:r>
            <a:r>
              <a:rPr sz="900" spc="-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First</a:t>
            </a:r>
            <a:r>
              <a:rPr sz="900" spc="-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foremost,</a:t>
            </a:r>
            <a:r>
              <a:rPr sz="9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-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</a:t>
            </a:r>
            <a:r>
              <a:rPr sz="900" spc="-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only</a:t>
            </a:r>
            <a:r>
              <a:rPr sz="900" spc="-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-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small</a:t>
            </a:r>
            <a:r>
              <a:rPr sz="9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number</a:t>
            </a:r>
            <a:r>
              <a:rPr sz="900" spc="-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integers</a:t>
            </a:r>
            <a:r>
              <a:rPr sz="9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while</a:t>
            </a:r>
            <a:r>
              <a:rPr sz="900" spc="-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-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-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using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modular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arithmetic.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result,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define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modulus,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which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spectrum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zero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 n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minus</a:t>
            </a:r>
            <a:r>
              <a:rPr sz="900" spc="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one.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12,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range would be zero to 12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minus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one, which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zero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 11.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 result, we only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 the integers 0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11</a:t>
            </a:r>
            <a:r>
              <a:rPr sz="900" spc="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inclusive.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Only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integers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range</a:t>
            </a:r>
            <a:r>
              <a:rPr sz="900" spc="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zero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minus</a:t>
            </a:r>
            <a:r>
              <a:rPr sz="900" spc="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used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modulo-N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arithmetic.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modulus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arithmetic,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there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carry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you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do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subtraction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there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carry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even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spc="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you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do</a:t>
            </a:r>
          </a:p>
          <a:p>
            <a:pPr marL="0" marR="0">
              <a:lnSpc>
                <a:spcPts val="1118"/>
              </a:lnSpc>
              <a:spcBef>
                <a:spcPts val="1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900" spc="3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addition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there</a:t>
            </a:r>
            <a:r>
              <a:rPr sz="900" spc="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carry,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</a:t>
            </a:r>
            <a:r>
              <a:rPr sz="900" spc="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hope</a:t>
            </a:r>
            <a:r>
              <a:rPr sz="900" spc="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you</a:t>
            </a:r>
            <a:r>
              <a:rPr sz="900" spc="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people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have</a:t>
            </a:r>
            <a:r>
              <a:rPr sz="900" spc="5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seen</a:t>
            </a:r>
            <a:r>
              <a:rPr sz="900" spc="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this,</a:t>
            </a:r>
            <a:r>
              <a:rPr sz="900" spc="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case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addition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subtraction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outcome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almost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same,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result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 almost the same</a:t>
            </a:r>
            <a:r>
              <a:rPr sz="900" spc="-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zero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plus 0</a:t>
            </a:r>
            <a:r>
              <a:rPr sz="900" spc="2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 zero</a:t>
            </a:r>
            <a:r>
              <a:rPr sz="900" spc="-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both are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same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here,</a:t>
            </a:r>
            <a:r>
              <a:rPr sz="900" spc="24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case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addition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subtraction the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result</a:t>
            </a:r>
            <a:r>
              <a:rPr sz="900" spc="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almost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same,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result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almost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same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zero</a:t>
            </a:r>
            <a:r>
              <a:rPr sz="900" spc="-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plus</a:t>
            </a:r>
            <a:r>
              <a:rPr sz="900" spc="-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0</a:t>
            </a:r>
            <a:r>
              <a:rPr sz="900" spc="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.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Whenever</a:t>
            </a:r>
            <a:r>
              <a:rPr sz="900" spc="-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-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</a:t>
            </a:r>
            <a:r>
              <a:rPr sz="900" spc="-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correction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schemes,</a:t>
            </a:r>
            <a:r>
              <a:rPr sz="9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we'll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</a:t>
            </a:r>
            <a:r>
              <a:rPr sz="900" spc="-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exclusive</a:t>
            </a:r>
            <a:r>
              <a:rPr sz="900" spc="-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</a:t>
            </a:r>
            <a:r>
              <a:rPr sz="900" spc="-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estate.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you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must</a:t>
            </a:r>
            <a:r>
              <a:rPr sz="900" spc="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understand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what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exclusive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is.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same,</a:t>
            </a:r>
            <a:r>
              <a:rPr sz="900" spc="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result</a:t>
            </a:r>
            <a:r>
              <a:rPr sz="900" spc="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will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zero;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different,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result</a:t>
            </a:r>
            <a:r>
              <a:rPr sz="900" spc="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will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one.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Similarly,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these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results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exclusive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OR,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what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114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1"/>
          <p:cNvSpPr/>
          <p:nvPr/>
        </p:nvSpPr>
        <p:spPr>
          <a:xfrm>
            <a:off x="864552" y="7916417"/>
            <a:ext cx="4688459" cy="140398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723644" y="5930138"/>
            <a:ext cx="2971038" cy="91059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482852" y="4156468"/>
            <a:ext cx="3447288" cy="82904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121410" y="2012950"/>
            <a:ext cx="4174744" cy="11938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821680" y="265683"/>
            <a:ext cx="1734820" cy="66294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2876423" y="524381"/>
            <a:ext cx="3008594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Unit 06:</a:t>
            </a:r>
            <a:r>
              <a:rPr sz="900" spc="-13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Data link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error control and flow control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533134" y="52245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Notes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905966"/>
            <a:ext cx="5196819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we'll</a:t>
            </a:r>
            <a:r>
              <a:rPr sz="900" spc="-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</a:t>
            </a:r>
            <a:r>
              <a:rPr sz="900" spc="-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assist</a:t>
            </a:r>
            <a:r>
              <a:rPr sz="900" spc="-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you</a:t>
            </a:r>
            <a:r>
              <a:rPr sz="900" spc="-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-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900" spc="-3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detecting</a:t>
            </a:r>
            <a:r>
              <a:rPr sz="900" spc="-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mechanisms,</a:t>
            </a:r>
            <a:r>
              <a:rPr sz="900" spc="-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such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-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when</a:t>
            </a:r>
            <a:r>
              <a:rPr sz="900" spc="-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calculating</a:t>
            </a:r>
            <a:r>
              <a:rPr sz="900" spc="-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cyclic</a:t>
            </a:r>
            <a:r>
              <a:rPr sz="900" spc="-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redundancy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search. Even so, in addition to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performing, we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 this XOR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property.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1268810"/>
            <a:ext cx="1069803" cy="2047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12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Types of Error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1510994"/>
            <a:ext cx="5195777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There</a:t>
            </a:r>
            <a:r>
              <a:rPr sz="900" spc="1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1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1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1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can</a:t>
            </a:r>
            <a:r>
              <a:rPr sz="900" spc="1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1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changed</a:t>
            </a:r>
            <a:r>
              <a:rPr sz="900" spc="1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during</a:t>
            </a:r>
            <a:r>
              <a:rPr sz="900" spc="1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transmissions</a:t>
            </a:r>
            <a:r>
              <a:rPr sz="900" spc="1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whenever</a:t>
            </a:r>
            <a:r>
              <a:rPr sz="900" spc="1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</a:t>
            </a:r>
            <a:r>
              <a:rPr sz="900" spc="1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flow</a:t>
            </a:r>
            <a:r>
              <a:rPr sz="900" spc="13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1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1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place</a:t>
            </a:r>
            <a:r>
              <a:rPr sz="900" spc="1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another.</a:t>
            </a:r>
            <a:r>
              <a:rPr sz="900" spc="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So,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single bit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error,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multi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error,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burst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 are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three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categories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errors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seen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4.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666111" y="3291188"/>
            <a:ext cx="1238839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4 Types of Error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0" y="3560235"/>
            <a:ext cx="1054055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Single Bit Error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00" y="3783659"/>
            <a:ext cx="5193603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 only a single bit is corrupted, you can see that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only a single bit from zero to one is corrupted. As 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result, this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 well-known example</a:t>
            </a:r>
            <a:r>
              <a:rPr sz="900" spc="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 a single bit as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seen in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5.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637155" y="5079094"/>
            <a:ext cx="1298390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5 Single bit Error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0" y="5346616"/>
            <a:ext cx="1015382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Multi-bit</a:t>
            </a:r>
            <a:r>
              <a:rPr sz="1000" spc="-1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Error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5570040"/>
            <a:ext cx="5198295" cy="3233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spc="19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two</a:t>
            </a:r>
            <a:r>
              <a:rPr sz="900" spc="19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19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18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two</a:t>
            </a:r>
            <a:r>
              <a:rPr sz="900" spc="19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separate</a:t>
            </a:r>
            <a:r>
              <a:rPr sz="900" spc="1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places</a:t>
            </a:r>
            <a:r>
              <a:rPr sz="900" spc="19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2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corrupted.</a:t>
            </a:r>
            <a:r>
              <a:rPr sz="900" spc="19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20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8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result,</a:t>
            </a:r>
            <a:r>
              <a:rPr sz="900" spc="19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19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9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referred</a:t>
            </a:r>
            <a:r>
              <a:rPr sz="900" spc="19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1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2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8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multi</a:t>
            </a:r>
            <a:r>
              <a:rPr sz="900" spc="19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malfunction.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641727" y="6923514"/>
            <a:ext cx="1287988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6 Multi-bit Error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0" y="7192561"/>
            <a:ext cx="789560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Burst Error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0" y="7415985"/>
            <a:ext cx="5201006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 third type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 error is a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burst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error,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which occurs when several bits are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scrambled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at the same time.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fact that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 have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100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instead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 011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indicates that three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consecutive</a:t>
            </a:r>
            <a:r>
              <a:rPr sz="900" spc="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 are compromised.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result, this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referred to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 burst malfunction.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728595" y="9398745"/>
            <a:ext cx="1115624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7 Burst Error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115</a:t>
            </a: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2733294" y="5174729"/>
            <a:ext cx="3237903" cy="200031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587244" y="2783391"/>
            <a:ext cx="3531095" cy="63523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258064"/>
            <a:ext cx="1752600" cy="6629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1018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Data Communication and Networking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905966"/>
            <a:ext cx="5201056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So,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single bit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error,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multi bit error, and burst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 are the three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categories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 errors. For several bits,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just</a:t>
            </a:r>
            <a:r>
              <a:rPr sz="900" spc="1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single</a:t>
            </a:r>
            <a:r>
              <a:rPr sz="900" spc="1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</a:t>
            </a:r>
            <a:r>
              <a:rPr sz="900" spc="1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compromised.</a:t>
            </a:r>
            <a:r>
              <a:rPr sz="900" spc="1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When</a:t>
            </a:r>
            <a:r>
              <a:rPr sz="900" spc="1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more</a:t>
            </a:r>
            <a:r>
              <a:rPr sz="900" spc="1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than</a:t>
            </a:r>
            <a:r>
              <a:rPr sz="900" spc="1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9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</a:t>
            </a:r>
            <a:r>
              <a:rPr sz="900" spc="1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corrupted</a:t>
            </a:r>
            <a:r>
              <a:rPr sz="900" spc="1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1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multiple</a:t>
            </a:r>
            <a:r>
              <a:rPr sz="900" spc="1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places,</a:t>
            </a:r>
            <a:r>
              <a:rPr sz="900" spc="1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1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referred</a:t>
            </a:r>
            <a:r>
              <a:rPr sz="900" spc="-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5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-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multi</a:t>
            </a:r>
            <a:r>
              <a:rPr sz="900" spc="-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</a:t>
            </a:r>
            <a:r>
              <a:rPr sz="900" spc="-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error.</a:t>
            </a:r>
            <a:r>
              <a:rPr sz="900" spc="-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When</a:t>
            </a:r>
            <a:r>
              <a:rPr sz="9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consecutive</a:t>
            </a:r>
            <a:r>
              <a:rPr sz="900" spc="-4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-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-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corrupted,</a:t>
            </a:r>
            <a:r>
              <a:rPr sz="900" spc="-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-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-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referred</a:t>
            </a:r>
            <a:r>
              <a:rPr sz="900" spc="-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-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burst</a:t>
            </a:r>
            <a:r>
              <a:rPr sz="900" spc="-3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3" y="1414061"/>
            <a:ext cx="885820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Redundancy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3" y="1855417"/>
            <a:ext cx="5201533" cy="8903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</a:t>
            </a:r>
            <a:r>
              <a:rPr sz="900" spc="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redundant</a:t>
            </a:r>
            <a:r>
              <a:rPr sz="900" spc="6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together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with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7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have</a:t>
            </a:r>
            <a:r>
              <a:rPr sz="900" spc="7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7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expression.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8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result,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these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redundant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assist</a:t>
            </a:r>
            <a:r>
              <a:rPr sz="900" spc="6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</a:t>
            </a:r>
            <a:r>
              <a:rPr sz="900" spc="8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6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determining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corrupted</a:t>
            </a:r>
            <a:r>
              <a:rPr sz="900" spc="7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or</a:t>
            </a:r>
            <a:r>
              <a:rPr sz="900" spc="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false.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these</a:t>
            </a:r>
            <a:r>
              <a:rPr sz="900" spc="7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pieces</a:t>
            </a:r>
            <a:r>
              <a:rPr sz="900" spc="1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1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assist</a:t>
            </a:r>
            <a:r>
              <a:rPr sz="900" spc="1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</a:t>
            </a:r>
            <a:r>
              <a:rPr sz="900" spc="1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1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determining</a:t>
            </a:r>
            <a:r>
              <a:rPr sz="900" spc="1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outcome.</a:t>
            </a:r>
            <a:r>
              <a:rPr sz="900" spc="1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1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have</a:t>
            </a:r>
            <a:r>
              <a:rPr sz="900" spc="1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list</a:t>
            </a:r>
            <a:r>
              <a:rPr sz="900" spc="1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1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1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words.</a:t>
            </a:r>
            <a:r>
              <a:rPr sz="900" spc="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1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referred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terms,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isn't</a:t>
            </a:r>
            <a:r>
              <a:rPr sz="900" spc="4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real</a:t>
            </a:r>
            <a:r>
              <a:rPr sz="900" spc="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data.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result,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can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made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up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8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any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other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number of bits. We</a:t>
            </a:r>
            <a:r>
              <a:rPr sz="900" spc="-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then combine the</a:t>
            </a:r>
            <a:r>
              <a:rPr sz="900" spc="-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redundant bits with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data.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 a result,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 amount becomes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my code term. So we're sending duplicate bits, which means we're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sending extra bits.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3370197" y="3496926"/>
            <a:ext cx="2119052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8</a:t>
            </a:r>
            <a:r>
              <a:rPr sz="900" spc="11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Four Types of Redundancy Check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2" y="3759273"/>
            <a:ext cx="5200198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Vertical Redundancy Check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: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vertical redundancy check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(VCR), also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known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 parity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check, is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most</a:t>
            </a:r>
            <a:r>
              <a:rPr sz="900" spc="1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effective</a:t>
            </a:r>
            <a:r>
              <a:rPr sz="900" spc="9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10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least</a:t>
            </a:r>
            <a:r>
              <a:rPr sz="900" spc="1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costly</a:t>
            </a:r>
            <a:r>
              <a:rPr sz="900" spc="1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method</a:t>
            </a:r>
            <a:r>
              <a:rPr sz="900" spc="1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1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900" spc="1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detection.</a:t>
            </a:r>
            <a:r>
              <a:rPr sz="900" spc="1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Any</a:t>
            </a:r>
            <a:r>
              <a:rPr sz="900" spc="1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1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unit</a:t>
            </a:r>
            <a:r>
              <a:rPr sz="900" spc="1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0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appended</a:t>
            </a:r>
            <a:r>
              <a:rPr sz="900" spc="1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with</a:t>
            </a:r>
            <a:r>
              <a:rPr sz="900" spc="1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redundant</a:t>
            </a:r>
            <a:r>
              <a:rPr sz="900" spc="1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</a:t>
            </a:r>
            <a:r>
              <a:rPr sz="900" spc="1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called</a:t>
            </a:r>
            <a:r>
              <a:rPr sz="900" spc="1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parity</a:t>
            </a:r>
            <a:r>
              <a:rPr sz="900" spc="1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</a:t>
            </a:r>
            <a:r>
              <a:rPr sz="900" spc="1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1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1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procedure,</a:t>
            </a:r>
            <a:r>
              <a:rPr sz="900" spc="1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bringing</a:t>
            </a:r>
            <a:r>
              <a:rPr sz="900" spc="1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total</a:t>
            </a:r>
            <a:r>
              <a:rPr sz="900" spc="1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number</a:t>
            </a:r>
            <a:r>
              <a:rPr sz="900" spc="1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1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1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1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unit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(including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parity bit) to an even number.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2" y="4404380"/>
            <a:ext cx="5142033" cy="80977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DUBEMD+PalatinoLinotype-BoldItalic"/>
                <a:cs typeface="DUBEMD+PalatinoLinotype-BoldItalic"/>
              </a:rPr>
              <a:t>Longitudinal</a:t>
            </a:r>
            <a:r>
              <a:rPr sz="900" spc="-11" dirty="0">
                <a:solidFill>
                  <a:srgbClr val="000000"/>
                </a:solidFill>
                <a:latin typeface="DUBEMD+PalatinoLinotype-BoldItalic"/>
                <a:cs typeface="DUBEMD+PalatinoLinotype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DUBEMD+PalatinoLinotype-BoldItalic"/>
                <a:cs typeface="DUBEMD+PalatinoLinotype-BoldItalic"/>
              </a:rPr>
              <a:t>Redundancy Check:</a:t>
            </a:r>
            <a:r>
              <a:rPr sz="900" spc="27" dirty="0">
                <a:solidFill>
                  <a:srgbClr val="000000"/>
                </a:solidFill>
                <a:latin typeface="DUBEMD+PalatinoLinotype-BoldItalic"/>
                <a:cs typeface="DUBEMD+PalatinoLinotype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In longitudinal redundancy check (LRC), a block of bits </a:t>
            </a:r>
            <a:r>
              <a:rPr sz="900" spc="-10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is</a:t>
            </a:r>
          </a:p>
          <a:p>
            <a:pPr marL="0" marR="0">
              <a:lnSpc>
                <a:spcPts val="121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organized in a table (rows and columns). For</a:t>
            </a:r>
            <a:r>
              <a:rPr sz="900" spc="10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example, instead of sending a block of 32</a:t>
            </a:r>
            <a:r>
              <a:rPr sz="900" spc="13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bits, we</a:t>
            </a:r>
          </a:p>
          <a:p>
            <a:pPr marL="0" marR="0">
              <a:lnSpc>
                <a:spcPts val="1214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organize</a:t>
            </a:r>
            <a:r>
              <a:rPr sz="900" spc="-11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them</a:t>
            </a:r>
            <a:r>
              <a:rPr sz="900" spc="-14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in a table made of four rows and eight columns, as</a:t>
            </a:r>
            <a:r>
              <a:rPr sz="900" spc="-13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shown </a:t>
            </a:r>
            <a:r>
              <a:rPr sz="900" spc="-10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in</a:t>
            </a:r>
            <a:r>
              <a:rPr sz="900" spc="32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9</a:t>
            </a:r>
            <a:r>
              <a:rPr sz="900" dirty="0">
                <a:solidFill>
                  <a:srgbClr val="000000"/>
                </a:solidFill>
                <a:latin typeface="GUFTVM+PalatinoLinotype-Roman"/>
                <a:cs typeface="GUFTVM+PalatinoLinotype-Roman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.</a:t>
            </a:r>
            <a:r>
              <a:rPr sz="900" dirty="0">
                <a:solidFill>
                  <a:srgbClr val="000000"/>
                </a:solidFill>
                <a:latin typeface="GUFTVM+PalatinoLinotype-Roman"/>
                <a:cs typeface="GUFTVM+PalatinoLinotype-Roman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We then</a:t>
            </a:r>
          </a:p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calculate the</a:t>
            </a:r>
            <a:r>
              <a:rPr sz="900" spc="-13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parity bit for</a:t>
            </a:r>
            <a:r>
              <a:rPr sz="900" spc="11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each column and</a:t>
            </a:r>
            <a:r>
              <a:rPr sz="900" spc="-12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create a new</a:t>
            </a:r>
            <a:r>
              <a:rPr sz="900" spc="10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row of eight bits, which are</a:t>
            </a:r>
            <a:r>
              <a:rPr sz="900" spc="-13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parity bits</a:t>
            </a:r>
          </a:p>
          <a:p>
            <a:pPr marL="0" marR="0">
              <a:lnSpc>
                <a:spcPts val="121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GUFTVM+PalatinoLinotype-Roman"/>
                <a:cs typeface="GUFTVM+PalatinoLinotype-Roman"/>
              </a:rPr>
              <a:t>for the whole block.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4034915" y="7178022"/>
            <a:ext cx="789392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4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9 LRC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2" y="7442497"/>
            <a:ext cx="3190862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CRC and checksum will discuss later in</a:t>
            </a:r>
            <a:r>
              <a:rPr sz="1000" spc="1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this chapter.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2" y="7673083"/>
            <a:ext cx="4647567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6.2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Error Control Mechanisms May Work in Two Different Ways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4" y="7929575"/>
            <a:ext cx="5161337" cy="8903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 have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two options for detecting and correcting a mistake.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 we have two mechanisms: one is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called error detecting, and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other is called error correction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 seen in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10.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 begin,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there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 distinction to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 made between error detection and error correction.</a:t>
            </a:r>
            <a:r>
              <a:rPr sz="900" spc="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 only consider whether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error has occurred or not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case of error detection; we do not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consider which bit has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error,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magnitude of the error, whether it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 single bit error or a burst error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 the case 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detection, but we do in 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case of error correction.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116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219903" y="3919734"/>
            <a:ext cx="4411706" cy="210797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349375" y="905764"/>
            <a:ext cx="3719830" cy="135382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821680" y="265683"/>
            <a:ext cx="1734820" cy="6629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2876423" y="524381"/>
            <a:ext cx="3008594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Unit 06:</a:t>
            </a:r>
            <a:r>
              <a:rPr sz="900" spc="-13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Data link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error control and flow control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533134" y="52245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Notes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370455" y="2336784"/>
            <a:ext cx="183068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10 Error Control Mechanism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2600655"/>
            <a:ext cx="5199596" cy="6072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case of error correction,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 needs to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see how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many bits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how big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 is. As 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result,</a:t>
            </a:r>
            <a:r>
              <a:rPr sz="900" spc="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order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correct</a:t>
            </a:r>
            <a:r>
              <a:rPr sz="900" spc="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900" spc="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error,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must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know</a:t>
            </a:r>
            <a:r>
              <a:rPr sz="900" spc="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precise</a:t>
            </a:r>
            <a:r>
              <a:rPr sz="900" spc="8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number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4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contain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error.</a:t>
            </a:r>
          </a:p>
          <a:p>
            <a:pPr marL="0" marR="0">
              <a:lnSpc>
                <a:spcPts val="1118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also need to know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where the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 is located, because the number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 errors and their magnitude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 critical factors in error correction.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3248868"/>
            <a:ext cx="1659473" cy="2047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12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Detection vs Correction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480183" y="3490833"/>
            <a:ext cx="161328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Table 1 Detection vs Correction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721078" y="4049205"/>
            <a:ext cx="828332" cy="161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969"/>
              </a:lnSpc>
              <a:spcBef>
                <a:spcPts val="0"/>
              </a:spcBef>
              <a:spcAft>
                <a:spcPts val="0"/>
              </a:spcAft>
            </a:pPr>
            <a:r>
              <a:rPr sz="8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8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Detection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3897236" y="4049205"/>
            <a:ext cx="874404" cy="161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969"/>
              </a:lnSpc>
              <a:spcBef>
                <a:spcPts val="0"/>
              </a:spcBef>
              <a:spcAft>
                <a:spcPts val="0"/>
              </a:spcAft>
            </a:pPr>
            <a:r>
              <a:rPr sz="8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8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Correction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345336" y="4459009"/>
            <a:ext cx="1582547" cy="2802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969"/>
              </a:lnSpc>
              <a:spcBef>
                <a:spcPts val="0"/>
              </a:spcBef>
              <a:spcAft>
                <a:spcPts val="0"/>
              </a:spcAft>
            </a:pP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800" spc="-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800" spc="-7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21" dirty="0">
                <a:solidFill>
                  <a:srgbClr val="000000"/>
                </a:solidFill>
                <a:latin typeface="FVKVCN+BookAntiqua"/>
                <a:cs typeface="FVKVCN+BookAntiqua"/>
              </a:rPr>
              <a:t>looking</a:t>
            </a:r>
            <a:r>
              <a:rPr sz="800" spc="10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only</a:t>
            </a:r>
            <a:r>
              <a:rPr sz="800" spc="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8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24" dirty="0">
                <a:solidFill>
                  <a:srgbClr val="000000"/>
                </a:solidFill>
                <a:latin typeface="FVKVCN+BookAntiqua"/>
                <a:cs typeface="FVKVCN+BookAntiqua"/>
              </a:rPr>
              <a:t>see</a:t>
            </a:r>
            <a:r>
              <a:rPr sz="800" spc="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25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800" spc="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any</a:t>
            </a:r>
          </a:p>
          <a:p>
            <a:pPr marL="0" marR="0">
              <a:lnSpc>
                <a:spcPts val="937"/>
              </a:lnSpc>
              <a:spcBef>
                <a:spcPts val="0"/>
              </a:spcBef>
              <a:spcAft>
                <a:spcPts val="0"/>
              </a:spcAft>
            </a:pPr>
            <a:r>
              <a:rPr sz="8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8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has</a:t>
            </a:r>
            <a:r>
              <a:rPr sz="800" spc="-8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occurred.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3013468" y="4459009"/>
            <a:ext cx="2646663" cy="40565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969"/>
              </a:lnSpc>
              <a:spcBef>
                <a:spcPts val="0"/>
              </a:spcBef>
              <a:spcAft>
                <a:spcPts val="0"/>
              </a:spcAft>
            </a:pP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800" spc="18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need</a:t>
            </a:r>
            <a:r>
              <a:rPr sz="800" spc="25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800" spc="2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know</a:t>
            </a:r>
            <a:r>
              <a:rPr sz="800" spc="2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800" spc="19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exact</a:t>
            </a:r>
            <a:r>
              <a:rPr sz="800" spc="2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number</a:t>
            </a:r>
            <a:r>
              <a:rPr sz="800" spc="2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22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800" spc="28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800" spc="2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800" spc="20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</a:p>
          <a:p>
            <a:pPr marL="0" marR="0">
              <a:lnSpc>
                <a:spcPts val="937"/>
              </a:lnSpc>
              <a:spcBef>
                <a:spcPts val="0"/>
              </a:spcBef>
              <a:spcAft>
                <a:spcPts val="0"/>
              </a:spcAft>
            </a:pPr>
            <a:r>
              <a:rPr sz="8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corrupted</a:t>
            </a:r>
            <a:r>
              <a:rPr sz="800" spc="15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800" spc="1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20" dirty="0">
                <a:solidFill>
                  <a:srgbClr val="000000"/>
                </a:solidFill>
                <a:latin typeface="FVKVCN+BookAntiqua"/>
                <a:cs typeface="FVKVCN+BookAntiqua"/>
              </a:rPr>
              <a:t>more</a:t>
            </a:r>
            <a:r>
              <a:rPr sz="800" spc="2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importantly,</a:t>
            </a:r>
            <a:r>
              <a:rPr sz="800" spc="2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their</a:t>
            </a:r>
            <a:r>
              <a:rPr sz="800" spc="16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location</a:t>
            </a:r>
            <a:r>
              <a:rPr sz="800" spc="17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25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800" spc="2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969"/>
              </a:lnSpc>
              <a:spcBef>
                <a:spcPts val="18"/>
              </a:spcBef>
              <a:spcAft>
                <a:spcPts val="0"/>
              </a:spcAft>
            </a:pPr>
            <a:r>
              <a:rPr sz="800" spc="-21" dirty="0">
                <a:solidFill>
                  <a:srgbClr val="000000"/>
                </a:solidFill>
                <a:latin typeface="FVKVCN+BookAntiqua"/>
                <a:cs typeface="FVKVCN+BookAntiqua"/>
              </a:rPr>
              <a:t>message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345336" y="5073461"/>
            <a:ext cx="1581145" cy="2868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969"/>
              </a:lnSpc>
              <a:spcBef>
                <a:spcPts val="0"/>
              </a:spcBef>
              <a:spcAft>
                <a:spcPts val="0"/>
              </a:spcAft>
            </a:pP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Not</a:t>
            </a:r>
            <a:r>
              <a:rPr sz="800" spc="58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even</a:t>
            </a:r>
            <a:r>
              <a:rPr sz="800" spc="5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interested</a:t>
            </a:r>
            <a:r>
              <a:rPr sz="800" spc="6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25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800" spc="60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969"/>
              </a:lnSpc>
              <a:spcBef>
                <a:spcPts val="19"/>
              </a:spcBef>
              <a:spcAft>
                <a:spcPts val="0"/>
              </a:spcAft>
            </a:pPr>
            <a:r>
              <a:rPr sz="8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number</a:t>
            </a:r>
            <a:r>
              <a:rPr sz="8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22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8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errors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3013468" y="5073461"/>
            <a:ext cx="2646663" cy="2868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969"/>
              </a:lnSpc>
              <a:spcBef>
                <a:spcPts val="0"/>
              </a:spcBef>
              <a:spcAft>
                <a:spcPts val="0"/>
              </a:spcAft>
            </a:pPr>
            <a:r>
              <a:rPr sz="8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number</a:t>
            </a:r>
            <a:r>
              <a:rPr sz="800" spc="7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22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8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8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errors</a:t>
            </a:r>
            <a:r>
              <a:rPr sz="8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800" spc="-7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8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size</a:t>
            </a:r>
            <a:r>
              <a:rPr sz="8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22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8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8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21" dirty="0">
                <a:solidFill>
                  <a:srgbClr val="000000"/>
                </a:solidFill>
                <a:latin typeface="FVKVCN+BookAntiqua"/>
                <a:cs typeface="FVKVCN+BookAntiqua"/>
              </a:rPr>
              <a:t>message</a:t>
            </a:r>
            <a:r>
              <a:rPr sz="8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</a:p>
          <a:p>
            <a:pPr marL="0" marR="0">
              <a:lnSpc>
                <a:spcPts val="969"/>
              </a:lnSpc>
              <a:spcBef>
                <a:spcPts val="19"/>
              </a:spcBef>
              <a:spcAft>
                <a:spcPts val="0"/>
              </a:spcAft>
            </a:pPr>
            <a:r>
              <a:rPr sz="8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important</a:t>
            </a:r>
            <a:r>
              <a:rPr sz="800" spc="-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factors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345336" y="5569129"/>
            <a:ext cx="1580275" cy="2868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969"/>
              </a:lnSpc>
              <a:spcBef>
                <a:spcPts val="0"/>
              </a:spcBef>
              <a:spcAft>
                <a:spcPts val="0"/>
              </a:spcAft>
            </a:pP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A </a:t>
            </a:r>
            <a:r>
              <a:rPr sz="800" spc="-20" dirty="0">
                <a:solidFill>
                  <a:srgbClr val="000000"/>
                </a:solidFill>
                <a:latin typeface="FVKVCN+BookAntiqua"/>
                <a:cs typeface="FVKVCN+BookAntiqua"/>
              </a:rPr>
              <a:t>single-bit</a:t>
            </a:r>
            <a:r>
              <a:rPr sz="800" spc="1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8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25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8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8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same</a:t>
            </a:r>
            <a:r>
              <a:rPr sz="8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</a:p>
          <a:p>
            <a:pPr marL="0" marR="0">
              <a:lnSpc>
                <a:spcPts val="969"/>
              </a:lnSpc>
              <a:spcBef>
                <a:spcPts val="19"/>
              </a:spcBef>
              <a:spcAft>
                <a:spcPts val="0"/>
              </a:spcAft>
            </a:pPr>
            <a:r>
              <a:rPr sz="8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us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14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800" spc="-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8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burst</a:t>
            </a:r>
            <a:r>
              <a:rPr sz="8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3013468" y="5569129"/>
            <a:ext cx="2648776" cy="2868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969"/>
              </a:lnSpc>
              <a:spcBef>
                <a:spcPts val="0"/>
              </a:spcBef>
              <a:spcAft>
                <a:spcPts val="0"/>
              </a:spcAft>
            </a:pPr>
            <a:r>
              <a:rPr sz="8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8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800" spc="-7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need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 to</a:t>
            </a:r>
            <a:r>
              <a:rPr sz="800" spc="-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correct</a:t>
            </a:r>
            <a:r>
              <a:rPr sz="800" spc="-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22" dirty="0">
                <a:solidFill>
                  <a:srgbClr val="000000"/>
                </a:solidFill>
                <a:latin typeface="FVKVCN+BookAntiqua"/>
                <a:cs typeface="FVKVCN+BookAntiqua"/>
              </a:rPr>
              <a:t>single</a:t>
            </a:r>
            <a:r>
              <a:rPr sz="8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800" spc="-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25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8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14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800" spc="-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8-bit</a:t>
            </a:r>
            <a:r>
              <a:rPr sz="800" spc="-4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800" spc="-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unit,</a:t>
            </a:r>
          </a:p>
          <a:p>
            <a:pPr marL="0" marR="0">
              <a:lnSpc>
                <a:spcPts val="969"/>
              </a:lnSpc>
              <a:spcBef>
                <a:spcPts val="19"/>
              </a:spcBef>
              <a:spcAft>
                <a:spcPts val="0"/>
              </a:spcAft>
            </a:pP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800" spc="-7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need</a:t>
            </a:r>
            <a:r>
              <a:rPr sz="800" dirty="0">
                <a:solidFill>
                  <a:srgbClr val="000000"/>
                </a:solidFill>
                <a:latin typeface="FVKVCN+BookAntiqua"/>
                <a:cs typeface="FVKVCN+BookAntiqua"/>
              </a:rPr>
              <a:t> to </a:t>
            </a:r>
            <a:r>
              <a:rPr sz="8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consider</a:t>
            </a:r>
            <a:r>
              <a:rPr sz="800" spc="6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eight</a:t>
            </a:r>
            <a:r>
              <a:rPr sz="8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24" dirty="0">
                <a:solidFill>
                  <a:srgbClr val="000000"/>
                </a:solidFill>
                <a:latin typeface="FVKVCN+BookAntiqua"/>
                <a:cs typeface="FVKVCN+BookAntiqua"/>
              </a:rPr>
              <a:t>possible</a:t>
            </a:r>
            <a:r>
              <a:rPr sz="800" spc="1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8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8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locations;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0" y="6103574"/>
            <a:ext cx="1135656" cy="2047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12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Error Detection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800" y="6345758"/>
            <a:ext cx="289548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Errors in the received frames are detected by means of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371854" y="6569996"/>
            <a:ext cx="192416" cy="8214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7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600454" y="6563690"/>
            <a:ext cx="118294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Simple Parity Check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600454" y="6781621"/>
            <a:ext cx="1741530" cy="39845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Two-Dimensional parity Check</a:t>
            </a:r>
          </a:p>
          <a:p>
            <a:pPr marL="0" marR="0">
              <a:lnSpc>
                <a:spcPts val="1118"/>
              </a:lnSpc>
              <a:spcBef>
                <a:spcPts val="60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Checksum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600454" y="7219391"/>
            <a:ext cx="207618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 Cyclic Redundancy Check (CRC).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685800" y="7442499"/>
            <a:ext cx="1351270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Simply Parity Check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685800" y="7665923"/>
            <a:ext cx="5199396" cy="6053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Let's</a:t>
            </a:r>
            <a:r>
              <a:rPr sz="900" spc="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go</a:t>
            </a:r>
            <a:r>
              <a:rPr sz="900" spc="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over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each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one.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quick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parity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check;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may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even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odd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parity;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case,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we'll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count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number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ones.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I'm</a:t>
            </a:r>
            <a:r>
              <a:rPr sz="900" spc="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counting,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because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want</a:t>
            </a:r>
            <a:r>
              <a:rPr sz="900" spc="7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equal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parity,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I'll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calculate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amount</a:t>
            </a:r>
            <a:r>
              <a:rPr sz="900" spc="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make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even.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Let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demonstrate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with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example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how</a:t>
            </a:r>
            <a:r>
              <a:rPr sz="900" spc="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can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redundant bit as seen in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11.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117</a:t>
            </a: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2286000" y="4630928"/>
            <a:ext cx="4121403" cy="254127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514219" y="905764"/>
            <a:ext cx="3673602" cy="18637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258064"/>
            <a:ext cx="175260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1018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642995" y="2850372"/>
            <a:ext cx="1571023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11 Simple Parity Check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3" y="3119800"/>
            <a:ext cx="1104379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Single Parity Bit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3" y="3343223"/>
            <a:ext cx="5201113" cy="103205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Single parity screening is an easy and inexpensive mechanism for detecting errors. A redundant bit,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also</a:t>
            </a:r>
            <a:r>
              <a:rPr sz="900" spc="9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known</a:t>
            </a:r>
            <a:r>
              <a:rPr sz="900" spc="10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parity</a:t>
            </a:r>
            <a:r>
              <a:rPr sz="900" spc="9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bit,</a:t>
            </a:r>
            <a:r>
              <a:rPr sz="900" spc="9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9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appended</a:t>
            </a:r>
            <a:r>
              <a:rPr sz="900" spc="8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end</a:t>
            </a:r>
            <a:r>
              <a:rPr sz="900" spc="10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10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unit</a:t>
            </a:r>
            <a:r>
              <a:rPr sz="900" spc="10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9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10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technique</a:t>
            </a:r>
            <a:r>
              <a:rPr sz="900" spc="8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make</a:t>
            </a:r>
            <a:r>
              <a:rPr sz="900" spc="9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number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 1s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equal.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 a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result, the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cumulative</a:t>
            </a:r>
            <a:r>
              <a:rPr sz="900" spc="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number of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sent will be nine.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number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 1s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-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 odd, parity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 is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appended at the end of</a:t>
            </a:r>
            <a:r>
              <a:rPr sz="900" spc="-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 unit; if the number of 1s</a:t>
            </a:r>
            <a:r>
              <a:rPr sz="900" spc="-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 is even, parity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 0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 appended. The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parity bit is determined from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received data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 and</a:t>
            </a:r>
            <a:r>
              <a:rPr sz="900" spc="-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added</a:t>
            </a:r>
            <a:r>
              <a:rPr sz="900" spc="-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parity</a:t>
            </a:r>
            <a:r>
              <a:rPr sz="900" spc="1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</a:t>
            </a:r>
            <a:r>
              <a:rPr sz="900" spc="15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at</a:t>
            </a:r>
            <a:r>
              <a:rPr sz="900" spc="1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receiving</a:t>
            </a:r>
            <a:r>
              <a:rPr sz="900" spc="1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end.</a:t>
            </a:r>
            <a:r>
              <a:rPr sz="900" spc="16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Even-parity</a:t>
            </a:r>
            <a:r>
              <a:rPr sz="900" spc="1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checking</a:t>
            </a:r>
            <a:r>
              <a:rPr sz="900" spc="1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procedure</a:t>
            </a:r>
            <a:r>
              <a:rPr sz="900" spc="1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1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produces</a:t>
            </a:r>
            <a:r>
              <a:rPr sz="900" spc="15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cumulative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number of 1s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 is even.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3723766" y="7251174"/>
            <a:ext cx="141090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12 Single Parity Bit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7520407"/>
            <a:ext cx="226659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Drawbacks</a:t>
            </a:r>
            <a:r>
              <a:rPr sz="1000" spc="19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of Single Parity Checking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3" y="7743645"/>
            <a:ext cx="3171787" cy="3980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can only detect single-bit errors which are very rare.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 two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 are</a:t>
            </a:r>
            <a:r>
              <a:rPr sz="900" spc="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interchanged, then it cannot detect the errors.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3" y="8182689"/>
            <a:ext cx="2170172" cy="2047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12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Two-Dimensional Parity Check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3" y="8424873"/>
            <a:ext cx="5199572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Two-Dimensional</a:t>
            </a:r>
            <a:r>
              <a:rPr sz="900" spc="3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Parity</a:t>
            </a:r>
            <a:r>
              <a:rPr sz="900" spc="3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Check,</a:t>
            </a:r>
            <a:r>
              <a:rPr sz="900" spc="3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which</a:t>
            </a:r>
            <a:r>
              <a:rPr sz="900" spc="3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organizes</a:t>
            </a:r>
            <a:r>
              <a:rPr sz="900" spc="3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3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3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3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form</a:t>
            </a:r>
            <a:r>
              <a:rPr sz="900" spc="33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3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3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table,</a:t>
            </a:r>
            <a:r>
              <a:rPr sz="900" spc="3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will</a:t>
            </a:r>
            <a:r>
              <a:rPr sz="900" spc="3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increase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performance.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3" y="8784537"/>
            <a:ext cx="468773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 each row, parity check bits are computed, which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analogous to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 single-parity check.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3" y="9002723"/>
            <a:ext cx="5199190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block</a:t>
            </a:r>
            <a:r>
              <a:rPr sz="900" spc="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separated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into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rows</a:t>
            </a:r>
            <a:r>
              <a:rPr sz="900" spc="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Two-Dimensional</a:t>
            </a:r>
            <a:r>
              <a:rPr sz="900" spc="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Parity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scan,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redundant</a:t>
            </a:r>
            <a:r>
              <a:rPr sz="900" spc="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row</a:t>
            </a:r>
            <a:r>
              <a:rPr sz="900" spc="4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 applied to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whole block.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118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588264" y="5311648"/>
            <a:ext cx="4875275" cy="282244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950975" y="3019552"/>
            <a:ext cx="4517136" cy="11826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786628" y="323596"/>
            <a:ext cx="1769871" cy="48005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67512" y="672592"/>
            <a:ext cx="5082540" cy="141731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6539497" y="4475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148852" y="524379"/>
            <a:ext cx="373355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Unit 1: Introduction to Data Communication and Computer Networks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388120" y="2165728"/>
            <a:ext cx="1794769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14 Communication Medium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37043" y="2416708"/>
            <a:ext cx="179824" cy="2063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24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865644" y="2436411"/>
            <a:ext cx="856834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E-commerce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2" y="2664076"/>
            <a:ext cx="5194252" cy="3176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goal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starting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become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important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businesses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doing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business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consumers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 the Internet.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397264" y="4279516"/>
            <a:ext cx="177706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15 Examples of E-commerce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2" y="4547740"/>
            <a:ext cx="5197996" cy="46088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Airlines, bookstores, and music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vendors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discovered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many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customers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like the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convenience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shopping from home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shown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15. This sector is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expected to grow quickly in the future.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most popular forms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E-commerce are listed in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189994" y="5046087"/>
            <a:ext cx="2190220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Table 1 Most Popular Forms in E-commerce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043696" y="5371634"/>
            <a:ext cx="2116629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FFFFFF"/>
                </a:solidFill>
                <a:latin typeface="RMHARQ+BKSOFX+BookAntiqua-Bold"/>
                <a:cs typeface="RMHARQ+BKSOFX+BookAntiqua-Bold"/>
              </a:rPr>
              <a:t>The</a:t>
            </a:r>
            <a:r>
              <a:rPr sz="1000" spc="10" dirty="0">
                <a:solidFill>
                  <a:srgbClr val="FFFFFF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1000" dirty="0">
                <a:solidFill>
                  <a:srgbClr val="FFFFFF"/>
                </a:solidFill>
                <a:latin typeface="RMHARQ+BKSOFX+BookAntiqua-Bold"/>
                <a:cs typeface="RMHARQ+BKSOFX+BookAntiqua-Bold"/>
              </a:rPr>
              <a:t>most popular forms are listed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353312" y="5745604"/>
            <a:ext cx="36123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B2C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412504" y="5745604"/>
            <a:ext cx="2715947" cy="11085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 consumer order shoes online</a:t>
            </a:r>
          </a:p>
          <a:p>
            <a:pPr marL="0" marR="0">
              <a:lnSpc>
                <a:spcPts val="1085"/>
              </a:lnSpc>
              <a:spcBef>
                <a:spcPts val="258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Truck manufacturer oredering tires from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suppliers</a:t>
            </a:r>
          </a:p>
          <a:p>
            <a:pPr marL="0" marR="0">
              <a:lnSpc>
                <a:spcPts val="1085"/>
              </a:lnSpc>
              <a:spcBef>
                <a:spcPts val="253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online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auction site(ebay)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858014" y="5887336"/>
            <a:ext cx="135145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(Business to Consumer)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359408" y="6211948"/>
            <a:ext cx="35001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B2B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902210" y="6353680"/>
            <a:ext cx="126287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(Business to Business)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347216" y="6678292"/>
            <a:ext cx="37197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C2C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812293" y="6820024"/>
            <a:ext cx="1441415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(Consumer to Consumer)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344168" y="7146160"/>
            <a:ext cx="378150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G2C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412504" y="7146160"/>
            <a:ext cx="3071633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reduce the average time for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fulfilling citizen’s requests for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various government services.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850393" y="7287892"/>
            <a:ext cx="136551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(government to Citizen)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359408" y="7717660"/>
            <a:ext cx="34786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P2P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412504" y="7717660"/>
            <a:ext cx="181726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Buyer and seller transact directly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1117095" y="7860916"/>
            <a:ext cx="83262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(Peer to Peer)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637034" y="8415172"/>
            <a:ext cx="179824" cy="2063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24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865634" y="8434874"/>
            <a:ext cx="1341547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P2P Communication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685802" y="8662540"/>
            <a:ext cx="5200669" cy="6010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Stands for "Peer to Peer." In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P2P network, the "peers" are computer systems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 are connected via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Internet.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Files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shared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directly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systems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without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central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server.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words,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P2P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becomes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file server as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well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client.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2121420" y="10084432"/>
            <a:ext cx="2328354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endParaRPr sz="900" dirty="0">
              <a:solidFill>
                <a:srgbClr val="000000"/>
              </a:solidFill>
              <a:latin typeface="RMHARQ+BKSOFX+BookAntiqua-Bold"/>
              <a:cs typeface="RMHARQ+BKSOFX+BookAntiqua-Bold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983224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11</a:t>
            </a: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685800" y="5630291"/>
            <a:ext cx="5047615" cy="201802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435735" y="905764"/>
            <a:ext cx="3547745" cy="180314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21680" y="265683"/>
            <a:ext cx="173482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2876423" y="524381"/>
            <a:ext cx="3008594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Unit 06:</a:t>
            </a:r>
            <a:r>
              <a:rPr sz="900" spc="-13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Data link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error control and flow control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533134" y="52245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243582" y="2793984"/>
            <a:ext cx="2084662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13 Two-Dimensional Parity</a:t>
            </a:r>
            <a:r>
              <a:rPr sz="900" spc="1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Check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3062073"/>
            <a:ext cx="194228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Drawbacks</a:t>
            </a:r>
            <a:r>
              <a:rPr sz="1000" spc="13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Of 2D Parity Check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799" y="3285311"/>
            <a:ext cx="5197608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2D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Parity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checker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would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not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able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spot</a:t>
            </a:r>
            <a:r>
              <a:rPr sz="900" spc="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two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unit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corrupted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two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 the same place in another data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unit are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not corrupted.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3646500"/>
            <a:ext cx="413684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 certain instances, this technique may not be able to spot 4-bit or more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errors.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3869608"/>
            <a:ext cx="765653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Checksum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0" y="4093032"/>
            <a:ext cx="4672623" cy="4115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 checksum is a method for detecting errors that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 based 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on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 the principle of redundancy.</a:t>
            </a:r>
          </a:p>
          <a:p>
            <a:pPr marL="0" marR="0">
              <a:lnSpc>
                <a:spcPts val="1183"/>
              </a:lnSpc>
              <a:spcBef>
                <a:spcPts val="638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It is divided</a:t>
            </a:r>
            <a:r>
              <a:rPr sz="1000" spc="-1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into two parts: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0" y="4544740"/>
            <a:ext cx="1383060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Checksum Generator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00" y="4768164"/>
            <a:ext cx="5198029" cy="60711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Checksum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generated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at</a:t>
            </a:r>
            <a:r>
              <a:rPr sz="900" spc="5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sending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side.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Checksum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generator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subdivides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7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into</a:t>
            </a:r>
            <a:r>
              <a:rPr sz="900" spc="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equal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segments</a:t>
            </a:r>
            <a:r>
              <a:rPr sz="900" spc="1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1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</a:t>
            </a:r>
            <a:r>
              <a:rPr sz="900" spc="15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1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each,</a:t>
            </a:r>
            <a:r>
              <a:rPr sz="900" spc="1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13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all</a:t>
            </a:r>
            <a:r>
              <a:rPr sz="900" spc="1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these</a:t>
            </a:r>
            <a:r>
              <a:rPr sz="900" spc="1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segments</a:t>
            </a:r>
            <a:r>
              <a:rPr sz="900" spc="1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1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added</a:t>
            </a:r>
            <a:r>
              <a:rPr sz="900" spc="16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together</a:t>
            </a:r>
            <a:r>
              <a:rPr sz="900" spc="15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</a:t>
            </a:r>
            <a:r>
              <a:rPr sz="900" spc="1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using</a:t>
            </a:r>
            <a:r>
              <a:rPr sz="900" spc="1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one's</a:t>
            </a:r>
            <a:r>
              <a:rPr sz="900" spc="15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complement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arithmetic.</a:t>
            </a:r>
            <a:r>
              <a:rPr sz="900" spc="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sum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complemented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appended to the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original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data,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known as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checksum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field.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extended data is transmitted across the network.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00" y="5413070"/>
            <a:ext cx="420803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Suppose L is the total sum of the data segments, then the checksum would be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?L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736215" y="7728188"/>
            <a:ext cx="1101947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14 Checksum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7992058"/>
            <a:ext cx="307111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Sender follows the given steps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shown in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14: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743712" y="8209991"/>
            <a:ext cx="4188497" cy="83571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block unit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divided into k sections, and each of n bits.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All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k sections are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added together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using one's complement to get</a:t>
            </a:r>
            <a:r>
              <a:rPr sz="900" spc="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sum.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sum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complemented and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 becomes the checksum field.</a:t>
            </a:r>
          </a:p>
          <a:p>
            <a:pPr marL="0" marR="0">
              <a:lnSpc>
                <a:spcPts val="1118"/>
              </a:lnSpc>
              <a:spcBef>
                <a:spcPts val="61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original data and checksum field are sent across the network.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1" y="9086677"/>
            <a:ext cx="1390879" cy="2047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12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Checksum Checker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1" y="9327337"/>
            <a:ext cx="5197780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4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Checksum</a:t>
            </a:r>
            <a:r>
              <a:rPr sz="900" spc="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verified</a:t>
            </a:r>
            <a:r>
              <a:rPr sz="900" spc="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at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receiving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side.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subdivides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incoming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into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equal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segments</a:t>
            </a:r>
            <a:r>
              <a:rPr sz="900" spc="3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3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</a:t>
            </a:r>
            <a:r>
              <a:rPr sz="900" spc="29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3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each,</a:t>
            </a:r>
            <a:r>
              <a:rPr sz="900" spc="30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3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all</a:t>
            </a:r>
            <a:r>
              <a:rPr sz="900" spc="30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these</a:t>
            </a:r>
            <a:r>
              <a:rPr sz="900" spc="30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segments</a:t>
            </a:r>
            <a:r>
              <a:rPr sz="900" spc="30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30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added</a:t>
            </a:r>
            <a:r>
              <a:rPr sz="900" spc="30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together,</a:t>
            </a:r>
            <a:r>
              <a:rPr sz="900" spc="30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28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then</a:t>
            </a:r>
            <a:r>
              <a:rPr sz="900" spc="29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30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sum</a:t>
            </a:r>
            <a:r>
              <a:rPr sz="900" spc="3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119</a:t>
            </a:r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2333244" y="5047996"/>
            <a:ext cx="4029075" cy="23907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258064"/>
            <a:ext cx="1752600" cy="6629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1018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3" y="905966"/>
            <a:ext cx="5201647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complemented.</a:t>
            </a:r>
            <a:r>
              <a:rPr sz="900" spc="9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spc="10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complement</a:t>
            </a:r>
            <a:r>
              <a:rPr sz="900" spc="10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sum</a:t>
            </a:r>
            <a:r>
              <a:rPr sz="900" spc="9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0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zero,</a:t>
            </a:r>
            <a:r>
              <a:rPr sz="900" spc="10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then</a:t>
            </a:r>
            <a:r>
              <a:rPr sz="900" spc="9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10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0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accepted</a:t>
            </a:r>
            <a:r>
              <a:rPr sz="900" spc="1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otherwise</a:t>
            </a:r>
            <a:r>
              <a:rPr sz="900" spc="10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8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rejected.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3" y="1270806"/>
            <a:ext cx="2312749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The</a:t>
            </a:r>
            <a:r>
              <a:rPr sz="1000" spc="1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Receiver follows the given steps: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1494229"/>
            <a:ext cx="4715929" cy="6175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block unit is divided into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k sections and each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 n bits.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All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k sections are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added together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</a:t>
            </a:r>
            <a:r>
              <a:rPr sz="900" spc="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using one's complement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algorithm to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get the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sum.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sum is complemented.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4" y="2149549"/>
            <a:ext cx="4587303" cy="4115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 the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result of the sum is zero, then the data is accepted otherwise the data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discarded.</a:t>
            </a:r>
          </a:p>
          <a:p>
            <a:pPr marL="0" marR="0">
              <a:lnSpc>
                <a:spcPts val="1183"/>
              </a:lnSpc>
              <a:spcBef>
                <a:spcPts val="638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Cyclic Redundancy Check (CRC)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4" y="2596081"/>
            <a:ext cx="3475749" cy="39459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CRC is a redundancy error technique used to determine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error.</a:t>
            </a:r>
          </a:p>
          <a:p>
            <a:pPr marL="0" marR="0">
              <a:lnSpc>
                <a:spcPts val="1069"/>
              </a:lnSpc>
              <a:spcBef>
                <a:spcPts val="61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Following are the</a:t>
            </a:r>
            <a:r>
              <a:rPr sz="900" spc="1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steps used </a:t>
            </a:r>
            <a:r>
              <a:rPr sz="900" spc="-1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in</a:t>
            </a:r>
            <a:r>
              <a:rPr sz="900" spc="16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CRC for error detection: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4" y="3029278"/>
            <a:ext cx="5195317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6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CRC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technique,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string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0s</a:t>
            </a:r>
            <a:r>
              <a:rPr sz="900" spc="7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appended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unit,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number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less</a:t>
            </a:r>
            <a:r>
              <a:rPr sz="900" spc="7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than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number of bits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 predetermined number, known as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division which is n+1 bits.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4" y="3388941"/>
            <a:ext cx="5203093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Secondly,</a:t>
            </a:r>
            <a:r>
              <a:rPr sz="900" spc="1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newly</a:t>
            </a:r>
            <a:r>
              <a:rPr sz="900" spc="1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extended</a:t>
            </a:r>
            <a:r>
              <a:rPr sz="900" spc="1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1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divided</a:t>
            </a:r>
            <a:r>
              <a:rPr sz="900" spc="16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</a:t>
            </a:r>
            <a:r>
              <a:rPr sz="900" spc="1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divisor</a:t>
            </a:r>
            <a:r>
              <a:rPr sz="900" spc="1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using</a:t>
            </a:r>
            <a:r>
              <a:rPr sz="900" spc="1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process</a:t>
            </a:r>
            <a:r>
              <a:rPr sz="900" spc="17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known</a:t>
            </a:r>
            <a:r>
              <a:rPr sz="900" spc="15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1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binary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division. The remainder generated from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 division is known as CRC remainder.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4" y="3750129"/>
            <a:ext cx="5196019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Thirdly,</a:t>
            </a:r>
            <a:r>
              <a:rPr sz="900" spc="8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CRC</a:t>
            </a:r>
            <a:r>
              <a:rPr sz="900" spc="9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remainder</a:t>
            </a:r>
            <a:r>
              <a:rPr sz="900" spc="9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replaces</a:t>
            </a:r>
            <a:r>
              <a:rPr sz="900" spc="9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appended</a:t>
            </a:r>
            <a:r>
              <a:rPr sz="900" spc="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0s</a:t>
            </a:r>
            <a:r>
              <a:rPr sz="900" spc="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at</a:t>
            </a:r>
            <a:r>
              <a:rPr sz="900" spc="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end</a:t>
            </a:r>
            <a:r>
              <a:rPr sz="900" spc="8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original</a:t>
            </a:r>
            <a:r>
              <a:rPr sz="900" spc="1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data.</a:t>
            </a:r>
            <a:r>
              <a:rPr sz="900" spc="9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10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newly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generated unit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 sent to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receiver.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3" y="4109793"/>
            <a:ext cx="5198192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receives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 followed</a:t>
            </a:r>
            <a:r>
              <a:rPr sz="900" spc="-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</a:t>
            </a:r>
            <a:r>
              <a:rPr sz="900" spc="-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CRC</a:t>
            </a:r>
            <a:r>
              <a:rPr sz="900" spc="-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remainder.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will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treat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whole</a:t>
            </a:r>
            <a:r>
              <a:rPr sz="900" spc="-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unit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 a single unit, and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 divided by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same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divisor that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was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used to find the CRC remainder.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4" y="4469457"/>
            <a:ext cx="499889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resultant of this division is zero which means that it has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 error, and the data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 accepted.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4" y="4688913"/>
            <a:ext cx="5196000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resultant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division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not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zero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which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means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consists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error.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Therefore,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data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discarded.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3513455" y="7517873"/>
            <a:ext cx="1831322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15 Cyclic</a:t>
            </a:r>
            <a:r>
              <a:rPr sz="900" spc="1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Redundancy Check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29053" y="7781743"/>
            <a:ext cx="2936405" cy="62947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Let's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look at an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example to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better explain this concept: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Assume the divisor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1001 and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initial data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 11100.</a:t>
            </a:r>
          </a:p>
          <a:p>
            <a:pPr marL="0" marR="0">
              <a:lnSpc>
                <a:spcPts val="1183"/>
              </a:lnSpc>
              <a:spcBef>
                <a:spcPts val="688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CRC Generator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057653" y="8483746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286634" y="8488880"/>
            <a:ext cx="4744008" cy="5613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 CRC generator uses a modulo-2 division. Firstly,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three zeroes are appended at</a:t>
            </a:r>
            <a:r>
              <a:rPr sz="900" spc="-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end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length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divisor</a:t>
            </a:r>
            <a:r>
              <a:rPr sz="900" spc="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4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know</a:t>
            </a:r>
            <a:r>
              <a:rPr sz="900" spc="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length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string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0s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</a:p>
          <a:p>
            <a:pPr marL="0" marR="0">
              <a:lnSpc>
                <a:spcPts val="1118"/>
              </a:lnSpc>
              <a:spcBef>
                <a:spcPts val="3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appended is always one less than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length of the divisor.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057653" y="9055499"/>
            <a:ext cx="204973" cy="368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286634" y="9060634"/>
            <a:ext cx="4739830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Now, the string becomes 11100000, and the resultant string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divided by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divisor 1001.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remainder</a:t>
            </a:r>
            <a:r>
              <a:rPr sz="900" spc="2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generated</a:t>
            </a:r>
            <a:r>
              <a:rPr sz="900" spc="2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2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binary</a:t>
            </a:r>
            <a:r>
              <a:rPr sz="900" spc="2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division</a:t>
            </a:r>
            <a:r>
              <a:rPr sz="900" spc="2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2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known</a:t>
            </a:r>
            <a:r>
              <a:rPr sz="900" spc="2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2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CRC</a:t>
            </a:r>
            <a:r>
              <a:rPr sz="900" spc="2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remainder.</a:t>
            </a:r>
            <a:r>
              <a:rPr sz="900" spc="2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generated value of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CRC remainder is 111.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120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1914144" y="5376544"/>
            <a:ext cx="2590800" cy="197548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119376" y="1581277"/>
            <a:ext cx="2409190" cy="181571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821680" y="265683"/>
            <a:ext cx="1734820" cy="6629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2876423" y="524381"/>
            <a:ext cx="3008594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Unit 06:</a:t>
            </a:r>
            <a:r>
              <a:rPr sz="900" spc="-13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Data link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error control and flow control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533134" y="52245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Notes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914704" y="943504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143304" y="948639"/>
            <a:ext cx="4739490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CRC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remainder replaces the appended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string of 0s at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end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 the data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unit, and the final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string would be 11100111 which is sent across the network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seen in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16.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611247" y="3475594"/>
            <a:ext cx="1348758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16 CRC</a:t>
            </a:r>
            <a:r>
              <a:rPr sz="900" spc="-11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Generator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3744641"/>
            <a:ext cx="93856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CRC Checker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914705" y="4005602"/>
            <a:ext cx="204973" cy="368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143304" y="4010737"/>
            <a:ext cx="363283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functionality of the CRC checker is similar to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CRC generator.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143304" y="4201237"/>
            <a:ext cx="4746282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When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string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11100111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received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at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receiving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end,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then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CRC</a:t>
            </a:r>
            <a:r>
              <a:rPr sz="900" spc="3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checker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performs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modulo-2 division.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914704" y="4577103"/>
            <a:ext cx="204973" cy="368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143304" y="4582237"/>
            <a:ext cx="4744814" cy="5613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 string is divided by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same divisor, i.e., 1001.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-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case,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CRC</a:t>
            </a:r>
            <a:r>
              <a:rPr sz="900" spc="-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checker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generates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remainder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zero.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Therefore,</a:t>
            </a:r>
            <a:r>
              <a:rPr sz="900" spc="-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-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accepted as</a:t>
            </a:r>
          </a:p>
          <a:p>
            <a:pPr marL="0" marR="0">
              <a:lnSpc>
                <a:spcPts val="1118"/>
              </a:lnSpc>
              <a:spcBef>
                <a:spcPts val="3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seen in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17.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661539" y="7437105"/>
            <a:ext cx="1251374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17 CRC</a:t>
            </a:r>
            <a:r>
              <a:rPr sz="900" spc="-11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Checker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7702042"/>
            <a:ext cx="1511783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6.3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Error Correction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799" y="7960054"/>
            <a:ext cx="5199170" cy="60685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900" spc="-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correction</a:t>
            </a:r>
            <a:r>
              <a:rPr sz="900" spc="-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much</a:t>
            </a:r>
            <a:r>
              <a:rPr sz="900" spc="-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more</a:t>
            </a:r>
            <a:r>
              <a:rPr sz="900" spc="-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complex</a:t>
            </a:r>
            <a:r>
              <a:rPr sz="9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than</a:t>
            </a:r>
            <a:r>
              <a:rPr sz="900" spc="-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prediction,</a:t>
            </a:r>
            <a:r>
              <a:rPr sz="900" spc="-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-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-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previously</a:t>
            </a:r>
            <a:r>
              <a:rPr sz="9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said.</a:t>
            </a:r>
            <a:r>
              <a:rPr sz="900" spc="-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4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just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needs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realize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sent</a:t>
            </a:r>
            <a:r>
              <a:rPr sz="900" spc="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codeword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invalid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detection;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correction,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must</a:t>
            </a:r>
            <a:r>
              <a:rPr sz="900" spc="1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locate</a:t>
            </a:r>
            <a:r>
              <a:rPr sz="900" spc="1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(or</a:t>
            </a:r>
            <a:r>
              <a:rPr sz="900" spc="10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guess)</a:t>
            </a:r>
            <a:r>
              <a:rPr sz="900" spc="9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original</a:t>
            </a:r>
            <a:r>
              <a:rPr sz="900" spc="9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codeword</a:t>
            </a:r>
            <a:r>
              <a:rPr sz="900" spc="10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sent.</a:t>
            </a:r>
            <a:r>
              <a:rPr sz="900" spc="10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1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may</a:t>
            </a:r>
            <a:r>
              <a:rPr sz="900" spc="10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assume</a:t>
            </a:r>
            <a:r>
              <a:rPr sz="900" spc="9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1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900" spc="1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correction</a:t>
            </a:r>
            <a:r>
              <a:rPr sz="900" spc="9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requires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more redundant bits than error detection.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0" y="8607886"/>
            <a:ext cx="2241639" cy="2047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12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Errors and Errors correcting code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800" y="8848547"/>
            <a:ext cx="368061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 error correction, the encoder and decoder have different structures.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85800" y="9066733"/>
            <a:ext cx="5201998" cy="60685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can</a:t>
            </a:r>
            <a:r>
              <a:rPr sz="900" spc="7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corrupted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when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being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transferred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over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8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network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due</a:t>
            </a:r>
            <a:r>
              <a:rPr sz="900" spc="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congestion</a:t>
            </a:r>
            <a:r>
              <a:rPr sz="900" spc="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network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issues.</a:t>
            </a:r>
            <a:r>
              <a:rPr sz="900" spc="-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Errors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-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caused</a:t>
            </a:r>
            <a:r>
              <a:rPr sz="900" spc="-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</a:t>
            </a:r>
            <a:r>
              <a:rPr sz="900" spc="-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distorted</a:t>
            </a:r>
            <a:r>
              <a:rPr sz="900" spc="-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bits,</a:t>
            </a:r>
            <a:r>
              <a:rPr sz="9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which</a:t>
            </a:r>
            <a:r>
              <a:rPr sz="9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cause</a:t>
            </a:r>
            <a:r>
              <a:rPr sz="900" spc="-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recipient</a:t>
            </a:r>
            <a:r>
              <a:rPr sz="900" spc="-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</a:t>
            </a:r>
            <a:r>
              <a:rPr sz="900" spc="-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erroneous</a:t>
            </a:r>
            <a:r>
              <a:rPr sz="900" spc="-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data. Under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limits</a:t>
            </a:r>
            <a:r>
              <a:rPr sz="9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-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algorithm,</a:t>
            </a:r>
            <a:r>
              <a:rPr sz="900" spc="-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900" spc="-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correcting</a:t>
            </a:r>
            <a:r>
              <a:rPr sz="9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codes</a:t>
            </a:r>
            <a:r>
              <a:rPr sz="900" spc="-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determine</a:t>
            </a:r>
            <a:r>
              <a:rPr sz="900" spc="-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precise</a:t>
            </a:r>
            <a:r>
              <a:rPr sz="900" spc="-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number</a:t>
            </a:r>
            <a:r>
              <a:rPr sz="900" spc="-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-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-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have</a:t>
            </a:r>
            <a:r>
              <a:rPr sz="900" spc="-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been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corrupted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origin</a:t>
            </a:r>
            <a:r>
              <a:rPr sz="900" spc="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4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corrupted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bits.Error-correcting</a:t>
            </a:r>
            <a:r>
              <a:rPr sz="900" spc="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codes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(ECC)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series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numbers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121</a:t>
            </a: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2142998" y="4247007"/>
            <a:ext cx="239572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214626" y="3977258"/>
            <a:ext cx="14356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258064"/>
            <a:ext cx="175260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1018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905966"/>
            <a:ext cx="5196132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developed</a:t>
            </a:r>
            <a:r>
              <a:rPr sz="900" spc="2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</a:t>
            </a:r>
            <a:r>
              <a:rPr sz="900" spc="2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algorithms</a:t>
            </a:r>
            <a:r>
              <a:rPr sz="900" spc="2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2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detecting</a:t>
            </a:r>
            <a:r>
              <a:rPr sz="900" spc="2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2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correcting</a:t>
            </a:r>
            <a:r>
              <a:rPr sz="900" spc="2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errors</a:t>
            </a:r>
            <a:r>
              <a:rPr sz="900" spc="2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2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2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transmitted</a:t>
            </a:r>
            <a:r>
              <a:rPr sz="900" spc="2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over</a:t>
            </a:r>
            <a:r>
              <a:rPr sz="900" spc="2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2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noisy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medium.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1270806"/>
            <a:ext cx="3464173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Error-correcting codes can</a:t>
            </a:r>
            <a:r>
              <a:rPr sz="1000" spc="-1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be divided</a:t>
            </a:r>
            <a:r>
              <a:rPr sz="1000" spc="-1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into two categories.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3" y="1499591"/>
            <a:ext cx="867994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Block codes-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3" y="1722829"/>
            <a:ext cx="5199458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message</a:t>
            </a:r>
            <a:r>
              <a:rPr sz="900" spc="7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8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broken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down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into</a:t>
            </a:r>
            <a:r>
              <a:rPr sz="900" spc="7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fixed-size</a:t>
            </a:r>
            <a:r>
              <a:rPr sz="900" spc="7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chunks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bits,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with</a:t>
            </a:r>
            <a:r>
              <a:rPr sz="900" spc="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redundant</a:t>
            </a:r>
            <a:r>
              <a:rPr sz="900" spc="8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inserted</a:t>
            </a:r>
            <a:r>
              <a:rPr sz="900" spc="7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detection and correction.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2084807"/>
            <a:ext cx="5197527" cy="3317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Convolutional</a:t>
            </a:r>
            <a:r>
              <a:rPr sz="1000" spc="171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codes</a:t>
            </a:r>
            <a:r>
              <a:rPr sz="1000" spc="144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</a:t>
            </a:r>
            <a:r>
              <a:rPr sz="900" spc="1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1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streams</a:t>
            </a:r>
            <a:r>
              <a:rPr sz="900" spc="1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1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arbitrary</a:t>
            </a:r>
            <a:r>
              <a:rPr sz="900" spc="1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length</a:t>
            </a:r>
            <a:r>
              <a:rPr sz="900" spc="1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1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create</a:t>
            </a:r>
            <a:r>
              <a:rPr sz="900" spc="15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parity</a:t>
            </a:r>
            <a:r>
              <a:rPr sz="900" spc="1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symbols,</a:t>
            </a:r>
            <a:r>
              <a:rPr sz="900" spc="1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which</a:t>
            </a:r>
            <a:r>
              <a:rPr sz="900" spc="1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created by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sliding a Boolean function over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data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stream.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3" y="2459526"/>
            <a:ext cx="1277360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Hamming Distance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3" y="2682950"/>
            <a:ext cx="5197945" cy="46550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So,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first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 our hamming distance, which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number of places where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related symbols vary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two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strings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equal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length.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But,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using</a:t>
            </a:r>
            <a:r>
              <a:rPr sz="900" spc="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hamming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distance,</a:t>
            </a:r>
            <a:r>
              <a:rPr sz="900" spc="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we'll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figure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out</a:t>
            </a:r>
            <a:r>
              <a:rPr sz="900" spc="5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how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many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</a:p>
          <a:p>
            <a:pPr marL="0" marR="0">
              <a:lnSpc>
                <a:spcPts val="1118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distinct.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3" y="3189431"/>
            <a:ext cx="705477" cy="2047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12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Example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3" y="3436791"/>
            <a:ext cx="3497840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Find the Hamming Distance Between Two Pairs of Words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3" y="3660215"/>
            <a:ext cx="247613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Ques:- The Hamming distance d(OOO, 011) is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214625" y="3882686"/>
            <a:ext cx="266677" cy="12047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648"/>
              </a:lnSpc>
              <a:spcBef>
                <a:spcPts val="0"/>
              </a:spcBef>
              <a:spcAft>
                <a:spcPts val="0"/>
              </a:spcAft>
            </a:pPr>
            <a:r>
              <a:rPr sz="650" dirty="0">
                <a:solidFill>
                  <a:srgbClr val="000000"/>
                </a:solidFill>
                <a:latin typeface="OUVUUV+CambriaMath"/>
                <a:cs typeface="OUVUUV+CambriaMath"/>
              </a:rPr>
              <a:t>000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29053" y="3904055"/>
            <a:ext cx="42363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Ans:-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387219" y="3904055"/>
            <a:ext cx="829704" cy="44988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= 2 (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two 1s)</a:t>
            </a:r>
          </a:p>
          <a:p>
            <a:pPr marL="24383" marR="0">
              <a:lnSpc>
                <a:spcPts val="1118"/>
              </a:lnSpc>
              <a:spcBef>
                <a:spcPts val="100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= 3 (three 1s)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214625" y="4007653"/>
            <a:ext cx="266677" cy="12047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648"/>
              </a:lnSpc>
              <a:spcBef>
                <a:spcPts val="0"/>
              </a:spcBef>
              <a:spcAft>
                <a:spcPts val="0"/>
              </a:spcAft>
            </a:pPr>
            <a:r>
              <a:rPr sz="650" dirty="0">
                <a:solidFill>
                  <a:srgbClr val="000000"/>
                </a:solidFill>
                <a:latin typeface="OUVUUV+CambriaMath"/>
                <a:cs typeface="OUVUUV+CambriaMath"/>
              </a:rPr>
              <a:t>011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142998" y="4152433"/>
            <a:ext cx="361912" cy="2454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648"/>
              </a:lnSpc>
              <a:spcBef>
                <a:spcPts val="0"/>
              </a:spcBef>
              <a:spcAft>
                <a:spcPts val="0"/>
              </a:spcAft>
            </a:pPr>
            <a:r>
              <a:rPr sz="650" dirty="0">
                <a:solidFill>
                  <a:srgbClr val="000000"/>
                </a:solidFill>
                <a:latin typeface="OUVUUV+CambriaMath"/>
                <a:cs typeface="OUVUUV+CambriaMath"/>
              </a:rPr>
              <a:t>10101</a:t>
            </a:r>
          </a:p>
          <a:p>
            <a:pPr marL="0" marR="0">
              <a:lnSpc>
                <a:spcPts val="648"/>
              </a:lnSpc>
              <a:spcBef>
                <a:spcPts val="385"/>
              </a:spcBef>
              <a:spcAft>
                <a:spcPts val="0"/>
              </a:spcAft>
            </a:pPr>
            <a:r>
              <a:rPr sz="650" dirty="0">
                <a:solidFill>
                  <a:srgbClr val="000000"/>
                </a:solidFill>
                <a:latin typeface="OUVUUV+CambriaMath"/>
                <a:cs typeface="OUVUUV+CambriaMath"/>
              </a:rPr>
              <a:t>11110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829053" y="4424344"/>
            <a:ext cx="1899128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Minimum Hamming Distance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829054" y="4647768"/>
            <a:ext cx="5200312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shortest</a:t>
            </a:r>
            <a:r>
              <a:rPr sz="900" spc="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Hamming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distance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all</a:t>
            </a:r>
            <a:r>
              <a:rPr sz="900" spc="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possible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pairs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6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strings</a:t>
            </a:r>
            <a:r>
              <a:rPr sz="900" spc="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series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equal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length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strings</a:t>
            </a:r>
            <a:r>
              <a:rPr sz="900" spc="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called the minimum Hamming distance.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829054" y="5013047"/>
            <a:ext cx="63773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Example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829054" y="5236286"/>
            <a:ext cx="2777643" cy="19404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Suppose there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four strings 010, 011, 101 and 111.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010 </a:t>
            </a:r>
            <a:r>
              <a:rPr sz="900" dirty="0">
                <a:solidFill>
                  <a:srgbClr val="000000"/>
                </a:solidFill>
                <a:latin typeface="OUVUUV+CambriaMath"/>
                <a:cs typeface="OUVUUV+CambriaMath"/>
              </a:rPr>
              <a:t>⊕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011 = 001, d(010, 011) =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1.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010 </a:t>
            </a:r>
            <a:r>
              <a:rPr sz="900" dirty="0">
                <a:solidFill>
                  <a:srgbClr val="000000"/>
                </a:solidFill>
                <a:latin typeface="OUVUUV+CambriaMath"/>
                <a:cs typeface="OUVUUV+CambriaMath"/>
              </a:rPr>
              <a:t>⊕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101 = 111, d(010, 101) =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3.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010 </a:t>
            </a:r>
            <a:r>
              <a:rPr sz="900" dirty="0">
                <a:solidFill>
                  <a:srgbClr val="000000"/>
                </a:solidFill>
                <a:latin typeface="OUVUUV+CambriaMath"/>
                <a:cs typeface="OUVUUV+CambriaMath"/>
              </a:rPr>
              <a:t>⊕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111 = 101, d(010, 111) =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2.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011 </a:t>
            </a:r>
            <a:r>
              <a:rPr sz="900" dirty="0">
                <a:solidFill>
                  <a:srgbClr val="000000"/>
                </a:solidFill>
                <a:latin typeface="OUVUUV+CambriaMath"/>
                <a:cs typeface="OUVUUV+CambriaMath"/>
              </a:rPr>
              <a:t>⊕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101 = 110, d(011, 101) =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2.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011 </a:t>
            </a:r>
            <a:r>
              <a:rPr sz="900" dirty="0">
                <a:solidFill>
                  <a:srgbClr val="000000"/>
                </a:solidFill>
                <a:latin typeface="OUVUUV+CambriaMath"/>
                <a:cs typeface="OUVUUV+CambriaMath"/>
              </a:rPr>
              <a:t>⊕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111 = 100, d(011, 111) =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101 </a:t>
            </a:r>
            <a:r>
              <a:rPr sz="900" dirty="0">
                <a:solidFill>
                  <a:srgbClr val="000000"/>
                </a:solidFill>
                <a:latin typeface="OUVUUV+CambriaMath"/>
                <a:cs typeface="OUVUUV+CambriaMath"/>
              </a:rPr>
              <a:t>⊕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111 = 010, d(011, 111) =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1.</a:t>
            </a:r>
          </a:p>
          <a:p>
            <a:pPr marL="0" marR="0">
              <a:lnSpc>
                <a:spcPts val="1118"/>
              </a:lnSpc>
              <a:spcBef>
                <a:spcPts val="6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Hence,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Minimum Hamming Distance,</a:t>
            </a:r>
            <a:r>
              <a:rPr sz="900" spc="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i="1" dirty="0">
                <a:solidFill>
                  <a:srgbClr val="000000"/>
                </a:solidFill>
                <a:latin typeface="Arial"/>
                <a:cs typeface="Arial"/>
              </a:rPr>
              <a:t>d</a:t>
            </a:r>
            <a:r>
              <a:rPr sz="900" i="1" baseline="-5333" dirty="0">
                <a:solidFill>
                  <a:srgbClr val="000000"/>
                </a:solidFill>
                <a:latin typeface="Arial"/>
                <a:cs typeface="Arial"/>
              </a:rPr>
              <a:t>min</a:t>
            </a:r>
            <a:r>
              <a:rPr sz="900" i="1" spc="11" baseline="-5333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= 1.</a:t>
            </a:r>
          </a:p>
          <a:p>
            <a:pPr marL="0" marR="0">
              <a:lnSpc>
                <a:spcPts val="1183"/>
              </a:lnSpc>
              <a:spcBef>
                <a:spcPts val="641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Hamming Code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829054" y="7211771"/>
            <a:ext cx="5201974" cy="8903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Hamming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code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block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code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can</a:t>
            </a:r>
            <a:r>
              <a:rPr sz="900" spc="7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identify</a:t>
            </a:r>
            <a:r>
              <a:rPr sz="900" spc="5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correct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single-bit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errors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while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detecting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up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two</a:t>
            </a:r>
            <a:r>
              <a:rPr sz="900" spc="5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simultaneous</a:t>
            </a:r>
            <a:r>
              <a:rPr sz="900" spc="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</a:t>
            </a:r>
            <a:r>
              <a:rPr sz="900" spc="7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errors.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7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was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created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</a:t>
            </a:r>
            <a:r>
              <a:rPr sz="900" spc="8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R.W.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Hamming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7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purpose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correction.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source</a:t>
            </a:r>
            <a:r>
              <a:rPr sz="900" spc="20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encodes</a:t>
            </a:r>
            <a:r>
              <a:rPr sz="900" spc="20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message</a:t>
            </a:r>
            <a:r>
              <a:rPr sz="900" spc="20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using</a:t>
            </a:r>
            <a:r>
              <a:rPr sz="900" spc="20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2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coding</a:t>
            </a:r>
            <a:r>
              <a:rPr sz="900" spc="2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process</a:t>
            </a:r>
            <a:r>
              <a:rPr sz="900" spc="2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</a:t>
            </a:r>
            <a:r>
              <a:rPr sz="900" spc="2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adding</a:t>
            </a:r>
            <a:r>
              <a:rPr sz="900" spc="20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redundant</a:t>
            </a:r>
            <a:r>
              <a:rPr sz="900" spc="2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20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into</a:t>
            </a:r>
            <a:r>
              <a:rPr sz="900" spc="20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message.</a:t>
            </a:r>
            <a:r>
              <a:rPr sz="900" spc="16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Extra</a:t>
            </a:r>
            <a:r>
              <a:rPr sz="900" spc="1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1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1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produced</a:t>
            </a:r>
            <a:r>
              <a:rPr sz="900" spc="17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1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placed</a:t>
            </a:r>
            <a:r>
              <a:rPr sz="900" spc="16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at</a:t>
            </a:r>
            <a:r>
              <a:rPr sz="900" spc="18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unique</a:t>
            </a:r>
            <a:r>
              <a:rPr sz="900" spc="17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locations</a:t>
            </a:r>
            <a:r>
              <a:rPr sz="900" spc="17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17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3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message</a:t>
            </a:r>
            <a:r>
              <a:rPr sz="900" spc="15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15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allow</a:t>
            </a:r>
            <a:r>
              <a:rPr sz="900" spc="1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detection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correction.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When</a:t>
            </a:r>
            <a:r>
              <a:rPr sz="900" spc="6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destination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receives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message,</a:t>
            </a:r>
            <a:r>
              <a:rPr sz="900" spc="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7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performs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recalculations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order to locate errors and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determine which bit location is incorrect.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829054" y="8145248"/>
            <a:ext cx="2858696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Hamming Code is a method of encoding a letter.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1829054" y="8368487"/>
            <a:ext cx="4806273" cy="3980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</a:t>
            </a:r>
            <a:r>
              <a:rPr sz="900" dirty="0">
                <a:solidFill>
                  <a:srgbClr val="000000"/>
                </a:solidFill>
                <a:latin typeface="OLPVGF+BookAntiqua"/>
                <a:cs typeface="OLPVGF+BookAntiqua"/>
              </a:rPr>
              <a:t>procedure used by the sender to</a:t>
            </a:r>
            <a:r>
              <a:rPr sz="900" spc="-15" dirty="0">
                <a:solidFill>
                  <a:srgbClr val="000000"/>
                </a:solidFill>
                <a:latin typeface="OLPVGF+BookAntiqua"/>
                <a:cs typeface="OLPVGF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LPVGF+BookAntiqua"/>
                <a:cs typeface="OLPVGF+BookAntiqua"/>
              </a:rPr>
              <a:t>encode the</a:t>
            </a:r>
            <a:r>
              <a:rPr sz="900" spc="-13" dirty="0">
                <a:solidFill>
                  <a:srgbClr val="000000"/>
                </a:solidFill>
                <a:latin typeface="OLPVGF+BookAntiqua"/>
                <a:cs typeface="OLPVGF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LPVGF+BookAntiqua"/>
                <a:cs typeface="OLPVGF+BookAntiqua"/>
              </a:rPr>
              <a:t>message encompasses the following steps</a:t>
            </a:r>
            <a:r>
              <a:rPr sz="900" spc="-21" dirty="0">
                <a:solidFill>
                  <a:srgbClr val="000000"/>
                </a:solidFill>
                <a:latin typeface="OLPVGF+BookAntiqua"/>
                <a:cs typeface="OLPVGF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LPVGF+BookAntiqua"/>
                <a:cs typeface="OLPVGF+BookAntiqua"/>
              </a:rPr>
              <a:t>−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Arial"/>
                <a:cs typeface="Arial"/>
              </a:rPr>
              <a:t>Step 1</a:t>
            </a:r>
            <a:r>
              <a:rPr sz="900" b="1" spc="-28" dirty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000000"/>
                </a:solidFill>
                <a:latin typeface="OLPVGF+BookAntiqua"/>
                <a:cs typeface="OLPVGF+BookAntiqua"/>
              </a:rPr>
              <a:t>− Calculation of the</a:t>
            </a:r>
            <a:r>
              <a:rPr sz="900" spc="-13" dirty="0">
                <a:solidFill>
                  <a:srgbClr val="000000"/>
                </a:solidFill>
                <a:latin typeface="OLPVGF+BookAntiqua"/>
                <a:cs typeface="OLPVGF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LPVGF+BookAntiqua"/>
                <a:cs typeface="OLPVGF+BookAntiqua"/>
              </a:rPr>
              <a:t>number of redundant bits.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1829054" y="8804352"/>
            <a:ext cx="218732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Arial"/>
                <a:cs typeface="Arial"/>
              </a:rPr>
              <a:t>Step 2</a:t>
            </a:r>
            <a:r>
              <a:rPr sz="900" b="1" spc="-28" dirty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000000"/>
                </a:solidFill>
                <a:latin typeface="OLPVGF+BookAntiqua"/>
                <a:cs typeface="OLPVGF+BookAntiqua"/>
              </a:rPr>
              <a:t>− Positioning the</a:t>
            </a:r>
            <a:r>
              <a:rPr sz="900" spc="-13" dirty="0">
                <a:solidFill>
                  <a:srgbClr val="000000"/>
                </a:solidFill>
                <a:latin typeface="OLPVGF+BookAntiqua"/>
                <a:cs typeface="OLPVGF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LPVGF+BookAntiqua"/>
                <a:cs typeface="OLPVGF+BookAntiqua"/>
              </a:rPr>
              <a:t>redundant bits.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1829055" y="9024062"/>
            <a:ext cx="288649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Arial"/>
                <a:cs typeface="Arial"/>
              </a:rPr>
              <a:t>Step 3</a:t>
            </a:r>
            <a:r>
              <a:rPr sz="900" b="1" spc="-28" dirty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000000"/>
                </a:solidFill>
                <a:latin typeface="OLPVGF+BookAntiqua"/>
                <a:cs typeface="OLPVGF+BookAntiqua"/>
              </a:rPr>
              <a:t>− Calculating the values of each redundant bit.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1829055" y="9241994"/>
            <a:ext cx="431116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Once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redundant bits are embedded within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message, this is sent to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user.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122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1704594" y="7351903"/>
            <a:ext cx="3003931" cy="1917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21680" y="265683"/>
            <a:ext cx="173482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2876423" y="524381"/>
            <a:ext cx="3008594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Unit 06:</a:t>
            </a:r>
            <a:r>
              <a:rPr sz="900" spc="-13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Data link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error control and flow control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533134" y="52245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911328"/>
            <a:ext cx="218498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Decoding a Hamming Code message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1134566"/>
            <a:ext cx="5198174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When</a:t>
            </a:r>
            <a:r>
              <a:rPr sz="900" spc="2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2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message</a:t>
            </a:r>
            <a:r>
              <a:rPr sz="900" spc="2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2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sent,</a:t>
            </a:r>
            <a:r>
              <a:rPr sz="900" spc="2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recipient</a:t>
            </a:r>
            <a:r>
              <a:rPr sz="900" spc="2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performs</a:t>
            </a:r>
            <a:r>
              <a:rPr sz="900" spc="2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recalculations</a:t>
            </a:r>
            <a:r>
              <a:rPr sz="900" spc="2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2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find</a:t>
            </a:r>
            <a:r>
              <a:rPr sz="900" spc="2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2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correct</a:t>
            </a:r>
            <a:r>
              <a:rPr sz="900" spc="2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errors.</a:t>
            </a:r>
            <a:r>
              <a:rPr sz="900" spc="2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recalculation procedure is as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follows: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799" y="1494229"/>
            <a:ext cx="2998698" cy="6175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Step 1: Determine how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many redundant bits there are.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Step 2: Putting the obsolete pieces in their proper places.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Step 3: Testing for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parity.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799" y="2149549"/>
            <a:ext cx="217353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Step 4: Identifying and correcting errors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799" y="2370198"/>
            <a:ext cx="4546499" cy="82507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DVEMQF+BookAntiqua-Bold"/>
                <a:cs typeface="DVEMQF+BookAntiqua-Bold"/>
              </a:rPr>
              <a:t>Step</a:t>
            </a:r>
            <a:r>
              <a:rPr sz="900" spc="-10" dirty="0">
                <a:solidFill>
                  <a:srgbClr val="000000"/>
                </a:solidFill>
                <a:latin typeface="DVEMQF+BookAntiqua-Bold"/>
                <a:cs typeface="DVEMQF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DVEMQF+BookAntiqua-Bold"/>
                <a:cs typeface="DVEMQF+BookAntiqua-Bold"/>
              </a:rPr>
              <a:t>1 − Calculation of</a:t>
            </a:r>
            <a:r>
              <a:rPr sz="900" spc="-15" dirty="0">
                <a:solidFill>
                  <a:srgbClr val="000000"/>
                </a:solidFill>
                <a:latin typeface="DVEMQF+BookAntiqua-Bold"/>
                <a:cs typeface="DVEMQF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DVEMQF+BookAntiqua-Bold"/>
                <a:cs typeface="DVEMQF+BookAntiqua-Bold"/>
              </a:rPr>
              <a:t>the number of redundant bits</a:t>
            </a:r>
          </a:p>
          <a:p>
            <a:pPr marL="0" marR="0">
              <a:lnSpc>
                <a:spcPts val="1118"/>
              </a:lnSpc>
              <a:spcBef>
                <a:spcPts val="60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Using the same formula as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 encoding, the number of redundant bits are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ascertained.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2</a:t>
            </a:r>
            <a:r>
              <a:rPr sz="900" baseline="22667" dirty="0">
                <a:solidFill>
                  <a:srgbClr val="000000"/>
                </a:solidFill>
                <a:latin typeface="FVKVCN+BookAntiqua"/>
                <a:cs typeface="FVKVCN+BookAntiqua"/>
              </a:rPr>
              <a:t>r</a:t>
            </a:r>
            <a:r>
              <a:rPr sz="900" spc="83" baseline="226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LPVGF+BookAntiqua"/>
                <a:cs typeface="OLPVGF+BookAntiqua"/>
              </a:rPr>
              <a:t>≥ m + r + 1 where </a:t>
            </a:r>
            <a:r>
              <a:rPr sz="900" i="1" dirty="0">
                <a:solidFill>
                  <a:srgbClr val="000000"/>
                </a:solidFill>
                <a:latin typeface="Arial"/>
                <a:cs typeface="Arial"/>
              </a:rPr>
              <a:t>m</a:t>
            </a:r>
            <a:r>
              <a:rPr sz="900" i="1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number of data bits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i="1" dirty="0">
                <a:solidFill>
                  <a:srgbClr val="000000"/>
                </a:solidFill>
                <a:latin typeface="Arial"/>
                <a:cs typeface="Arial"/>
              </a:rPr>
              <a:t>r</a:t>
            </a:r>
            <a:r>
              <a:rPr sz="900" i="1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number of redundant bits.</a:t>
            </a:r>
          </a:p>
          <a:p>
            <a:pPr marL="0" marR="0">
              <a:lnSpc>
                <a:spcPts val="1069"/>
              </a:lnSpc>
              <a:spcBef>
                <a:spcPts val="62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DVEMQF+BookAntiqua-Bold"/>
                <a:cs typeface="DVEMQF+BookAntiqua-Bold"/>
              </a:rPr>
              <a:t>Step</a:t>
            </a:r>
            <a:r>
              <a:rPr sz="900" spc="-10" dirty="0">
                <a:solidFill>
                  <a:srgbClr val="000000"/>
                </a:solidFill>
                <a:latin typeface="DVEMQF+BookAntiqua-Bold"/>
                <a:cs typeface="DVEMQF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DVEMQF+BookAntiqua-Bold"/>
                <a:cs typeface="DVEMQF+BookAntiqua-Bold"/>
              </a:rPr>
              <a:t>2 − Positioning the</a:t>
            </a:r>
            <a:r>
              <a:rPr sz="900" spc="12" dirty="0">
                <a:solidFill>
                  <a:srgbClr val="000000"/>
                </a:solidFill>
                <a:latin typeface="DVEMQF+BookAntiqua-Bold"/>
                <a:cs typeface="DVEMQF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DVEMQF+BookAntiqua-Bold"/>
                <a:cs typeface="DVEMQF+BookAntiqua-Bold"/>
              </a:rPr>
              <a:t>redundant bits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799" y="3231969"/>
            <a:ext cx="4070680" cy="39611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</a:t>
            </a:r>
            <a:r>
              <a:rPr sz="900" i="1" dirty="0">
                <a:solidFill>
                  <a:srgbClr val="000000"/>
                </a:solidFill>
                <a:latin typeface="Arial"/>
                <a:cs typeface="Arial"/>
              </a:rPr>
              <a:t>r</a:t>
            </a:r>
            <a:r>
              <a:rPr sz="900" i="1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redundant bits placed at bit positions of powers of 2,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i.e. 1,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2,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4,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8,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16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etc.</a:t>
            </a:r>
          </a:p>
          <a:p>
            <a:pPr marL="0" marR="0">
              <a:lnSpc>
                <a:spcPts val="1069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Step </a:t>
            </a:r>
            <a:r>
              <a:rPr sz="900" dirty="0">
                <a:solidFill>
                  <a:srgbClr val="000000"/>
                </a:solidFill>
                <a:latin typeface="DVEMQF+BookAntiqua-Bold"/>
                <a:cs typeface="DVEMQF+BookAntiqua-Bold"/>
              </a:rPr>
              <a:t>3 − Parity checking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799" y="3664784"/>
            <a:ext cx="5195982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Parity</a:t>
            </a:r>
            <a:r>
              <a:rPr sz="900" spc="1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8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1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calculated</a:t>
            </a:r>
            <a:r>
              <a:rPr sz="900" spc="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based</a:t>
            </a:r>
            <a:r>
              <a:rPr sz="900" spc="10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upon</a:t>
            </a:r>
            <a:r>
              <a:rPr sz="900" spc="9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9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8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8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redundant</a:t>
            </a:r>
            <a:r>
              <a:rPr sz="900" spc="9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8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using</a:t>
            </a:r>
            <a:r>
              <a:rPr sz="900" spc="8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same</a:t>
            </a:r>
            <a:r>
              <a:rPr sz="900" spc="10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rule</a:t>
            </a:r>
            <a:r>
              <a:rPr sz="900" spc="8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during generation of c</a:t>
            </a:r>
            <a:r>
              <a:rPr sz="900" spc="8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,c</a:t>
            </a:r>
            <a:r>
              <a:rPr sz="900" spc="29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,c</a:t>
            </a:r>
            <a:r>
              <a:rPr sz="900" spc="29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,c</a:t>
            </a:r>
            <a:r>
              <a:rPr sz="900" spc="28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etc. Thus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12289" y="3855302"/>
            <a:ext cx="152400" cy="1327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745"/>
              </a:lnSpc>
              <a:spcBef>
                <a:spcPts val="0"/>
              </a:spcBef>
              <a:spcAft>
                <a:spcPts val="0"/>
              </a:spcAft>
            </a:pPr>
            <a:r>
              <a:rPr sz="600" dirty="0">
                <a:solidFill>
                  <a:srgbClr val="000000"/>
                </a:solidFill>
                <a:latin typeface="FVKVCN+BookAntiqua"/>
                <a:cs typeface="FVKVCN+BookAntiqua"/>
              </a:rPr>
              <a:t>1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929637" y="3855302"/>
            <a:ext cx="152400" cy="1327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745"/>
              </a:lnSpc>
              <a:spcBef>
                <a:spcPts val="0"/>
              </a:spcBef>
              <a:spcAft>
                <a:spcPts val="0"/>
              </a:spcAft>
            </a:pPr>
            <a:r>
              <a:rPr sz="600" dirty="0">
                <a:solidFill>
                  <a:srgbClr val="000000"/>
                </a:solidFill>
                <a:latin typeface="FVKVCN+BookAntiqua"/>
                <a:cs typeface="FVKVCN+BookAntiqua"/>
              </a:rPr>
              <a:t>2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075941" y="3855302"/>
            <a:ext cx="152400" cy="1327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745"/>
              </a:lnSpc>
              <a:spcBef>
                <a:spcPts val="0"/>
              </a:spcBef>
              <a:spcAft>
                <a:spcPts val="0"/>
              </a:spcAft>
            </a:pPr>
            <a:r>
              <a:rPr sz="600" dirty="0">
                <a:solidFill>
                  <a:srgbClr val="000000"/>
                </a:solidFill>
                <a:latin typeface="FVKVCN+BookAntiqua"/>
                <a:cs typeface="FVKVCN+BookAntiqua"/>
              </a:rPr>
              <a:t>3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220721" y="3855302"/>
            <a:ext cx="152400" cy="1327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745"/>
              </a:lnSpc>
              <a:spcBef>
                <a:spcPts val="0"/>
              </a:spcBef>
              <a:spcAft>
                <a:spcPts val="0"/>
              </a:spcAft>
            </a:pPr>
            <a:r>
              <a:rPr sz="600" dirty="0">
                <a:solidFill>
                  <a:srgbClr val="000000"/>
                </a:solidFill>
                <a:latin typeface="FVKVCN+BookAntiqua"/>
                <a:cs typeface="FVKVCN+BookAntiqua"/>
              </a:rPr>
              <a:t>4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799" y="4024448"/>
            <a:ext cx="2151718" cy="8319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</a:t>
            </a:r>
            <a:r>
              <a:rPr sz="900" baseline="-10666" dirty="0">
                <a:solidFill>
                  <a:srgbClr val="000000"/>
                </a:solidFill>
                <a:latin typeface="FVKVCN+BookAntiqua"/>
                <a:cs typeface="FVKVCN+BookAntiqua"/>
              </a:rPr>
              <a:t>1</a:t>
            </a:r>
            <a:r>
              <a:rPr sz="900" spc="80" baseline="-106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= parity(1, 3,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5,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7,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9,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11</a:t>
            </a:r>
            <a:r>
              <a:rPr sz="900" spc="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so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on)</a:t>
            </a:r>
          </a:p>
          <a:p>
            <a:pPr marL="0" marR="0">
              <a:lnSpc>
                <a:spcPts val="1118"/>
              </a:lnSpc>
              <a:spcBef>
                <a:spcPts val="59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</a:t>
            </a:r>
            <a:r>
              <a:rPr sz="900" baseline="-10666" dirty="0">
                <a:solidFill>
                  <a:srgbClr val="000000"/>
                </a:solidFill>
                <a:latin typeface="FVKVCN+BookAntiqua"/>
                <a:cs typeface="FVKVCN+BookAntiqua"/>
              </a:rPr>
              <a:t>2</a:t>
            </a:r>
            <a:r>
              <a:rPr sz="900" spc="80" baseline="-106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= parity(2, 3,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6,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7,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10, 11 and</a:t>
            </a:r>
            <a:r>
              <a:rPr sz="900" spc="-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 on)</a:t>
            </a:r>
          </a:p>
          <a:p>
            <a:pPr marL="0" marR="0">
              <a:lnSpc>
                <a:spcPts val="1118"/>
              </a:lnSpc>
              <a:spcBef>
                <a:spcPts val="58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</a:t>
            </a:r>
            <a:r>
              <a:rPr sz="900" baseline="-10666" dirty="0">
                <a:solidFill>
                  <a:srgbClr val="000000"/>
                </a:solidFill>
                <a:latin typeface="FVKVCN+BookAntiqua"/>
                <a:cs typeface="FVKVCN+BookAntiqua"/>
              </a:rPr>
              <a:t>3</a:t>
            </a:r>
            <a:r>
              <a:rPr sz="900" spc="80" baseline="-106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= parity(4-7, 12-15,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20-23 and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 on)</a:t>
            </a:r>
          </a:p>
          <a:p>
            <a:pPr marL="0" marR="0">
              <a:lnSpc>
                <a:spcPts val="1069"/>
              </a:lnSpc>
              <a:spcBef>
                <a:spcPts val="60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DVEMQF+BookAntiqua-Bold"/>
                <a:cs typeface="DVEMQF+BookAntiqua-Bold"/>
              </a:rPr>
              <a:t>Step</a:t>
            </a:r>
            <a:r>
              <a:rPr sz="900" spc="-10" dirty="0">
                <a:solidFill>
                  <a:srgbClr val="000000"/>
                </a:solidFill>
                <a:latin typeface="DVEMQF+BookAntiqua-Bold"/>
                <a:cs typeface="DVEMQF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DVEMQF+BookAntiqua-Bold"/>
                <a:cs typeface="DVEMQF+BookAntiqua-Bold"/>
              </a:rPr>
              <a:t>4 − Error detection and correction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799" y="4893382"/>
            <a:ext cx="5202321" cy="3233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decimal</a:t>
            </a:r>
            <a:r>
              <a:rPr sz="900" spc="15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equivalent</a:t>
            </a:r>
            <a:r>
              <a:rPr sz="900" spc="15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parity</a:t>
            </a:r>
            <a:r>
              <a:rPr sz="900" spc="13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1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binary</a:t>
            </a:r>
            <a:r>
              <a:rPr sz="900" spc="1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values</a:t>
            </a:r>
            <a:r>
              <a:rPr sz="900" spc="1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calculated.</a:t>
            </a:r>
            <a:r>
              <a:rPr sz="900" spc="1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spc="13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1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0,</a:t>
            </a:r>
            <a:r>
              <a:rPr sz="900" spc="1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there</a:t>
            </a:r>
            <a:r>
              <a:rPr sz="900" spc="1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</a:t>
            </a:r>
            <a:r>
              <a:rPr sz="900" spc="1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error.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Otherwise,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decimal value</a:t>
            </a:r>
            <a:r>
              <a:rPr sz="900" spc="-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gives the</a:t>
            </a:r>
            <a:r>
              <a:rPr sz="900" spc="-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 position which has error. For example,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 c</a:t>
            </a:r>
            <a:r>
              <a:rPr sz="900" spc="7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</a:t>
            </a:r>
            <a:r>
              <a:rPr sz="900" spc="7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</a:t>
            </a:r>
            <a:r>
              <a:rPr sz="900" spc="7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</a:t>
            </a:r>
            <a:r>
              <a:rPr sz="900" spc="3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=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1001,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4950841" y="5085423"/>
            <a:ext cx="152400" cy="1327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745"/>
              </a:lnSpc>
              <a:spcBef>
                <a:spcPts val="0"/>
              </a:spcBef>
              <a:spcAft>
                <a:spcPts val="0"/>
              </a:spcAft>
            </a:pPr>
            <a:r>
              <a:rPr sz="600" dirty="0">
                <a:solidFill>
                  <a:srgbClr val="000000"/>
                </a:solidFill>
                <a:latin typeface="FVKVCN+BookAntiqua"/>
                <a:cs typeface="FVKVCN+BookAntiqua"/>
              </a:rPr>
              <a:t>1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5039233" y="5085423"/>
            <a:ext cx="152400" cy="1327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745"/>
              </a:lnSpc>
              <a:spcBef>
                <a:spcPts val="0"/>
              </a:spcBef>
              <a:spcAft>
                <a:spcPts val="0"/>
              </a:spcAft>
            </a:pPr>
            <a:r>
              <a:rPr sz="600" dirty="0">
                <a:solidFill>
                  <a:srgbClr val="000000"/>
                </a:solidFill>
                <a:latin typeface="FVKVCN+BookAntiqua"/>
                <a:cs typeface="FVKVCN+BookAntiqua"/>
              </a:rPr>
              <a:t>2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5127625" y="5085423"/>
            <a:ext cx="152400" cy="1327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745"/>
              </a:lnSpc>
              <a:spcBef>
                <a:spcPts val="0"/>
              </a:spcBef>
              <a:spcAft>
                <a:spcPts val="0"/>
              </a:spcAft>
            </a:pPr>
            <a:r>
              <a:rPr sz="600" dirty="0">
                <a:solidFill>
                  <a:srgbClr val="000000"/>
                </a:solidFill>
                <a:latin typeface="FVKVCN+BookAntiqua"/>
                <a:cs typeface="FVKVCN+BookAntiqua"/>
              </a:rPr>
              <a:t>3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5216017" y="5085423"/>
            <a:ext cx="152400" cy="1327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745"/>
              </a:lnSpc>
              <a:spcBef>
                <a:spcPts val="0"/>
              </a:spcBef>
              <a:spcAft>
                <a:spcPts val="0"/>
              </a:spcAft>
            </a:pPr>
            <a:r>
              <a:rPr sz="600" dirty="0">
                <a:solidFill>
                  <a:srgbClr val="000000"/>
                </a:solidFill>
                <a:latin typeface="FVKVCN+BookAntiqua"/>
                <a:cs typeface="FVKVCN+BookAntiqua"/>
              </a:rPr>
              <a:t>4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685800" y="5178370"/>
            <a:ext cx="5194878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implies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at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position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9,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decimal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equivalent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1001,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has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error.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flipped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 get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correct message.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685799" y="5540624"/>
            <a:ext cx="1649426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6.4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Data Link Control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685800" y="5798642"/>
            <a:ext cx="5200893" cy="6053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link</a:t>
            </a:r>
            <a:r>
              <a:rPr sz="900" spc="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management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media</a:t>
            </a:r>
            <a:r>
              <a:rPr sz="900" spc="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access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control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two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primary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features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data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link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layer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shown in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18.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first, data link control, is concerned with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architecture and procedures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18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node-to-node</a:t>
            </a:r>
            <a:r>
              <a:rPr sz="900" spc="1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connectivity</a:t>
            </a:r>
            <a:r>
              <a:rPr sz="900" spc="17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between</a:t>
            </a:r>
            <a:r>
              <a:rPr sz="900" spc="1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two</a:t>
            </a:r>
            <a:r>
              <a:rPr sz="900" spc="17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neighbouring</a:t>
            </a:r>
            <a:r>
              <a:rPr sz="900" spc="17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nodes.</a:t>
            </a:r>
            <a:r>
              <a:rPr sz="900" spc="17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17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feature</a:t>
            </a:r>
            <a:r>
              <a:rPr sz="900" spc="1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9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covered</a:t>
            </a:r>
            <a:r>
              <a:rPr sz="900" spc="18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1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chapter. The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 link layer's second feature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media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access control, or how to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share the link.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685799" y="6443293"/>
            <a:ext cx="5199612" cy="6057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Framing, flow and error management, and software-implemented protocols are all data link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control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functions</a:t>
            </a:r>
            <a:r>
              <a:rPr sz="900" spc="-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-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ensure</a:t>
            </a:r>
            <a:r>
              <a:rPr sz="900" spc="-4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seamless</a:t>
            </a:r>
            <a:r>
              <a:rPr sz="900" spc="-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-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stable</a:t>
            </a:r>
            <a:r>
              <a:rPr sz="900" spc="-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-5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transfer</a:t>
            </a:r>
            <a:r>
              <a:rPr sz="900" spc="-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between</a:t>
            </a:r>
            <a:r>
              <a:rPr sz="900" spc="-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nodes.</a:t>
            </a:r>
            <a:r>
              <a:rPr sz="900" spc="-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first</a:t>
            </a:r>
            <a:r>
              <a:rPr sz="900" spc="-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topic</a:t>
            </a:r>
            <a:r>
              <a:rPr sz="900" spc="-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-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-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chapter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framing,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or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how to arrange the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pieces held by the physical layer.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flow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 management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then discussed.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560955" y="9354550"/>
            <a:ext cx="1450600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18 Data Link</a:t>
            </a:r>
            <a:r>
              <a:rPr sz="900" spc="-15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control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123</a:t>
            </a: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2457069" y="5478399"/>
            <a:ext cx="3782440" cy="133223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258064"/>
            <a:ext cx="1752600" cy="6629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1018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911142"/>
            <a:ext cx="800293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FRAMING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1134566"/>
            <a:ext cx="5197489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Moving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8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form</a:t>
            </a:r>
            <a:r>
              <a:rPr sz="900" spc="8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signal</a:t>
            </a:r>
            <a:r>
              <a:rPr sz="900" spc="8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source</a:t>
            </a:r>
            <a:r>
              <a:rPr sz="900" spc="6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destination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7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what</a:t>
            </a:r>
            <a:r>
              <a:rPr sz="900" spc="8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8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transfer</a:t>
            </a:r>
            <a:r>
              <a:rPr sz="900" spc="9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8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physical</a:t>
            </a:r>
            <a:r>
              <a:rPr sz="900" spc="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layer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entails.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synchronisation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provided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physical</a:t>
            </a:r>
            <a:r>
              <a:rPr sz="900" spc="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layer,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which</a:t>
            </a:r>
            <a:r>
              <a:rPr sz="900" spc="3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ensures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sender and recipient use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same bit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durations and timing.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1637486"/>
            <a:ext cx="5201399" cy="103205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data link layer, on the other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hand, must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cram bits into frames in such a way that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each frame can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4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distinguished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previous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one.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Framing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technique</a:t>
            </a:r>
            <a:r>
              <a:rPr sz="900" spc="5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used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</a:t>
            </a:r>
            <a:r>
              <a:rPr sz="900" spc="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our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mail</a:t>
            </a:r>
            <a:r>
              <a:rPr sz="900" spc="5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department.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basic act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sealing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letter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900" spc="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envelope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divides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piece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another;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envelope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acts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delimiter.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By</a:t>
            </a:r>
            <a:r>
              <a:rPr sz="900" spc="5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inserting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sender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address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recipient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address,</a:t>
            </a:r>
            <a:r>
              <a:rPr sz="900" spc="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framing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link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layer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divides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message</a:t>
            </a:r>
            <a:r>
              <a:rPr sz="900" spc="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7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6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source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destination,</a:t>
            </a:r>
            <a:r>
              <a:rPr sz="900" spc="7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other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messages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other</a:t>
            </a:r>
            <a:r>
              <a:rPr sz="900" spc="8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destinations.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sender</a:t>
            </a:r>
            <a:r>
              <a:rPr sz="900" spc="1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address</a:t>
            </a:r>
            <a:r>
              <a:rPr sz="900" spc="1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aids</a:t>
            </a:r>
            <a:r>
              <a:rPr sz="900" spc="1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</a:t>
            </a:r>
            <a:r>
              <a:rPr sz="900" spc="1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1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acknowledging</a:t>
            </a:r>
            <a:r>
              <a:rPr sz="900" spc="1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arrival</a:t>
            </a:r>
            <a:r>
              <a:rPr sz="900" spc="1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packet;</a:t>
            </a:r>
            <a:r>
              <a:rPr sz="900" spc="1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destination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address determines where the packet will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go.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4" y="2707332"/>
            <a:ext cx="5201440" cy="6072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While</a:t>
            </a:r>
            <a:r>
              <a:rPr sz="900" spc="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whole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message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could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fit</a:t>
            </a:r>
            <a:r>
              <a:rPr sz="900" spc="6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frame,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rarely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achieved.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3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explanation</a:t>
            </a:r>
            <a:r>
              <a:rPr sz="900" spc="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frames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can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very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broad,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making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flow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900" spc="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control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inefficient.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When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message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sent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</a:p>
          <a:p>
            <a:pPr marL="0" marR="0">
              <a:lnSpc>
                <a:spcPts val="1118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single big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frame,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then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single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requires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whole message</a:t>
            </a:r>
            <a:r>
              <a:rPr sz="900" spc="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 be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resent.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single-bit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impacts only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small frame when a message is split into bigger frames.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4" y="3357726"/>
            <a:ext cx="2676771" cy="8546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Two Types of Framing</a:t>
            </a:r>
          </a:p>
          <a:p>
            <a:pPr marL="1143381" marR="0">
              <a:lnSpc>
                <a:spcPts val="1118"/>
              </a:lnSpc>
              <a:spcBef>
                <a:spcPts val="5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A.</a:t>
            </a:r>
            <a:r>
              <a:rPr sz="900" spc="6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Fixed sized framing</a:t>
            </a:r>
          </a:p>
          <a:p>
            <a:pPr marL="1143381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B.</a:t>
            </a:r>
            <a:r>
              <a:rPr sz="900" spc="79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Variable sized framing</a:t>
            </a:r>
          </a:p>
          <a:p>
            <a:pPr marL="0" marR="0">
              <a:lnSpc>
                <a:spcPts val="1197"/>
              </a:lnSpc>
              <a:spcBef>
                <a:spcPts val="639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Fixed-Size Framing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4245429"/>
            <a:ext cx="5201113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size of</a:t>
            </a:r>
            <a:r>
              <a:rPr sz="900" spc="-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frames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may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-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constant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variable. There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 need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define</a:t>
            </a:r>
            <a:r>
              <a:rPr sz="900" spc="-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limits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frames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1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fixed-size</a:t>
            </a:r>
            <a:r>
              <a:rPr sz="900" spc="9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framing;</a:t>
            </a:r>
            <a:r>
              <a:rPr sz="900" spc="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size</a:t>
            </a:r>
            <a:r>
              <a:rPr sz="900" spc="8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will</a:t>
            </a:r>
            <a:r>
              <a:rPr sz="900" spc="8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serve</a:t>
            </a:r>
            <a:r>
              <a:rPr sz="900" spc="8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delimiter.</a:t>
            </a:r>
            <a:r>
              <a:rPr sz="900" spc="9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9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ATM</a:t>
            </a:r>
            <a:r>
              <a:rPr sz="900" spc="10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wide-area</a:t>
            </a:r>
            <a:r>
              <a:rPr sz="900" spc="1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network,</a:t>
            </a:r>
            <a:r>
              <a:rPr sz="900" spc="10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which</a:t>
            </a:r>
            <a:r>
              <a:rPr sz="900" spc="10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uses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fixed-size frames called cells,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example of this method of framing.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3" y="4753710"/>
            <a:ext cx="1422617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Variable-Size Framing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3" y="4977203"/>
            <a:ext cx="5200560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variable-size</a:t>
            </a:r>
            <a:r>
              <a:rPr sz="900" spc="-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framing,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which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common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local</a:t>
            </a:r>
            <a:r>
              <a:rPr sz="900" spc="-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area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networks.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-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need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way</a:t>
            </a:r>
            <a:r>
              <a:rPr sz="900" spc="-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identify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end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 the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start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next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variable-size</a:t>
            </a:r>
            <a:r>
              <a:rPr sz="900" spc="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framing.</a:t>
            </a:r>
            <a:r>
              <a:rPr sz="900" spc="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character-oriented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approach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bit-oriented approach have also been used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past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 this reason.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3595750" y="6889985"/>
            <a:ext cx="166640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19 Variable Size Framing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3" y="7157693"/>
            <a:ext cx="182587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Character</a:t>
            </a:r>
            <a:r>
              <a:rPr sz="1000" spc="11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Oriented Protocols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2" y="7380931"/>
            <a:ext cx="5201312" cy="103357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1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1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1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transported</a:t>
            </a:r>
            <a:r>
              <a:rPr sz="900" spc="1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1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character-oriented</a:t>
            </a:r>
            <a:r>
              <a:rPr sz="900" spc="1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</a:t>
            </a:r>
            <a:r>
              <a:rPr sz="900" spc="13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5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8-bit</a:t>
            </a:r>
            <a:r>
              <a:rPr sz="900" spc="1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characters</a:t>
            </a:r>
            <a:r>
              <a:rPr sz="900" spc="1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1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900" spc="1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encoding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scheme</a:t>
            </a:r>
            <a:r>
              <a:rPr sz="900" spc="19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such</a:t>
            </a:r>
            <a:r>
              <a:rPr sz="900" spc="18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19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ASCII</a:t>
            </a:r>
            <a:r>
              <a:rPr sz="900" spc="19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(see</a:t>
            </a:r>
            <a:r>
              <a:rPr sz="900" spc="1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Appendix</a:t>
            </a:r>
            <a:r>
              <a:rPr sz="900" spc="19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A).</a:t>
            </a:r>
            <a:r>
              <a:rPr sz="900" spc="19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8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header,</a:t>
            </a:r>
            <a:r>
              <a:rPr sz="900" spc="18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which</a:t>
            </a:r>
            <a:r>
              <a:rPr sz="900" spc="18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typically</a:t>
            </a:r>
            <a:r>
              <a:rPr sz="900" spc="19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contains</a:t>
            </a:r>
            <a:r>
              <a:rPr sz="900" spc="18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7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source</a:t>
            </a:r>
            <a:r>
              <a:rPr sz="900" spc="19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destination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addresses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-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well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 other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control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information,</a:t>
            </a:r>
            <a:r>
              <a:rPr sz="9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 the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trailer,</a:t>
            </a:r>
            <a:r>
              <a:rPr sz="900" spc="-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which contains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redundant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 for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 detection and correction, are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both multiples of 8 bits.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8-bit (I-byte) flag is applied 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beginning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end</a:t>
            </a:r>
            <a:r>
              <a:rPr sz="900" spc="6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each</a:t>
            </a:r>
            <a:r>
              <a:rPr sz="900" spc="6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5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distinguish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next.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start</a:t>
            </a:r>
            <a:r>
              <a:rPr sz="900" spc="6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</a:t>
            </a:r>
            <a:r>
              <a:rPr sz="900" spc="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end</a:t>
            </a:r>
            <a:r>
              <a:rPr sz="900" spc="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signaled</a:t>
            </a:r>
            <a:r>
              <a:rPr sz="900" spc="9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</a:t>
            </a:r>
            <a:r>
              <a:rPr sz="900" spc="10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flag,</a:t>
            </a:r>
            <a:r>
              <a:rPr sz="900" spc="1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which</a:t>
            </a:r>
            <a:r>
              <a:rPr sz="900" spc="10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9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made</a:t>
            </a:r>
            <a:r>
              <a:rPr sz="900" spc="9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up</a:t>
            </a:r>
            <a:r>
              <a:rPr sz="900" spc="9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protocol-dependent</a:t>
            </a:r>
            <a:r>
              <a:rPr sz="900" spc="1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special</a:t>
            </a:r>
            <a:r>
              <a:rPr sz="900" spc="10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characters.</a:t>
            </a:r>
            <a:r>
              <a:rPr sz="900" spc="1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9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format</a:t>
            </a:r>
            <a:r>
              <a:rPr sz="900" spc="10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 character-oriented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 is seen in Figure 20.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124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1095057" y="4307967"/>
            <a:ext cx="4223385" cy="23018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407414" y="905764"/>
            <a:ext cx="3602990" cy="15646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21680" y="265683"/>
            <a:ext cx="173482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2876423" y="524381"/>
            <a:ext cx="3008594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Unit 06:</a:t>
            </a:r>
            <a:r>
              <a:rPr sz="900" spc="-13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Data link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error control and flow control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533134" y="52245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030222" y="2548620"/>
            <a:ext cx="251201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20 A</a:t>
            </a:r>
            <a:r>
              <a:rPr sz="900" spc="-11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frame in a character-oriented</a:t>
            </a:r>
            <a:r>
              <a:rPr sz="900" spc="11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protocols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2810967"/>
            <a:ext cx="5201938" cy="14591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When</a:t>
            </a:r>
            <a:r>
              <a:rPr sz="900" spc="1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1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link</a:t>
            </a:r>
            <a:r>
              <a:rPr sz="900" spc="1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layers</a:t>
            </a:r>
            <a:r>
              <a:rPr sz="900" spc="1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only</a:t>
            </a:r>
            <a:r>
              <a:rPr sz="900" spc="1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exchanged</a:t>
            </a:r>
            <a:r>
              <a:rPr sz="900" spc="15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text,</a:t>
            </a:r>
            <a:r>
              <a:rPr sz="900" spc="1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character-oriented</a:t>
            </a:r>
            <a:r>
              <a:rPr sz="900" spc="1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framing</a:t>
            </a:r>
            <a:r>
              <a:rPr sz="900" spc="1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was</a:t>
            </a:r>
            <a:r>
              <a:rPr sz="900" spc="16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common.</a:t>
            </a:r>
            <a:r>
              <a:rPr sz="900" spc="1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Every</a:t>
            </a:r>
          </a:p>
          <a:p>
            <a:pPr marL="0" marR="0">
              <a:lnSpc>
                <a:spcPts val="1118"/>
              </a:lnSpc>
              <a:spcBef>
                <a:spcPts val="1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character</a:t>
            </a:r>
            <a:r>
              <a:rPr sz="900" spc="-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-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isn't</a:t>
            </a:r>
            <a:r>
              <a:rPr sz="900" spc="-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used</a:t>
            </a:r>
            <a:r>
              <a:rPr sz="9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-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text</a:t>
            </a:r>
            <a:r>
              <a:rPr sz="900" spc="-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chat</a:t>
            </a:r>
            <a:r>
              <a:rPr sz="900" spc="-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may</a:t>
            </a:r>
            <a:r>
              <a:rPr sz="900" spc="-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-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chosen</a:t>
            </a:r>
            <a:r>
              <a:rPr sz="900" spc="-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-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flag.</a:t>
            </a:r>
            <a:r>
              <a:rPr sz="900" spc="-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Other</a:t>
            </a:r>
            <a:r>
              <a:rPr sz="900" spc="-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types</a:t>
            </a:r>
            <a:r>
              <a:rPr sz="900" spc="-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content,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such</a:t>
            </a:r>
            <a:r>
              <a:rPr sz="900" spc="-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-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graphs,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audio,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video,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-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now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sent. Any pattern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used 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on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flag</a:t>
            </a:r>
            <a:r>
              <a:rPr sz="900" spc="-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may also</a:t>
            </a:r>
            <a:r>
              <a:rPr sz="900" spc="-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included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 the data.</a:t>
            </a:r>
            <a:r>
              <a:rPr sz="900" spc="-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 this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occurs,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may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believe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has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reached the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end</a:t>
            </a:r>
            <a:r>
              <a:rPr sz="900" spc="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 the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when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finds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pattern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centre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 the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data.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byte-stuffing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technique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was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applied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 character-oriented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framing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 solve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issue.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When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character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has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same</a:t>
            </a:r>
            <a:r>
              <a:rPr sz="900" spc="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pattern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flag,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byte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stuffing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(or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character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stuffing)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adds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separate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byte to the data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portion of the frame.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 extra byte has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been stuffed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into the data row. This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byte,</a:t>
            </a:r>
            <a:r>
              <a:rPr sz="900" spc="-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which</a:t>
            </a:r>
            <a:r>
              <a:rPr sz="900" spc="-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has</a:t>
            </a:r>
            <a:r>
              <a:rPr sz="900" spc="-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predefined</a:t>
            </a:r>
            <a:r>
              <a:rPr sz="900" spc="-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</a:t>
            </a:r>
            <a:r>
              <a:rPr sz="900" spc="-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pattern,</a:t>
            </a:r>
            <a:r>
              <a:rPr sz="9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-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known</a:t>
            </a:r>
            <a:r>
              <a:rPr sz="900" spc="-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-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escape</a:t>
            </a:r>
            <a:r>
              <a:rPr sz="900" spc="-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character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(ESC).</a:t>
            </a:r>
            <a:r>
              <a:rPr sz="900" spc="-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4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</a:t>
            </a:r>
            <a:r>
              <a:rPr sz="900" spc="-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extracts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ESC</a:t>
            </a:r>
            <a:r>
              <a:rPr sz="900" spc="1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character</a:t>
            </a:r>
            <a:r>
              <a:rPr sz="900" spc="13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1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1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segment</a:t>
            </a:r>
            <a:r>
              <a:rPr sz="900" spc="1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1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considers</a:t>
            </a:r>
            <a:r>
              <a:rPr sz="900" spc="1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next</a:t>
            </a:r>
            <a:r>
              <a:rPr sz="900" spc="1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character</a:t>
            </a:r>
            <a:r>
              <a:rPr sz="900" spc="1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1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1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rather</a:t>
            </a:r>
            <a:r>
              <a:rPr sz="900" spc="1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than</a:t>
            </a:r>
            <a:r>
              <a:rPr sz="900" spc="1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delimiting flag whenever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sees it.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312543" y="6691486"/>
            <a:ext cx="1945690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21 Byte stuffing and unstuffing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6955737"/>
            <a:ext cx="5201749" cy="13155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inclusion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flag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6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section</a:t>
            </a:r>
            <a:r>
              <a:rPr sz="900" spc="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allowed</a:t>
            </a:r>
            <a:r>
              <a:rPr sz="900" spc="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</a:t>
            </a:r>
            <a:r>
              <a:rPr sz="900" spc="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byte</a:t>
            </a:r>
            <a:r>
              <a:rPr sz="900" spc="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stuffing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</a:t>
            </a:r>
            <a:r>
              <a:rPr sz="900" spc="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escape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character,</a:t>
            </a:r>
            <a:r>
              <a:rPr sz="900" spc="1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but</a:t>
            </a:r>
            <a:r>
              <a:rPr sz="900" spc="1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1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introduces</a:t>
            </a:r>
            <a:r>
              <a:rPr sz="900" spc="1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new</a:t>
            </a:r>
            <a:r>
              <a:rPr sz="900" spc="1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challenge.</a:t>
            </a:r>
            <a:r>
              <a:rPr sz="900" spc="1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What</a:t>
            </a:r>
            <a:r>
              <a:rPr sz="900" spc="1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happens</a:t>
            </a:r>
            <a:r>
              <a:rPr sz="900" spc="1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spc="1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1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</a:t>
            </a:r>
            <a:r>
              <a:rPr sz="900" spc="1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more</a:t>
            </a:r>
            <a:r>
              <a:rPr sz="900" spc="1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escape</a:t>
            </a:r>
            <a:r>
              <a:rPr sz="900" spc="1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characters</a:t>
            </a:r>
            <a:r>
              <a:rPr sz="900" spc="1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accompanied</a:t>
            </a:r>
            <a:r>
              <a:rPr sz="900" spc="-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</a:t>
            </a:r>
            <a:r>
              <a:rPr sz="900" spc="-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-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flag</a:t>
            </a:r>
            <a:r>
              <a:rPr sz="900" spc="-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-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text?</a:t>
            </a:r>
            <a:r>
              <a:rPr sz="900" spc="-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</a:t>
            </a:r>
            <a:r>
              <a:rPr sz="900" spc="-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discards</a:t>
            </a:r>
            <a:r>
              <a:rPr sz="900" spc="-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escape</a:t>
            </a:r>
            <a:r>
              <a:rPr sz="900" spc="-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character</a:t>
            </a:r>
            <a:r>
              <a:rPr sz="900" spc="-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but</a:t>
            </a:r>
            <a:r>
              <a:rPr sz="900" spc="-5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holds</a:t>
            </a:r>
            <a:r>
              <a:rPr sz="900" spc="-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flag,</a:t>
            </a:r>
            <a:r>
              <a:rPr sz="900" spc="-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which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9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mistakenly</a:t>
            </a:r>
            <a:r>
              <a:rPr sz="900" spc="7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read</a:t>
            </a:r>
            <a:r>
              <a:rPr sz="900" spc="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9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frame's</a:t>
            </a:r>
            <a:r>
              <a:rPr sz="900" spc="9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end.</a:t>
            </a:r>
            <a:r>
              <a:rPr sz="900" spc="1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7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escape</a:t>
            </a:r>
            <a:r>
              <a:rPr sz="900" spc="7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characters</a:t>
            </a:r>
            <a:r>
              <a:rPr sz="900" spc="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8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part</a:t>
            </a:r>
            <a:r>
              <a:rPr sz="900" spc="9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text</a:t>
            </a:r>
            <a:r>
              <a:rPr sz="900" spc="8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must</a:t>
            </a:r>
            <a:r>
              <a:rPr sz="900" spc="8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also</a:t>
            </a:r>
            <a:r>
              <a:rPr sz="900" spc="7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labelled</a:t>
            </a:r>
            <a:r>
              <a:rPr sz="900" spc="1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</a:t>
            </a:r>
            <a:r>
              <a:rPr sz="900" spc="1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another</a:t>
            </a:r>
            <a:r>
              <a:rPr sz="900" spc="1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escape</a:t>
            </a:r>
            <a:r>
              <a:rPr sz="900" spc="1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character</a:t>
            </a:r>
            <a:r>
              <a:rPr sz="900" spc="1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1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solve</a:t>
            </a:r>
            <a:r>
              <a:rPr sz="900" spc="1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1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dilemma.</a:t>
            </a:r>
            <a:r>
              <a:rPr sz="900" spc="1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1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put</a:t>
            </a:r>
            <a:r>
              <a:rPr sz="900" spc="1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1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another</a:t>
            </a:r>
            <a:r>
              <a:rPr sz="900" spc="13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way,</a:t>
            </a:r>
            <a:r>
              <a:rPr sz="900" spc="1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spc="1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escape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character is already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present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code, an additional 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 inserted to indicate that the second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still</a:t>
            </a:r>
            <a:r>
              <a:rPr sz="900" spc="1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present.</a:t>
            </a:r>
            <a:r>
              <a:rPr sz="900" spc="10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9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scenario</a:t>
            </a:r>
            <a:r>
              <a:rPr sz="900" spc="10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depicted</a:t>
            </a:r>
            <a:r>
              <a:rPr sz="900" spc="10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10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Figure</a:t>
            </a:r>
            <a:r>
              <a:rPr sz="900" spc="1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21.</a:t>
            </a:r>
            <a:r>
              <a:rPr sz="900" spc="1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Another</a:t>
            </a:r>
            <a:r>
              <a:rPr sz="900" spc="10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issue</a:t>
            </a:r>
            <a:r>
              <a:rPr sz="900" spc="9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with</a:t>
            </a:r>
            <a:r>
              <a:rPr sz="900" spc="10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1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communications</a:t>
            </a:r>
            <a:r>
              <a:rPr sz="900" spc="1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character-oriented</a:t>
            </a:r>
            <a:r>
              <a:rPr sz="900" spc="17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protocols.</a:t>
            </a:r>
            <a:r>
              <a:rPr sz="900" spc="1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Unicode</a:t>
            </a:r>
            <a:r>
              <a:rPr sz="900" spc="17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16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other</a:t>
            </a:r>
            <a:r>
              <a:rPr sz="900" spc="1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universal</a:t>
            </a:r>
            <a:r>
              <a:rPr sz="900" spc="1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coding</a:t>
            </a:r>
            <a:r>
              <a:rPr sz="900" spc="17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schemes</a:t>
            </a:r>
            <a:r>
              <a:rPr sz="900" spc="17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</a:t>
            </a:r>
            <a:r>
              <a:rPr sz="900" spc="17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16-bit</a:t>
            </a:r>
            <a:r>
              <a:rPr sz="900" spc="17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17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32-bit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characters, which clash with 8-bit characters.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8314411"/>
            <a:ext cx="1459237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Bit-Oriented Protocols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0" y="8537649"/>
            <a:ext cx="5203634" cy="6071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-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segment</a:t>
            </a:r>
            <a:r>
              <a:rPr sz="900" spc="-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-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-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bit-oriented</a:t>
            </a:r>
            <a:r>
              <a:rPr sz="900" spc="-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</a:t>
            </a:r>
            <a:r>
              <a:rPr sz="900" spc="-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-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series</a:t>
            </a:r>
            <a:r>
              <a:rPr sz="900" spc="-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bits</a:t>
            </a:r>
            <a:r>
              <a:rPr sz="900" spc="-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-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upper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layer</a:t>
            </a:r>
            <a:r>
              <a:rPr sz="900" spc="-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interprets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text,</a:t>
            </a:r>
            <a:r>
              <a:rPr sz="900" spc="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image,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audio,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video,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on.</a:t>
            </a:r>
            <a:r>
              <a:rPr sz="900" spc="7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do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need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delimiter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5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distinguish</a:t>
            </a:r>
            <a:r>
              <a:rPr sz="900" spc="6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6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1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next,</a:t>
            </a:r>
            <a:r>
              <a:rPr sz="900" spc="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addition</a:t>
            </a:r>
            <a:r>
              <a:rPr sz="900" spc="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headers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(and</a:t>
            </a:r>
            <a:r>
              <a:rPr sz="900" spc="6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perhaps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trailers).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specify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beginning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end</a:t>
            </a:r>
            <a:r>
              <a:rPr sz="900" spc="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frame,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most protocols use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special</a:t>
            </a:r>
            <a:r>
              <a:rPr sz="900" spc="-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8-bit pattern flag 01111110 as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delimiter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shown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Figure 22.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125</a:t>
            </a: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1">
            <a:hlinkClick r:id="rId2"/>
          </p:cNvPr>
          <p:cNvSpPr/>
          <p:nvPr/>
        </p:nvSpPr>
        <p:spPr>
          <a:xfrm>
            <a:off x="2485644" y="7041515"/>
            <a:ext cx="3725926" cy="19411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837815" y="3854831"/>
            <a:ext cx="3029585" cy="164896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980819" y="905764"/>
            <a:ext cx="4739386" cy="10248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258064"/>
            <a:ext cx="1752600" cy="66294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71018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Notes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Data Communication and Networking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3614038" y="2007600"/>
            <a:ext cx="1631791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22 Bit-Oriented Protocol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3" y="2271470"/>
            <a:ext cx="5200294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flag</a:t>
            </a:r>
            <a:r>
              <a:rPr sz="900" spc="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has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same</a:t>
            </a:r>
            <a:r>
              <a:rPr sz="900" spc="5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potential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causing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problems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byte-oriented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protocols.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is,</a:t>
            </a:r>
            <a:r>
              <a:rPr sz="900" spc="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spc="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flag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pattern</a:t>
            </a:r>
            <a:r>
              <a:rPr sz="900" spc="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exists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details,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must</a:t>
            </a:r>
            <a:r>
              <a:rPr sz="900" spc="5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notify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not</a:t>
            </a:r>
            <a:r>
              <a:rPr sz="900" spc="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yet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complete.</a:t>
            </a:r>
            <a:r>
              <a:rPr sz="900" spc="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avoid the pattern appearing like a</a:t>
            </a:r>
            <a:r>
              <a:rPr sz="900" spc="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flag, we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stuff one single bit (rather than one byte).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4" y="2774390"/>
            <a:ext cx="5203019" cy="4639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receiver finally removes the extra stuffed bit from the results. It's worth noting that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extra bit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inserted</a:t>
            </a:r>
            <a:r>
              <a:rPr sz="900" spc="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after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0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five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1s,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regardless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next</a:t>
            </a:r>
            <a:r>
              <a:rPr sz="900" spc="5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bit's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value.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ensures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flag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field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sequence does not appear in the frame by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accident.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4" y="3276166"/>
            <a:ext cx="5201247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 stuffing at the sender and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elimination at the receiver are shown in Figure 23.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It's worth noting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even</a:t>
            </a:r>
            <a:r>
              <a:rPr sz="900" spc="-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though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end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up</a:t>
            </a:r>
            <a:r>
              <a:rPr sz="900" spc="-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with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-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0</a:t>
            </a:r>
            <a:r>
              <a:rPr sz="900" spc="-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after</a:t>
            </a:r>
            <a:r>
              <a:rPr sz="900" spc="-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five</a:t>
            </a:r>
            <a:r>
              <a:rPr sz="900" spc="-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1s,</a:t>
            </a:r>
            <a:r>
              <a:rPr sz="9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-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still</a:t>
            </a:r>
            <a:r>
              <a:rPr sz="900" spc="-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stuff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900" spc="-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O.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</a:t>
            </a:r>
            <a:r>
              <a:rPr sz="900" spc="-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will delete</a:t>
            </a:r>
            <a:r>
              <a:rPr sz="900" spc="-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zero.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3467735" y="5591158"/>
            <a:ext cx="1921483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23 Bit Stuffing and</a:t>
            </a:r>
            <a:r>
              <a:rPr sz="900" spc="13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Unstuffing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4" y="5856095"/>
            <a:ext cx="2566113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6.5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Flow Control and Error Control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4" y="6114109"/>
            <a:ext cx="5199190" cy="8903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transmission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necessitates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cooperation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at</a:t>
            </a:r>
            <a:r>
              <a:rPr sz="900" spc="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least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two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computers,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6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which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sends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1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other</a:t>
            </a:r>
            <a:r>
              <a:rPr sz="900" spc="15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1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which</a:t>
            </a:r>
            <a:r>
              <a:rPr sz="900" spc="1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receives</a:t>
            </a:r>
            <a:r>
              <a:rPr sz="900" spc="15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it.</a:t>
            </a:r>
            <a:r>
              <a:rPr sz="900" spc="1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Even</a:t>
            </a:r>
            <a:r>
              <a:rPr sz="900" spc="1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such</a:t>
            </a:r>
            <a:r>
              <a:rPr sz="900" spc="1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simple</a:t>
            </a:r>
            <a:r>
              <a:rPr sz="900" spc="15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arrangement</a:t>
            </a:r>
            <a:r>
              <a:rPr sz="900" spc="1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necessitates</a:t>
            </a:r>
            <a:r>
              <a:rPr sz="900" spc="1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great</a:t>
            </a:r>
            <a:r>
              <a:rPr sz="900" spc="1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deal</a:t>
            </a:r>
            <a:r>
              <a:rPr sz="900" spc="15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planning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 order for an understandable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transaction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take place. Flow control and error control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two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most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critical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functions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link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network.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These</a:t>
            </a:r>
            <a:r>
              <a:rPr sz="900" spc="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functions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collectively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referred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link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management.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basic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functions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link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layer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framing,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control and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flow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control as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seen in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24.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3298572" y="9063466"/>
            <a:ext cx="2261977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24 Basic Functions of Data Link Layer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126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1255395" y="3561588"/>
            <a:ext cx="3908044" cy="2285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21680" y="265683"/>
            <a:ext cx="173482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2876423" y="524381"/>
            <a:ext cx="3008594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Unit 06:</a:t>
            </a:r>
            <a:r>
              <a:rPr sz="900" spc="-13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Data link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error control and flow control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533134" y="52245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908556"/>
            <a:ext cx="1025171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6.6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Protocols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799" y="1166570"/>
            <a:ext cx="5201769" cy="747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Let's</a:t>
            </a:r>
            <a:r>
              <a:rPr sz="900" spc="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take</a:t>
            </a:r>
            <a:r>
              <a:rPr sz="900" spc="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look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at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how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link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layer</a:t>
            </a:r>
            <a:r>
              <a:rPr sz="900" spc="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can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</a:t>
            </a:r>
            <a:r>
              <a:rPr sz="900" spc="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framing,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flow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management,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control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deliver</a:t>
            </a:r>
            <a:r>
              <a:rPr sz="900" spc="1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10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10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1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node</a:t>
            </a:r>
            <a:r>
              <a:rPr sz="900" spc="9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another.</a:t>
            </a:r>
            <a:r>
              <a:rPr sz="900" spc="10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1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most</a:t>
            </a:r>
            <a:r>
              <a:rPr sz="900" spc="1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cases,</a:t>
            </a:r>
            <a:r>
              <a:rPr sz="900" spc="10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protocols</a:t>
            </a:r>
            <a:r>
              <a:rPr sz="900" spc="9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1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implemented</a:t>
            </a:r>
            <a:r>
              <a:rPr sz="900" spc="1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10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software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using</a:t>
            </a:r>
            <a:r>
              <a:rPr sz="900" spc="-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-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standard</a:t>
            </a:r>
            <a:r>
              <a:rPr sz="900" spc="-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programming</a:t>
            </a:r>
            <a:r>
              <a:rPr sz="900" spc="-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languages.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keep</a:t>
            </a:r>
            <a:r>
              <a:rPr sz="900" spc="-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our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discussions</a:t>
            </a:r>
            <a:r>
              <a:rPr sz="9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language-free,</a:t>
            </a:r>
            <a:r>
              <a:rPr sz="900" spc="-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-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wrote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 version of each protocol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pseudocode that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focuses mostly on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process rather than delving into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nuances of language rules.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799" y="1956133"/>
            <a:ext cx="2008066" cy="2047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12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Types of Data Link Protocols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799" y="2196793"/>
            <a:ext cx="5201082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protocols</a:t>
            </a:r>
            <a:r>
              <a:rPr sz="900" spc="7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divided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into</a:t>
            </a:r>
            <a:r>
              <a:rPr sz="900" spc="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those</a:t>
            </a:r>
            <a:r>
              <a:rPr sz="900" spc="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can</a:t>
            </a:r>
            <a:r>
              <a:rPr sz="900" spc="7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6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used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noiseless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(error-free)</a:t>
            </a:r>
            <a:r>
              <a:rPr sz="900" spc="7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channels</a:t>
            </a:r>
            <a:r>
              <a:rPr sz="900" spc="7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those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can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used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noisy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(error-producing)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channels.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protocols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first</a:t>
            </a:r>
            <a:r>
              <a:rPr sz="900" spc="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group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can't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used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 real life, so they're useful for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learning about noisy channel protocols. The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classifications as seen in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Figure 25.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799" y="2841445"/>
            <a:ext cx="5201215" cy="4639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There</a:t>
            </a:r>
            <a:r>
              <a:rPr sz="900" spc="18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8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2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distinction</a:t>
            </a:r>
            <a:r>
              <a:rPr sz="900" spc="18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between</a:t>
            </a:r>
            <a:r>
              <a:rPr sz="900" spc="19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9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protocols</a:t>
            </a:r>
            <a:r>
              <a:rPr sz="900" spc="18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17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address</a:t>
            </a:r>
            <a:r>
              <a:rPr sz="900" spc="18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here</a:t>
            </a:r>
            <a:r>
              <a:rPr sz="900" spc="18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18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9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protocols</a:t>
            </a:r>
            <a:r>
              <a:rPr sz="900" spc="18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used</a:t>
            </a:r>
            <a:r>
              <a:rPr sz="900" spc="17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2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actual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networks.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frames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pass</a:t>
            </a:r>
            <a:r>
              <a:rPr sz="900" spc="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node,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referred</a:t>
            </a:r>
            <a:r>
              <a:rPr sz="900" spc="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 as</a:t>
            </a:r>
            <a:r>
              <a:rPr sz="900" spc="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sender,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another</a:t>
            </a:r>
            <a:r>
              <a:rPr sz="900" spc="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node,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referred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 as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receiver, in all of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protocols we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address.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359786" y="5924913"/>
            <a:ext cx="1850992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25 Classifications of protocols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799" y="6188783"/>
            <a:ext cx="5202799" cy="10324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flows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just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3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direction,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despite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fact</a:t>
            </a:r>
            <a:r>
              <a:rPr sz="900" spc="4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special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frames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called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acknowledgment</a:t>
            </a:r>
            <a:r>
              <a:rPr sz="900" spc="5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(ACK)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2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negative</a:t>
            </a:r>
            <a:r>
              <a:rPr sz="900" spc="2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acknowledgment</a:t>
            </a:r>
            <a:r>
              <a:rPr sz="900" spc="27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(NAK)</a:t>
            </a:r>
            <a:r>
              <a:rPr sz="900" spc="27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will</a:t>
            </a:r>
            <a:r>
              <a:rPr sz="900" spc="2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flow</a:t>
            </a:r>
            <a:r>
              <a:rPr sz="900" spc="27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25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5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opposite</a:t>
            </a:r>
            <a:r>
              <a:rPr sz="900" spc="2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direction</a:t>
            </a:r>
            <a:r>
              <a:rPr sz="900" spc="27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27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flow</a:t>
            </a:r>
            <a:r>
              <a:rPr sz="900" spc="2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2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monitoring.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6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real-world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network,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link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protocols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bidirectional,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allowing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flow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all</a:t>
            </a:r>
            <a:r>
              <a:rPr sz="900" spc="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directions.</a:t>
            </a:r>
            <a:r>
              <a:rPr sz="900" spc="7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Piggybacking</a:t>
            </a:r>
            <a:r>
              <a:rPr sz="900" spc="7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method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used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these</a:t>
            </a:r>
            <a:r>
              <a:rPr sz="900" spc="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protocols</a:t>
            </a:r>
            <a:r>
              <a:rPr sz="900" spc="7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provide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flow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1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control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information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such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ACKs</a:t>
            </a:r>
            <a:r>
              <a:rPr sz="900" spc="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NAKs</a:t>
            </a:r>
            <a:r>
              <a:rPr sz="900" spc="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frames.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picked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latter</a:t>
            </a:r>
            <a:r>
              <a:rPr sz="900" spc="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our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topic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because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bidirectional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protocols are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more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complicated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than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unidirectional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protocols.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They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can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generalised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 bidirectional protocols if they are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understood.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00" y="7261603"/>
            <a:ext cx="2179753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6.7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NOISELESS CHANNELS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00" y="7519618"/>
            <a:ext cx="5198401" cy="60685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Let's</a:t>
            </a:r>
            <a:r>
              <a:rPr sz="900" spc="-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pretend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-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have</a:t>
            </a:r>
            <a:r>
              <a:rPr sz="900" spc="-4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900" spc="-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ideal</a:t>
            </a:r>
            <a:r>
              <a:rPr sz="900" spc="-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channel</a:t>
            </a:r>
            <a:r>
              <a:rPr sz="900" spc="-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with</a:t>
            </a:r>
            <a:r>
              <a:rPr sz="9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</a:t>
            </a:r>
            <a:r>
              <a:rPr sz="900" spc="-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missing,</a:t>
            </a:r>
            <a:r>
              <a:rPr sz="9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duplicated,</a:t>
            </a:r>
            <a:r>
              <a:rPr sz="900" spc="-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or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compromised</a:t>
            </a:r>
            <a:r>
              <a:rPr sz="900" spc="-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frames.</a:t>
            </a:r>
            <a:r>
              <a:rPr sz="900" spc="-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sort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 channel,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-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two</a:t>
            </a:r>
            <a:r>
              <a:rPr sz="900" spc="-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protocols.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first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 protocol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does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not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 flow control,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while</a:t>
            </a:r>
            <a:r>
              <a:rPr sz="900" spc="-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second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does.</a:t>
            </a:r>
            <a:r>
              <a:rPr sz="900" spc="5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necessity,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neither</a:t>
            </a:r>
            <a:r>
              <a:rPr sz="900" spc="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has</a:t>
            </a:r>
            <a:r>
              <a:rPr sz="900" spc="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900" spc="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management</a:t>
            </a:r>
            <a:r>
              <a:rPr sz="900" spc="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since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assumed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channel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fully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noiseless.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799" y="8167451"/>
            <a:ext cx="1282337" cy="2047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12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Simplest Protocol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799" y="8408111"/>
            <a:ext cx="5200259" cy="8905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1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lack</a:t>
            </a:r>
            <a:r>
              <a:rPr sz="900" spc="1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1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better</a:t>
            </a:r>
            <a:r>
              <a:rPr sz="900" spc="1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term,</a:t>
            </a:r>
            <a:r>
              <a:rPr sz="900" spc="1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9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call</a:t>
            </a:r>
            <a:r>
              <a:rPr sz="900" spc="1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our</a:t>
            </a:r>
            <a:r>
              <a:rPr sz="900" spc="1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first</a:t>
            </a:r>
            <a:r>
              <a:rPr sz="900" spc="1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</a:t>
            </a:r>
            <a:r>
              <a:rPr sz="900" spc="9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Simplest</a:t>
            </a:r>
            <a:r>
              <a:rPr sz="900" spc="1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Protocol.</a:t>
            </a:r>
            <a:r>
              <a:rPr sz="900" spc="1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1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has</a:t>
            </a:r>
            <a:r>
              <a:rPr sz="900" spc="9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</a:t>
            </a:r>
            <a:r>
              <a:rPr sz="900" spc="10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flow</a:t>
            </a:r>
            <a:r>
              <a:rPr sz="900" spc="10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</a:t>
            </a:r>
            <a:r>
              <a:rPr sz="900" spc="1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management.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 a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one-way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protocol, meaning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 frames only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pass in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direction, from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sender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receiver.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assume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can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accommodate</a:t>
            </a:r>
            <a:r>
              <a:rPr sz="900" spc="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any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receives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right</a:t>
            </a:r>
            <a:r>
              <a:rPr sz="900" spc="4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away,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with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loading</a:t>
            </a:r>
            <a:r>
              <a:rPr sz="900" spc="-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time</a:t>
            </a:r>
            <a:r>
              <a:rPr sz="900" spc="-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-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-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negligible.</a:t>
            </a:r>
            <a:r>
              <a:rPr sz="900" spc="-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4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receiver's</a:t>
            </a:r>
            <a:r>
              <a:rPr sz="900" spc="-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-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link</a:t>
            </a:r>
            <a:r>
              <a:rPr sz="900" spc="-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layer</a:t>
            </a:r>
            <a:r>
              <a:rPr sz="900" spc="-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separates</a:t>
            </a:r>
            <a:r>
              <a:rPr sz="900" spc="-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header</a:t>
            </a:r>
            <a:r>
              <a:rPr sz="900" spc="-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-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-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right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away</a:t>
            </a:r>
            <a:r>
              <a:rPr sz="900" spc="-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-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hands</a:t>
            </a:r>
            <a:r>
              <a:rPr sz="900" spc="-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-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packet</a:t>
            </a:r>
            <a:r>
              <a:rPr sz="900" spc="-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its</a:t>
            </a:r>
            <a:r>
              <a:rPr sz="900" spc="-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network</a:t>
            </a:r>
            <a:r>
              <a:rPr sz="900" spc="-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layer,</a:t>
            </a:r>
            <a:r>
              <a:rPr sz="900" spc="-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which</a:t>
            </a:r>
            <a:r>
              <a:rPr sz="900" spc="-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will</a:t>
            </a:r>
            <a:r>
              <a:rPr sz="900" spc="-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accept</a:t>
            </a:r>
            <a:r>
              <a:rPr sz="900" spc="-5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right</a:t>
            </a:r>
            <a:r>
              <a:rPr sz="900" spc="-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away.</a:t>
            </a:r>
            <a:r>
              <a:rPr sz="900" spc="-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put</a:t>
            </a:r>
            <a:r>
              <a:rPr sz="900" spc="-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another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way,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receiver should never be overloaded with pictures.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127</a:t>
            </a: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2276094" y="3351530"/>
            <a:ext cx="4149852" cy="240982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669034" y="7260589"/>
            <a:ext cx="5370322" cy="226187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258064"/>
            <a:ext cx="175260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1018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911142"/>
            <a:ext cx="567906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Design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1134566"/>
            <a:ext cx="5203095" cy="8903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Flow</a:t>
            </a:r>
            <a:r>
              <a:rPr sz="900" spc="9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control</a:t>
            </a:r>
            <a:r>
              <a:rPr sz="900" spc="1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9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not</a:t>
            </a:r>
            <a:r>
              <a:rPr sz="900" spc="9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needed</a:t>
            </a:r>
            <a:r>
              <a:rPr sz="900" spc="10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1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9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scheme.</a:t>
            </a:r>
            <a:r>
              <a:rPr sz="900" spc="1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9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sender</a:t>
            </a:r>
            <a:r>
              <a:rPr sz="900" spc="10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site's</a:t>
            </a:r>
            <a:r>
              <a:rPr sz="900" spc="10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9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link</a:t>
            </a:r>
            <a:r>
              <a:rPr sz="900" spc="9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layer</a:t>
            </a:r>
            <a:r>
              <a:rPr sz="900" spc="9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receives</a:t>
            </a:r>
            <a:r>
              <a:rPr sz="900" spc="8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9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network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layer,</a:t>
            </a:r>
            <a:r>
              <a:rPr sz="900" spc="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creates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out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it,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transfers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it.</a:t>
            </a:r>
            <a:r>
              <a:rPr sz="900" spc="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site's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link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layer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collects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 its physical layer, removes data from it,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 sends it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its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network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layer.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sender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receiver's</a:t>
            </a:r>
            <a:r>
              <a:rPr sz="900" spc="17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19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link</a:t>
            </a:r>
            <a:r>
              <a:rPr sz="900" spc="1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layers</a:t>
            </a:r>
            <a:r>
              <a:rPr sz="900" spc="2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provide</a:t>
            </a:r>
            <a:r>
              <a:rPr sz="900" spc="18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transmission</a:t>
            </a:r>
            <a:r>
              <a:rPr sz="900" spc="18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facilities</a:t>
            </a:r>
            <a:r>
              <a:rPr sz="900" spc="17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18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their</a:t>
            </a:r>
            <a:r>
              <a:rPr sz="900" spc="1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network</a:t>
            </a:r>
            <a:r>
              <a:rPr sz="900" spc="17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layers.</a:t>
            </a:r>
            <a:r>
              <a:rPr sz="900" spc="17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17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7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actual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exchange of bits,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 link layers depend on the services offered by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their physical layers (such as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signalling, multiplexing, and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so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on).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 design as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seen in Figure 26.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3" y="2062681"/>
            <a:ext cx="5200866" cy="10324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 need</a:t>
            </a:r>
            <a:r>
              <a:rPr sz="9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go</a:t>
            </a:r>
            <a:r>
              <a:rPr sz="900" spc="-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into</a:t>
            </a:r>
            <a:r>
              <a:rPr sz="900" spc="-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 that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all</a:t>
            </a:r>
            <a:r>
              <a:rPr sz="900" spc="-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link</a:t>
            </a:r>
            <a:r>
              <a:rPr sz="900" spc="-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layers use. The sender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location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would</a:t>
            </a:r>
            <a:r>
              <a:rPr sz="900" spc="-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not</a:t>
            </a:r>
            <a:r>
              <a:rPr sz="900" spc="-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 able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transmit</a:t>
            </a:r>
            <a:r>
              <a:rPr sz="900" spc="10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1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until</a:t>
            </a:r>
            <a:r>
              <a:rPr sz="900" spc="1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10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receives</a:t>
            </a:r>
            <a:r>
              <a:rPr sz="900" spc="1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1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packet</a:t>
            </a:r>
            <a:r>
              <a:rPr sz="900" spc="1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10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its</a:t>
            </a:r>
            <a:r>
              <a:rPr sz="900" spc="1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network</a:t>
            </a:r>
            <a:r>
              <a:rPr sz="900" spc="9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layer.</a:t>
            </a:r>
            <a:r>
              <a:rPr sz="900" spc="1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Until</a:t>
            </a:r>
            <a:r>
              <a:rPr sz="900" spc="1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1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arrives,</a:t>
            </a:r>
            <a:r>
              <a:rPr sz="900" spc="1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recipient</a:t>
            </a:r>
            <a:r>
              <a:rPr sz="900" spc="1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location</a:t>
            </a:r>
            <a:r>
              <a:rPr sz="900" spc="1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cannot</a:t>
            </a:r>
            <a:r>
              <a:rPr sz="900" spc="1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</a:t>
            </a:r>
            <a:r>
              <a:rPr sz="900" spc="1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1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packet</a:t>
            </a:r>
            <a:r>
              <a:rPr sz="900" spc="1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10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network</a:t>
            </a:r>
            <a:r>
              <a:rPr sz="900" spc="1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layer.</a:t>
            </a:r>
            <a:r>
              <a:rPr sz="900" spc="1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spc="1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</a:t>
            </a:r>
            <a:r>
              <a:rPr sz="900" spc="1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applied</a:t>
            </a:r>
            <a:r>
              <a:rPr sz="900" spc="1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1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process,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concept</a:t>
            </a:r>
            <a:r>
              <a:rPr sz="900" spc="4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events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must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introduced.</a:t>
            </a:r>
            <a:r>
              <a:rPr sz="900" spc="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procedure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at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sender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site</a:t>
            </a:r>
            <a:r>
              <a:rPr sz="900" spc="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still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running;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</a:t>
            </a:r>
            <a:r>
              <a:rPr sz="900" spc="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action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taken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before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network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layer</a:t>
            </a:r>
            <a:r>
              <a:rPr sz="900" spc="6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makes</a:t>
            </a:r>
            <a:r>
              <a:rPr sz="900" spc="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request.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process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at</a:t>
            </a:r>
            <a:r>
              <a:rPr sz="900" spc="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site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still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running,</a:t>
            </a:r>
            <a:r>
              <a:rPr sz="900" spc="8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but</a:t>
            </a:r>
            <a:r>
              <a:rPr sz="900" spc="9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</a:t>
            </a:r>
            <a:r>
              <a:rPr sz="900" spc="1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action</a:t>
            </a:r>
            <a:r>
              <a:rPr sz="900" spc="10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taken</a:t>
            </a:r>
            <a:r>
              <a:rPr sz="900" spc="10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before</a:t>
            </a:r>
            <a:r>
              <a:rPr sz="900" spc="9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physical</a:t>
            </a:r>
            <a:r>
              <a:rPr sz="900" spc="8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layer</a:t>
            </a:r>
            <a:r>
              <a:rPr sz="900" spc="1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sends</a:t>
            </a:r>
            <a:r>
              <a:rPr sz="900" spc="1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warning.</a:t>
            </a:r>
            <a:r>
              <a:rPr sz="900" spc="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Since</a:t>
            </a:r>
            <a:r>
              <a:rPr sz="900" spc="1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they</a:t>
            </a:r>
            <a:r>
              <a:rPr sz="900" spc="10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don't</a:t>
            </a:r>
            <a:r>
              <a:rPr sz="900" spc="9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know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when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associated incidents will occur, both operations are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still going.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649346" y="5848713"/>
            <a:ext cx="3558508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26 The</a:t>
            </a:r>
            <a:r>
              <a:rPr sz="900" spc="-15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design of the simplest protocol with no flow or</a:t>
            </a:r>
            <a:r>
              <a:rPr sz="900" spc="25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error</a:t>
            </a:r>
            <a:r>
              <a:rPr sz="900" spc="14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control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6335691"/>
            <a:ext cx="813934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Algorithms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3" y="6559116"/>
            <a:ext cx="30573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protocol at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sender site is depicted in Algorithm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917570" y="6998190"/>
            <a:ext cx="3023298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Algorithm 1 The simplest</a:t>
            </a:r>
            <a:r>
              <a:rPr sz="900" spc="-11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protocol has a sender-site algorithm.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769617" y="7325489"/>
            <a:ext cx="904700" cy="2210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while(true)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4937124" y="7325489"/>
            <a:ext cx="1242480" cy="2210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//repeat</a:t>
            </a:r>
            <a:r>
              <a:rPr sz="1200" spc="118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spc="-12" dirty="0">
                <a:solidFill>
                  <a:srgbClr val="000000"/>
                </a:solidFill>
                <a:latin typeface="EGGQDF+Bahnschrift"/>
                <a:cs typeface="EGGQDF+Bahnschrift"/>
              </a:rPr>
              <a:t>forever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769618" y="7665343"/>
            <a:ext cx="207317" cy="2210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{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934210" y="8006719"/>
            <a:ext cx="1205582" cy="2210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WaitForEvent();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4937124" y="8006719"/>
            <a:ext cx="2122178" cy="5608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//Sleep</a:t>
            </a:r>
            <a:r>
              <a:rPr sz="1200" spc="104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until</a:t>
            </a:r>
            <a:r>
              <a:rPr sz="1200" spc="116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an</a:t>
            </a:r>
            <a:r>
              <a:rPr sz="1200" spc="115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spc="-10" dirty="0">
                <a:solidFill>
                  <a:srgbClr val="000000"/>
                </a:solidFill>
                <a:latin typeface="EGGQDF+Bahnschrift"/>
                <a:cs typeface="EGGQDF+Bahnschrift"/>
              </a:rPr>
              <a:t>event</a:t>
            </a:r>
            <a:r>
              <a:rPr sz="1200" spc="120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occurs</a:t>
            </a:r>
          </a:p>
          <a:p>
            <a:pPr marL="0" marR="0">
              <a:lnSpc>
                <a:spcPts val="1440"/>
              </a:lnSpc>
              <a:spcBef>
                <a:spcPts val="1285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//There</a:t>
            </a:r>
            <a:r>
              <a:rPr sz="1200" spc="111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is</a:t>
            </a:r>
            <a:r>
              <a:rPr sz="1200" spc="118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a</a:t>
            </a:r>
            <a:r>
              <a:rPr sz="1200" spc="117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packet</a:t>
            </a:r>
            <a:r>
              <a:rPr sz="1200" spc="110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to</a:t>
            </a:r>
            <a:r>
              <a:rPr sz="1200" spc="108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send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934210" y="8346571"/>
            <a:ext cx="1835571" cy="2210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if(Event(RequestToSend)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934210" y="8686423"/>
            <a:ext cx="207317" cy="2210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{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385695" y="9028053"/>
            <a:ext cx="832246" cy="2210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GetData();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4937125" y="9028053"/>
            <a:ext cx="1952463" cy="403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//takes</a:t>
            </a:r>
            <a:r>
              <a:rPr sz="1200" spc="121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a</a:t>
            </a:r>
            <a:r>
              <a:rPr sz="1200" spc="117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data</a:t>
            </a:r>
            <a:r>
              <a:rPr sz="1200" spc="117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packet</a:t>
            </a:r>
            <a:r>
              <a:rPr sz="1200" spc="123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spc="-15" dirty="0">
                <a:solidFill>
                  <a:srgbClr val="000000"/>
                </a:solidFill>
                <a:latin typeface="EGGQDF+Bahnschrift"/>
                <a:cs typeface="EGGQDF+Bahnschrift"/>
              </a:rPr>
              <a:t>from</a:t>
            </a:r>
          </a:p>
          <a:p>
            <a:pPr marL="0" marR="0">
              <a:lnSpc>
                <a:spcPts val="1440"/>
              </a:lnSpc>
              <a:spcBef>
                <a:spcPts val="5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the</a:t>
            </a:r>
            <a:r>
              <a:rPr sz="1200" spc="120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network</a:t>
            </a:r>
            <a:r>
              <a:rPr sz="1200" spc="125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layer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128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2852928" y="6395207"/>
            <a:ext cx="3005329" cy="179832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9560" y="399796"/>
            <a:ext cx="1240535" cy="4815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0512" y="672592"/>
            <a:ext cx="5082540" cy="184861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43714" y="5237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8800" y="524379"/>
            <a:ext cx="211924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450348" y="2598544"/>
            <a:ext cx="195399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16 Peer to Peer Communication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8800" y="2868291"/>
            <a:ext cx="5198137" cy="88608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Once</a:t>
            </a:r>
            <a:r>
              <a:rPr sz="900" spc="20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network,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P2P</a:t>
            </a:r>
            <a:r>
              <a:rPr sz="900" spc="1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software</a:t>
            </a:r>
            <a:r>
              <a:rPr sz="900" spc="2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allows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search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2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files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2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people's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computers.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Meanwhile,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1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users</a:t>
            </a:r>
            <a:r>
              <a:rPr sz="900" spc="1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search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files</a:t>
            </a:r>
            <a:r>
              <a:rPr sz="900" spc="1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1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computer,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typically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1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within</a:t>
            </a:r>
            <a:r>
              <a:rPr sz="900" spc="1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folder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1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1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designated</a:t>
            </a:r>
            <a:r>
              <a:rPr sz="900" spc="1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share.</a:t>
            </a:r>
            <a:r>
              <a:rPr sz="900" spc="1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While</a:t>
            </a:r>
            <a:r>
              <a:rPr sz="900" spc="1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P2P</a:t>
            </a:r>
            <a:r>
              <a:rPr sz="900" spc="1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networking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makes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file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sharing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easy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convenient,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led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lot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software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piracy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illegal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music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downloads.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Therefore,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best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safe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side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download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software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music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</a:p>
          <a:p>
            <a:pPr marL="0" marR="0">
              <a:lnSpc>
                <a:spcPts val="1085"/>
              </a:lnSpc>
              <a:spcBef>
                <a:spcPts val="9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legitimate websites.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8800" y="3794294"/>
            <a:ext cx="1285040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Home Applications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8800" y="4023483"/>
            <a:ext cx="4083229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 of the most important uses of the Internet for home users are as follows: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057400" y="4243983"/>
            <a:ext cx="179830" cy="8921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24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6" marR="0">
              <a:lnSpc>
                <a:spcPts val="1324"/>
              </a:lnSpc>
              <a:spcBef>
                <a:spcPts val="475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5" marR="0">
              <a:lnSpc>
                <a:spcPts val="1324"/>
              </a:lnSpc>
              <a:spcBef>
                <a:spcPts val="475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5" marR="0">
              <a:lnSpc>
                <a:spcPts val="1324"/>
              </a:lnSpc>
              <a:spcBef>
                <a:spcPts val="475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286000" y="4263686"/>
            <a:ext cx="2045519" cy="8763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Access to remote information:</a:t>
            </a:r>
          </a:p>
          <a:p>
            <a:pPr marL="6" marR="0">
              <a:lnSpc>
                <a:spcPts val="1200"/>
              </a:lnSpc>
              <a:spcBef>
                <a:spcPts val="599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Person-to-person communication</a:t>
            </a:r>
          </a:p>
          <a:p>
            <a:pPr marL="5" marR="0">
              <a:lnSpc>
                <a:spcPts val="1200"/>
              </a:lnSpc>
              <a:spcBef>
                <a:spcPts val="599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Interactive entertainment</a:t>
            </a:r>
          </a:p>
          <a:p>
            <a:pPr marL="5" marR="0">
              <a:lnSpc>
                <a:spcPts val="1200"/>
              </a:lnSpc>
              <a:spcBef>
                <a:spcPts val="599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Electronic commerce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8805" y="5175038"/>
            <a:ext cx="931983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Mobile Users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8805" y="5506336"/>
            <a:ext cx="5200550" cy="74435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Mobile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computers,</a:t>
            </a:r>
            <a:r>
              <a:rPr sz="900" spc="2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notebook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  <a:r>
              <a:rPr sz="900" spc="2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2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fastest-growing</a:t>
            </a:r>
            <a:r>
              <a:rPr sz="900" spc="2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segments</a:t>
            </a:r>
            <a:r>
              <a:rPr sz="900" spc="2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entire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industry.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having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impossible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cars,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boats,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airplanes,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6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lot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interest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wireless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networks.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Wired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possible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areas,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wireless</a:t>
            </a:r>
          </a:p>
          <a:p>
            <a:pPr marL="2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comes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picture.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example,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people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who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usually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traveling,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prefer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</a:p>
          <a:p>
            <a:pPr marL="0" marR="0">
              <a:lnSpc>
                <a:spcPts val="1085"/>
              </a:lnSpc>
              <a:spcBef>
                <a:spcPts val="1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portable devices.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3695712" y="8266300"/>
            <a:ext cx="146294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17 Wireless Hotspots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8800" y="8586340"/>
            <a:ext cx="5201061" cy="59957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Wireless</a:t>
            </a:r>
            <a:r>
              <a:rPr sz="900" spc="4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hotspots</a:t>
            </a:r>
            <a:r>
              <a:rPr sz="900" spc="4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4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</a:t>
            </a:r>
            <a:r>
              <a:rPr sz="900" spc="4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kind</a:t>
            </a:r>
            <a:r>
              <a:rPr sz="900" spc="4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wireless</a:t>
            </a:r>
            <a:r>
              <a:rPr sz="900" spc="4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4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4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mobile</a:t>
            </a:r>
            <a:r>
              <a:rPr sz="900" spc="4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  <a:r>
              <a:rPr sz="900" spc="4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4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17.</a:t>
            </a:r>
          </a:p>
          <a:p>
            <a:pPr marL="17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Smartphones such as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popular iPhone, combine aspects of mobile phones and mobile computers.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Although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wireless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networking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mobile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computing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often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related,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identical,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</a:p>
          <a:p>
            <a:pPr marL="0" marR="0">
              <a:lnSpc>
                <a:spcPts val="1085"/>
              </a:lnSpc>
              <a:spcBef>
                <a:spcPts val="1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below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18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shows: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12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3264420" y="10084432"/>
            <a:ext cx="2328249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endParaRPr sz="900" dirty="0">
              <a:solidFill>
                <a:srgbClr val="000000"/>
              </a:solidFill>
              <a:latin typeface="RMHARQ+BKSOFX+BookAntiqua-Bold"/>
              <a:cs typeface="RMHARQ+BKSOFX+BookAntiqua-Bold"/>
            </a:endParaRPr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751332" y="3305175"/>
            <a:ext cx="4917694" cy="323875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525780" y="265683"/>
            <a:ext cx="7030719" cy="247980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876423" y="524381"/>
            <a:ext cx="3008594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Unit 06:</a:t>
            </a:r>
            <a:r>
              <a:rPr sz="900" spc="-13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Data link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error control and flow control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533134" y="52245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160068" y="970919"/>
            <a:ext cx="1135923" cy="8610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1148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MakeFrame();</a:t>
            </a:r>
          </a:p>
          <a:p>
            <a:pPr marL="0" marR="0">
              <a:lnSpc>
                <a:spcPts val="1440"/>
              </a:lnSpc>
              <a:spcBef>
                <a:spcPts val="3649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SendFrame();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794125" y="970919"/>
            <a:ext cx="1903967" cy="5867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//adds</a:t>
            </a:r>
            <a:r>
              <a:rPr sz="1200" spc="118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a</a:t>
            </a:r>
            <a:r>
              <a:rPr sz="1200" spc="117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header</a:t>
            </a:r>
            <a:r>
              <a:rPr sz="1200" spc="122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and</a:t>
            </a:r>
          </a:p>
          <a:p>
            <a:pPr marL="0" marR="0">
              <a:lnSpc>
                <a:spcPts val="1440"/>
              </a:lnSpc>
              <a:spcBef>
                <a:spcPts val="5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delimiter</a:t>
            </a:r>
            <a:r>
              <a:rPr sz="1200" spc="121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flags</a:t>
            </a:r>
            <a:r>
              <a:rPr sz="1200" spc="120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to</a:t>
            </a:r>
            <a:r>
              <a:rPr sz="1200" spc="107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the</a:t>
            </a:r>
            <a:r>
              <a:rPr sz="1200" spc="124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data</a:t>
            </a:r>
          </a:p>
          <a:p>
            <a:pPr marL="0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packet</a:t>
            </a:r>
            <a:r>
              <a:rPr sz="1200" spc="121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to</a:t>
            </a:r>
            <a:r>
              <a:rPr sz="1200" spc="107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make</a:t>
            </a:r>
            <a:r>
              <a:rPr sz="1200" spc="120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a</a:t>
            </a:r>
            <a:r>
              <a:rPr sz="1200" spc="104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frame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3794125" y="1610999"/>
            <a:ext cx="1945862" cy="403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//delivers</a:t>
            </a:r>
            <a:r>
              <a:rPr sz="1200" spc="120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the</a:t>
            </a:r>
            <a:r>
              <a:rPr sz="1200" spc="123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frame</a:t>
            </a:r>
            <a:r>
              <a:rPr sz="1200" spc="127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to</a:t>
            </a:r>
            <a:r>
              <a:rPr sz="1200" spc="95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the</a:t>
            </a:r>
          </a:p>
          <a:p>
            <a:pPr marL="0" marR="0">
              <a:lnSpc>
                <a:spcPts val="1440"/>
              </a:lnSpc>
              <a:spcBef>
                <a:spcPts val="5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physical</a:t>
            </a:r>
            <a:r>
              <a:rPr sz="1200" spc="122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layer</a:t>
            </a:r>
            <a:r>
              <a:rPr sz="1200" spc="131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spc="-13" dirty="0">
                <a:solidFill>
                  <a:srgbClr val="000000"/>
                </a:solidFill>
                <a:latin typeface="EGGQDF+Bahnschrift"/>
                <a:cs typeface="EGGQDF+Bahnschrift"/>
              </a:rPr>
              <a:t>for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3794125" y="1976760"/>
            <a:ext cx="1080906" cy="2210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transmission.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914704" y="2251079"/>
            <a:ext cx="207317" cy="2210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}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26364" y="2433959"/>
            <a:ext cx="207317" cy="2210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}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745234" y="3041253"/>
            <a:ext cx="308311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Algorithm 2 The simplest</a:t>
            </a:r>
            <a:r>
              <a:rPr sz="900" spc="-11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protocol has a receiver-site algorithm.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852220" y="3370076"/>
            <a:ext cx="904700" cy="2210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while(true)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3301618" y="3370076"/>
            <a:ext cx="1242480" cy="2210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//repeat</a:t>
            </a:r>
            <a:r>
              <a:rPr sz="1200" spc="118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spc="-12" dirty="0">
                <a:solidFill>
                  <a:srgbClr val="000000"/>
                </a:solidFill>
                <a:latin typeface="EGGQDF+Bahnschrift"/>
                <a:cs typeface="EGGQDF+Bahnschrift"/>
              </a:rPr>
              <a:t>forever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852220" y="3644396"/>
            <a:ext cx="207317" cy="2210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{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016812" y="3918715"/>
            <a:ext cx="2002184" cy="76964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WaitForEvent();</a:t>
            </a:r>
          </a:p>
          <a:p>
            <a:pPr marL="0" marR="0">
              <a:lnSpc>
                <a:spcPts val="1440"/>
              </a:lnSpc>
              <a:spcBef>
                <a:spcPts val="769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if(Event(Arrivalnotification)</a:t>
            </a:r>
          </a:p>
          <a:p>
            <a:pPr marL="0" marR="0">
              <a:lnSpc>
                <a:spcPts val="1440"/>
              </a:lnSpc>
              <a:spcBef>
                <a:spcPts val="769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{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3301619" y="3918715"/>
            <a:ext cx="2121036" cy="49532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//Sleep</a:t>
            </a:r>
            <a:r>
              <a:rPr sz="1200" spc="104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until</a:t>
            </a:r>
            <a:r>
              <a:rPr sz="1200" spc="116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an</a:t>
            </a:r>
            <a:r>
              <a:rPr sz="1200" spc="106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spc="-10" dirty="0">
                <a:solidFill>
                  <a:srgbClr val="000000"/>
                </a:solidFill>
                <a:latin typeface="EGGQDF+Bahnschrift"/>
                <a:cs typeface="EGGQDF+Bahnschrift"/>
              </a:rPr>
              <a:t>event</a:t>
            </a:r>
            <a:r>
              <a:rPr sz="1200" spc="120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occurs</a:t>
            </a:r>
          </a:p>
          <a:p>
            <a:pPr marL="0" marR="0">
              <a:lnSpc>
                <a:spcPts val="1440"/>
              </a:lnSpc>
              <a:spcBef>
                <a:spcPts val="769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//There</a:t>
            </a:r>
            <a:r>
              <a:rPr sz="1200" spc="111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is</a:t>
            </a:r>
            <a:r>
              <a:rPr sz="1200" spc="118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a</a:t>
            </a:r>
            <a:r>
              <a:rPr sz="1200" spc="117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packet</a:t>
            </a:r>
            <a:r>
              <a:rPr sz="1200" spc="110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to</a:t>
            </a:r>
            <a:r>
              <a:rPr sz="1200" spc="108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send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467866" y="4741676"/>
            <a:ext cx="1268759" cy="2210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ReceiveFrame();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3301619" y="4741676"/>
            <a:ext cx="2166538" cy="4041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//receives</a:t>
            </a:r>
            <a:r>
              <a:rPr sz="1200" spc="120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the</a:t>
            </a:r>
            <a:r>
              <a:rPr sz="1200" spc="124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frame</a:t>
            </a:r>
            <a:r>
              <a:rPr sz="1200" spc="117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spc="-15" dirty="0">
                <a:solidFill>
                  <a:srgbClr val="000000"/>
                </a:solidFill>
                <a:latin typeface="EGGQDF+Bahnschrift"/>
                <a:cs typeface="EGGQDF+Bahnschrift"/>
              </a:rPr>
              <a:t>from</a:t>
            </a:r>
            <a:r>
              <a:rPr sz="1200" spc="136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the</a:t>
            </a:r>
          </a:p>
          <a:p>
            <a:pPr marL="0" marR="0">
              <a:lnSpc>
                <a:spcPts val="1440"/>
              </a:lnSpc>
              <a:spcBef>
                <a:spcPts val="51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physical</a:t>
            </a:r>
            <a:r>
              <a:rPr sz="1200" spc="122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layer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385569" y="5199130"/>
            <a:ext cx="1134094" cy="6782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1148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ExtractData();</a:t>
            </a:r>
          </a:p>
          <a:p>
            <a:pPr marL="0" marR="0">
              <a:lnSpc>
                <a:spcPts val="1440"/>
              </a:lnSpc>
              <a:spcBef>
                <a:spcPts val="2159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Deliverdata();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3301619" y="5199130"/>
            <a:ext cx="2039996" cy="4038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//extracts</a:t>
            </a:r>
            <a:r>
              <a:rPr sz="1200" spc="121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the</a:t>
            </a:r>
            <a:r>
              <a:rPr sz="1200" spc="123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data</a:t>
            </a:r>
            <a:r>
              <a:rPr sz="1200" spc="116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spc="-16" dirty="0">
                <a:solidFill>
                  <a:srgbClr val="000000"/>
                </a:solidFill>
                <a:latin typeface="EGGQDF+Bahnschrift"/>
                <a:cs typeface="EGGQDF+Bahnschrift"/>
              </a:rPr>
              <a:t>from</a:t>
            </a:r>
            <a:r>
              <a:rPr sz="1200" spc="146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the</a:t>
            </a:r>
          </a:p>
          <a:p>
            <a:pPr marL="0" marR="0">
              <a:lnSpc>
                <a:spcPts val="1439"/>
              </a:lnSpc>
              <a:spcBef>
                <a:spcPts val="5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frame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3301618" y="5656330"/>
            <a:ext cx="1836287" cy="4038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//delivers</a:t>
            </a:r>
            <a:r>
              <a:rPr sz="1200" spc="120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the</a:t>
            </a:r>
            <a:r>
              <a:rPr sz="1200" spc="123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data</a:t>
            </a:r>
            <a:r>
              <a:rPr sz="1200" spc="116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to</a:t>
            </a:r>
            <a:r>
              <a:rPr sz="1200" spc="109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the</a:t>
            </a:r>
          </a:p>
          <a:p>
            <a:pPr marL="0" marR="0">
              <a:lnSpc>
                <a:spcPts val="1439"/>
              </a:lnSpc>
              <a:spcBef>
                <a:spcPts val="5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network</a:t>
            </a:r>
            <a:r>
              <a:rPr sz="1200" spc="124" dirty="0">
                <a:solidFill>
                  <a:srgbClr val="000000"/>
                </a:solidFill>
                <a:latin typeface="EGGQDF+Bahnschrift"/>
                <a:cs typeface="EGGQDF+Bahnschrift"/>
              </a:rPr>
              <a:t> </a:t>
            </a:r>
            <a:r>
              <a:rPr sz="1200" spc="-23" dirty="0">
                <a:solidFill>
                  <a:srgbClr val="000000"/>
                </a:solidFill>
                <a:latin typeface="EGGQDF+Bahnschrift"/>
                <a:cs typeface="EGGQDF+Bahnschrift"/>
              </a:rPr>
              <a:t>layer.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140256" y="6113530"/>
            <a:ext cx="207317" cy="2210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}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852220" y="6296410"/>
            <a:ext cx="207317" cy="2210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EGGQDF+Bahnschrift"/>
                <a:cs typeface="EGGQDF+Bahnschrift"/>
              </a:rPr>
              <a:t>}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685800" y="6625253"/>
            <a:ext cx="150934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Stop-and-Wait Protocol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685800" y="6848678"/>
            <a:ext cx="5202169" cy="13174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When data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frames arrive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at the receiver site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quicker than they can be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processed, they must be stored</a:t>
            </a:r>
          </a:p>
          <a:p>
            <a:pPr marL="0" marR="0">
              <a:lnSpc>
                <a:spcPts val="1118"/>
              </a:lnSpc>
              <a:spcBef>
                <a:spcPts val="1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before</a:t>
            </a:r>
            <a:r>
              <a:rPr sz="900" spc="2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they</a:t>
            </a:r>
            <a:r>
              <a:rPr sz="900" spc="2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2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needed.</a:t>
            </a:r>
            <a:r>
              <a:rPr sz="900" spc="2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recipient,</a:t>
            </a:r>
            <a:r>
              <a:rPr sz="900" spc="2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2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most</a:t>
            </a:r>
            <a:r>
              <a:rPr sz="900" spc="2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cases,</a:t>
            </a:r>
            <a:r>
              <a:rPr sz="900" spc="2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does</a:t>
            </a:r>
            <a:r>
              <a:rPr sz="900" spc="2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not</a:t>
            </a:r>
            <a:r>
              <a:rPr sz="900" spc="2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have</a:t>
            </a:r>
            <a:r>
              <a:rPr sz="900" spc="2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enough</a:t>
            </a:r>
            <a:r>
              <a:rPr sz="900" spc="2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storage</a:t>
            </a:r>
            <a:r>
              <a:rPr sz="900" spc="20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capacity,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particularly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processing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multiple</a:t>
            </a:r>
            <a:r>
              <a:rPr sz="900" spc="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sources.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Frames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may</a:t>
            </a:r>
            <a:r>
              <a:rPr sz="900" spc="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discarded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service</a:t>
            </a:r>
            <a:r>
              <a:rPr sz="900" spc="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may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-3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denied</a:t>
            </a:r>
            <a:r>
              <a:rPr sz="900" spc="-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-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result</a:t>
            </a:r>
            <a:r>
              <a:rPr sz="900" spc="-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this.</a:t>
            </a:r>
            <a:r>
              <a:rPr sz="900" spc="-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keep</a:t>
            </a:r>
            <a:r>
              <a:rPr sz="900" spc="-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recipient</a:t>
            </a:r>
            <a:r>
              <a:rPr sz="900" spc="-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-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becoming</a:t>
            </a:r>
            <a:r>
              <a:rPr sz="9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overburdened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-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pictures,</a:t>
            </a:r>
            <a:r>
              <a:rPr sz="900" spc="-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-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need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advise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sender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slow</a:t>
            </a:r>
            <a:r>
              <a:rPr sz="900" spc="8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down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8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some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way.</a:t>
            </a:r>
            <a:r>
              <a:rPr sz="900" spc="7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There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has</a:t>
            </a:r>
            <a:r>
              <a:rPr sz="900" spc="9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8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7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more.</a:t>
            </a:r>
            <a:r>
              <a:rPr sz="900" spc="1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7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sender</a:t>
            </a:r>
            <a:r>
              <a:rPr sz="900" spc="8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receives</a:t>
            </a:r>
            <a:r>
              <a:rPr sz="900" spc="9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input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 the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recipient. The Stop-and-Wait Protocol gets its name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 the fact that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sender sends one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frame,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waits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clarification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recipient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(all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right,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go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ahead),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then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sends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next</a:t>
            </a:r>
            <a:r>
              <a:rPr sz="900" spc="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frame.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frames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remain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unidirectional,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but</a:t>
            </a:r>
            <a:r>
              <a:rPr sz="900" spc="7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auxiliary</a:t>
            </a:r>
            <a:r>
              <a:rPr sz="900" spc="7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ACK</a:t>
            </a:r>
            <a:r>
              <a:rPr sz="900" spc="6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frames</a:t>
            </a:r>
            <a:r>
              <a:rPr sz="900" spc="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(simple</a:t>
            </a:r>
            <a:r>
              <a:rPr sz="900" spc="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tokens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acknowledgment)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 sent in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opposite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direction.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685800" y="8209256"/>
            <a:ext cx="63773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Example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129</a:t>
            </a:r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3254375" y="1170559"/>
            <a:ext cx="2196465" cy="218655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258064"/>
            <a:ext cx="175260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1018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575939" y="3435969"/>
            <a:ext cx="1708219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27 Stop and</a:t>
            </a:r>
            <a:r>
              <a:rPr sz="900" spc="13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Wait Protocol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3" y="3699840"/>
            <a:ext cx="5202676" cy="6053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Figure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27</a:t>
            </a:r>
            <a:r>
              <a:rPr sz="900" spc="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plays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collaboration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sample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using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protocol.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It's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all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quite</a:t>
            </a:r>
            <a:r>
              <a:rPr sz="900" spc="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straightforward.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sender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sends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-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-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waits</a:t>
            </a:r>
            <a:r>
              <a:rPr sz="900" spc="-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receiver's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answer.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When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ACK</a:t>
            </a:r>
            <a:r>
              <a:rPr sz="900" spc="-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comes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up,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next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sent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</a:t>
            </a:r>
            <a:r>
              <a:rPr sz="900" spc="2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sender.</a:t>
            </a:r>
            <a:r>
              <a:rPr sz="900" spc="2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It's</a:t>
            </a:r>
            <a:r>
              <a:rPr sz="900" spc="2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worth</a:t>
            </a:r>
            <a:r>
              <a:rPr sz="900" spc="2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noting</a:t>
            </a:r>
            <a:r>
              <a:rPr sz="900" spc="2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29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sending</a:t>
            </a:r>
            <a:r>
              <a:rPr sz="900" spc="2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two</a:t>
            </a:r>
            <a:r>
              <a:rPr sz="900" spc="2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frames</a:t>
            </a:r>
            <a:r>
              <a:rPr sz="900" spc="2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2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</a:t>
            </a:r>
            <a:r>
              <a:rPr sz="900" spc="2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puts</a:t>
            </a:r>
            <a:r>
              <a:rPr sz="900" spc="2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sender</a:t>
            </a:r>
            <a:r>
              <a:rPr sz="900" spc="24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danger.</a:t>
            </a:r>
            <a:r>
              <a:rPr sz="900" spc="2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sender is involved in four cases, while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recipient is involved in two.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4" y="4345557"/>
            <a:ext cx="1814907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6.8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NOISY CHANNELS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3" y="4603571"/>
            <a:ext cx="5201493" cy="6055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Since</a:t>
            </a:r>
            <a:r>
              <a:rPr sz="900" spc="1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Stop-and-Wait</a:t>
            </a:r>
            <a:r>
              <a:rPr sz="900" spc="1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</a:t>
            </a:r>
            <a:r>
              <a:rPr sz="900" spc="1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demonstrates</a:t>
            </a:r>
            <a:r>
              <a:rPr sz="900" spc="10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how</a:t>
            </a:r>
            <a:r>
              <a:rPr sz="900" spc="10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9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incorporate</a:t>
            </a:r>
            <a:r>
              <a:rPr sz="900" spc="1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flow</a:t>
            </a:r>
            <a:r>
              <a:rPr sz="900" spc="1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control</a:t>
            </a:r>
            <a:r>
              <a:rPr sz="900" spc="10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into</a:t>
            </a:r>
            <a:r>
              <a:rPr sz="900" spc="1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it,</a:t>
            </a:r>
            <a:r>
              <a:rPr sz="900" spc="13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Noiseless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channels,</a:t>
            </a:r>
            <a:r>
              <a:rPr sz="900" spc="-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unlike</a:t>
            </a:r>
            <a:r>
              <a:rPr sz="900" spc="-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their</a:t>
            </a:r>
            <a:r>
              <a:rPr sz="900" spc="-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predecessors,</a:t>
            </a:r>
            <a:r>
              <a:rPr sz="900" spc="-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do</a:t>
            </a:r>
            <a:r>
              <a:rPr sz="900" spc="-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not</a:t>
            </a:r>
            <a:r>
              <a:rPr sz="900" spc="-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exist.</a:t>
            </a:r>
            <a:r>
              <a:rPr sz="900" spc="-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-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may</a:t>
            </a:r>
            <a:r>
              <a:rPr sz="900" spc="-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choose</a:t>
            </a:r>
            <a:r>
              <a:rPr sz="900" spc="-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dismiss</a:t>
            </a:r>
            <a:r>
              <a:rPr sz="900" spc="-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mistake</a:t>
            </a:r>
            <a:r>
              <a:rPr sz="900" spc="-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(as</a:t>
            </a:r>
            <a:r>
              <a:rPr sz="900" spc="-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-3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always</a:t>
            </a:r>
          </a:p>
          <a:p>
            <a:pPr marL="0" marR="0">
              <a:lnSpc>
                <a:spcPts val="1117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do).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-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either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need</a:t>
            </a:r>
            <a:r>
              <a:rPr sz="900" spc="-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apply</a:t>
            </a:r>
            <a:r>
              <a:rPr sz="900" spc="-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management</a:t>
            </a:r>
            <a:r>
              <a:rPr sz="900" spc="-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our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protocols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(which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-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don't),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-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need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 control to our protocols.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5251657"/>
            <a:ext cx="2819038" cy="2047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12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Stop-and-Wait Automatic Repeat Request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2" y="5492317"/>
            <a:ext cx="5201781" cy="13170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5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Stop-and-Wait</a:t>
            </a:r>
            <a:r>
              <a:rPr sz="900" spc="1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Automatic</a:t>
            </a:r>
            <a:r>
              <a:rPr sz="900" spc="15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Repeat</a:t>
            </a:r>
            <a:r>
              <a:rPr sz="900" spc="1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Request</a:t>
            </a:r>
            <a:r>
              <a:rPr sz="900" spc="1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(Stop-and-Wait</a:t>
            </a:r>
            <a:r>
              <a:rPr sz="900" spc="1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ARQ)</a:t>
            </a:r>
            <a:r>
              <a:rPr sz="900" spc="15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our</a:t>
            </a:r>
            <a:r>
              <a:rPr sz="900" spc="1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first</a:t>
            </a:r>
            <a:r>
              <a:rPr sz="900" spc="1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protocol,</a:t>
            </a:r>
            <a:r>
              <a:rPr sz="900" spc="1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which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applies</a:t>
            </a:r>
            <a:r>
              <a:rPr sz="900" spc="1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basic</a:t>
            </a:r>
            <a:r>
              <a:rPr sz="900" spc="1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900" spc="1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control</a:t>
            </a:r>
            <a:r>
              <a:rPr sz="900" spc="13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feature</a:t>
            </a:r>
            <a:r>
              <a:rPr sz="900" spc="1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Stop-and-Wait</a:t>
            </a:r>
            <a:r>
              <a:rPr sz="900" spc="1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Protocol.</a:t>
            </a:r>
            <a:r>
              <a:rPr sz="900" spc="1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Let's</a:t>
            </a:r>
            <a:r>
              <a:rPr sz="900" spc="1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take</a:t>
            </a:r>
            <a:r>
              <a:rPr sz="900" spc="1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look</a:t>
            </a:r>
            <a:r>
              <a:rPr sz="900" spc="1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at</a:t>
            </a:r>
            <a:r>
              <a:rPr sz="900" spc="1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how</a:t>
            </a:r>
            <a:r>
              <a:rPr sz="900" spc="1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 does error detection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 correction. We need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apply redundancy bits to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our data frame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find</a:t>
            </a:r>
            <a:r>
              <a:rPr sz="900" spc="8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9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repair</a:t>
            </a:r>
            <a:r>
              <a:rPr sz="900" spc="9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corrupted</a:t>
            </a:r>
            <a:r>
              <a:rPr sz="900" spc="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frames.</a:t>
            </a:r>
            <a:r>
              <a:rPr sz="900" spc="10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Frames</a:t>
            </a:r>
            <a:r>
              <a:rPr sz="900" spc="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9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have</a:t>
            </a:r>
            <a:r>
              <a:rPr sz="900" spc="9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been</a:t>
            </a:r>
            <a:r>
              <a:rPr sz="900" spc="7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lost</a:t>
            </a:r>
            <a:r>
              <a:rPr sz="900" spc="9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more</a:t>
            </a:r>
            <a:r>
              <a:rPr sz="900" spc="8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difficult</a:t>
            </a:r>
            <a:r>
              <a:rPr sz="900" spc="7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deal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with</a:t>
            </a:r>
            <a:r>
              <a:rPr sz="900" spc="7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those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 have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been corrupted. In previous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protocols, we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used</a:t>
            </a:r>
            <a:r>
              <a:rPr sz="900" spc="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There was no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way</a:t>
            </a:r>
            <a:r>
              <a:rPr sz="900" spc="-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tell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what frame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was.</a:t>
            </a:r>
            <a:r>
              <a:rPr sz="900" spc="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It's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possible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obtained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right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one.</a:t>
            </a:r>
            <a:r>
              <a:rPr sz="900" spc="6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</a:t>
            </a:r>
            <a:r>
              <a:rPr sz="900" spc="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copy,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</a:t>
            </a:r>
            <a:r>
              <a:rPr sz="900" spc="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900" spc="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out-of-order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solve</a:t>
            </a:r>
            <a:r>
              <a:rPr sz="900" spc="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problem,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number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frames.</a:t>
            </a:r>
            <a:r>
              <a:rPr sz="900" spc="3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When</a:t>
            </a:r>
            <a:r>
              <a:rPr sz="900" spc="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comes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When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recipient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gets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900" spc="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out-of-order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 frame, it means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frames were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either sent in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wrong</a:t>
            </a:r>
            <a:r>
              <a:rPr sz="900" spc="-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order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were</a:t>
            </a:r>
            <a:r>
              <a:rPr sz="900" spc="-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sent in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wrong order.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duplicated or misplaced.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3" y="6847154"/>
            <a:ext cx="5202849" cy="89070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5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protocol,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completed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lost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frames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must</a:t>
            </a:r>
            <a:r>
              <a:rPr sz="900" spc="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resent.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recipient</a:t>
            </a:r>
            <a:r>
              <a:rPr sz="900" spc="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agrees,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sender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does not react when an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 occurs, how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can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sender know which frames to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resend? To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 avoid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this, the sender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saves a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copy of</a:t>
            </a:r>
            <a:r>
              <a:rPr sz="900" spc="-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sent frame.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begins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at</a:t>
            </a:r>
            <a:r>
              <a:rPr sz="900" spc="-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same</a:t>
            </a:r>
            <a:r>
              <a:rPr sz="900" spc="-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time.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Since an ACK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 can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corrupted and lost,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needs redundancy bits as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well.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 well as a series number This protocol's ACK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includes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sequence</a:t>
            </a:r>
            <a:r>
              <a:rPr sz="900" spc="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number</a:t>
            </a:r>
            <a:r>
              <a:rPr sz="900" spc="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region.</a:t>
            </a:r>
            <a:r>
              <a:rPr sz="900" spc="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protocol,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sender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actually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discards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or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rejects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compromised ACK frame.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 that is out of order.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130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667512" y="265683"/>
            <a:ext cx="6888988" cy="383400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2876423" y="524381"/>
            <a:ext cx="3008594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Unit 06:</a:t>
            </a:r>
            <a:r>
              <a:rPr sz="900" spc="-13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Data link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error control and flow control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6533134" y="52245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2499995" y="4184252"/>
            <a:ext cx="157282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28 Stop and</a:t>
            </a:r>
            <a:r>
              <a:rPr sz="900" spc="13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Wait ARQ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799" y="4448123"/>
            <a:ext cx="5201386" cy="7488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Figure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28,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900" spc="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submitted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accepted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900" spc="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indication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Stop-and-Wait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ARQ.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After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time-out,</a:t>
            </a:r>
            <a:r>
              <a:rPr sz="900" spc="29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29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</a:t>
            </a:r>
            <a:r>
              <a:rPr sz="900" spc="30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3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missed</a:t>
            </a:r>
            <a:r>
              <a:rPr sz="900" spc="29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29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resent.</a:t>
            </a:r>
            <a:r>
              <a:rPr sz="900" spc="29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9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timer</a:t>
            </a:r>
            <a:r>
              <a:rPr sz="900" spc="30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3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stopped</a:t>
            </a:r>
            <a:r>
              <a:rPr sz="900" spc="30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after</a:t>
            </a:r>
            <a:r>
              <a:rPr sz="900" spc="29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9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received</a:t>
            </a:r>
            <a:r>
              <a:rPr sz="900" spc="30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30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</a:t>
            </a:r>
            <a:r>
              <a:rPr sz="900" spc="29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acknowledged.</a:t>
            </a:r>
            <a:r>
              <a:rPr sz="900" spc="1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1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has</a:t>
            </a:r>
            <a:r>
              <a:rPr sz="900" spc="1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been</a:t>
            </a:r>
            <a:r>
              <a:rPr sz="900" spc="1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submitted</a:t>
            </a:r>
            <a:r>
              <a:rPr sz="900" spc="1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10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accepted,</a:t>
            </a:r>
            <a:r>
              <a:rPr sz="900" spc="1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but</a:t>
            </a:r>
            <a:r>
              <a:rPr sz="900" spc="1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0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acknowledgement</a:t>
            </a:r>
            <a:r>
              <a:rPr sz="900" spc="10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has</a:t>
            </a:r>
            <a:r>
              <a:rPr sz="900" spc="10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been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misplaced.</a:t>
            </a:r>
            <a:r>
              <a:rPr sz="900" spc="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Since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sender</a:t>
            </a:r>
            <a:r>
              <a:rPr sz="900" spc="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has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</a:t>
            </a:r>
            <a:r>
              <a:rPr sz="900" spc="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way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knowing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if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acknowledgment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has</a:t>
            </a:r>
            <a:r>
              <a:rPr sz="900" spc="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been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lost,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 resends frame 0,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which is accepted, after the time-out.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799" y="5237941"/>
            <a:ext cx="2600668" cy="2047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12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Go-Back-N Automatic Repeat Request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799" y="5478601"/>
            <a:ext cx="5203183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Many</a:t>
            </a:r>
            <a:r>
              <a:rPr sz="900" spc="1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frames</a:t>
            </a:r>
            <a:r>
              <a:rPr sz="900" spc="1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must</a:t>
            </a:r>
            <a:r>
              <a:rPr sz="900" spc="1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1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1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transition</a:t>
            </a:r>
            <a:r>
              <a:rPr sz="900" spc="1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when</a:t>
            </a:r>
            <a:r>
              <a:rPr sz="900" spc="1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waiting</a:t>
            </a:r>
            <a:r>
              <a:rPr sz="900" spc="1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1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acknowledgement</a:t>
            </a:r>
            <a:r>
              <a:rPr sz="900" spc="1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1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increase</a:t>
            </a:r>
            <a:r>
              <a:rPr sz="900" spc="1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transmission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performance</a:t>
            </a:r>
            <a:r>
              <a:rPr sz="900" spc="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(filling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pipe).</a:t>
            </a:r>
            <a:r>
              <a:rPr sz="900" spc="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put</a:t>
            </a:r>
            <a:r>
              <a:rPr sz="900" spc="6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7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another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way,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need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keep</a:t>
            </a:r>
            <a:r>
              <a:rPr sz="900" spc="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channel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busy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while</a:t>
            </a:r>
            <a:r>
              <a:rPr sz="900" spc="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sender</a:t>
            </a:r>
            <a:r>
              <a:rPr sz="900" spc="2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waits</a:t>
            </a:r>
            <a:r>
              <a:rPr sz="900" spc="2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2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acknowledgement</a:t>
            </a:r>
            <a:r>
              <a:rPr sz="900" spc="2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</a:t>
            </a:r>
            <a:r>
              <a:rPr sz="900" spc="2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allowing</a:t>
            </a:r>
            <a:r>
              <a:rPr sz="900" spc="2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several</a:t>
            </a:r>
            <a:r>
              <a:rPr sz="900" spc="25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frames</a:t>
            </a:r>
            <a:r>
              <a:rPr sz="900" spc="24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23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2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outstanding.</a:t>
            </a:r>
            <a:r>
              <a:rPr sz="900" spc="30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Go-Back-N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Automatic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Repeat Request is the only . We will send several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frames in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 protocol before</a:t>
            </a:r>
            <a:r>
              <a:rPr sz="900" spc="-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collecting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acknowledgements, and we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hold a backup of these frames before the acknowledgements arrive.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131</a:t>
            </a: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914144" y="905764"/>
            <a:ext cx="4876799" cy="510501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258064"/>
            <a:ext cx="1752600" cy="6629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1018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3717671" y="6089507"/>
            <a:ext cx="142273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29 Go-Back-N ARQ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3" y="6356557"/>
            <a:ext cx="1577124" cy="2047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12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Selective-Repeat ARQ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6597217"/>
            <a:ext cx="5197756" cy="46550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5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go-back-n</a:t>
            </a:r>
            <a:r>
              <a:rPr sz="900" spc="2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</a:t>
            </a:r>
            <a:r>
              <a:rPr sz="900" spc="2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works</a:t>
            </a:r>
            <a:r>
              <a:rPr sz="900" spc="25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well</a:t>
            </a:r>
            <a:r>
              <a:rPr sz="900" spc="2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when</a:t>
            </a:r>
            <a:r>
              <a:rPr sz="900" spc="2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errors</a:t>
            </a:r>
            <a:r>
              <a:rPr sz="900" spc="2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2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low,</a:t>
            </a:r>
            <a:r>
              <a:rPr sz="900" spc="25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but</a:t>
            </a:r>
            <a:r>
              <a:rPr sz="900" spc="2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25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loses</a:t>
            </a:r>
            <a:r>
              <a:rPr sz="900" spc="2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25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lot</a:t>
            </a:r>
            <a:r>
              <a:rPr sz="900" spc="2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2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bandwidth</a:t>
            </a:r>
            <a:r>
              <a:rPr sz="900" spc="25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retransmitted</a:t>
            </a:r>
            <a:r>
              <a:rPr sz="900" spc="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frames when the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line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poor.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selective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repeat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alternative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technique</a:t>
            </a:r>
          </a:p>
          <a:p>
            <a:pPr marL="0" marR="0">
              <a:lnSpc>
                <a:spcPts val="1118"/>
              </a:lnSpc>
              <a:spcBef>
                <a:spcPts val="6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 allows the receiver to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accept and buffer frames after a broken or missing one.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3" y="7100518"/>
            <a:ext cx="5069916" cy="3980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discerning Retransmit only those packets that are currently missing (due to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errors) a second time: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receiver must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 able to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accept out-of-order packets.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3" y="7536383"/>
            <a:ext cx="5195105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Since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packets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must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released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order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higher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layer,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recipient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must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able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buffer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packets.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7902932"/>
            <a:ext cx="1565568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Retransmission requests: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3" y="8126170"/>
            <a:ext cx="5198861" cy="46360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Implicit</a:t>
            </a:r>
            <a:r>
              <a:rPr sz="900" spc="67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OLPVGF+BookAntiqua"/>
                <a:cs typeface="OLPVGF+BookAntiqua"/>
              </a:rPr>
              <a:t>–</a:t>
            </a:r>
            <a:r>
              <a:rPr sz="900" spc="57" dirty="0">
                <a:solidFill>
                  <a:srgbClr val="000000"/>
                </a:solidFill>
                <a:latin typeface="OLPVGF+BookAntiqua"/>
                <a:cs typeface="OLPVGF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</a:t>
            </a:r>
            <a:r>
              <a:rPr sz="900" spc="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accepts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any</a:t>
            </a:r>
            <a:r>
              <a:rPr sz="900" spc="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positive</a:t>
            </a:r>
            <a:r>
              <a:rPr sz="900" spc="6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packet;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packets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do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not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900" spc="7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ACK</a:t>
            </a:r>
            <a:r>
              <a:rPr sz="900" spc="5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before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timeout are considered to</a:t>
            </a:r>
            <a:r>
              <a:rPr sz="900" spc="-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missing or incorrect. It's worth</a:t>
            </a:r>
            <a:r>
              <a:rPr sz="900" spc="-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noting that</a:t>
            </a:r>
            <a:r>
              <a:rPr sz="900" spc="-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 method must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used to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ensure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 any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packet is obtained at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some stage.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3" y="8627567"/>
            <a:ext cx="5199646" cy="4653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Explicit</a:t>
            </a:r>
            <a:r>
              <a:rPr sz="900" spc="374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NAK</a:t>
            </a:r>
            <a:r>
              <a:rPr sz="900" spc="38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(selective</a:t>
            </a:r>
            <a:r>
              <a:rPr sz="900" spc="379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reject)</a:t>
            </a:r>
            <a:r>
              <a:rPr sz="900" spc="403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OLPVGF+BookAntiqua"/>
                <a:cs typeface="OLPVGF+BookAntiqua"/>
              </a:rPr>
              <a:t>–</a:t>
            </a:r>
            <a:r>
              <a:rPr sz="900" spc="393" dirty="0">
                <a:solidFill>
                  <a:srgbClr val="000000"/>
                </a:solidFill>
                <a:latin typeface="OLPVGF+BookAntiqua"/>
                <a:cs typeface="OLPVGF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900" spc="38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explicit</a:t>
            </a:r>
            <a:r>
              <a:rPr sz="900" spc="39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NAK</a:t>
            </a:r>
            <a:r>
              <a:rPr sz="900" spc="38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(selective</a:t>
            </a:r>
            <a:r>
              <a:rPr sz="900" spc="38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reject)</a:t>
            </a:r>
            <a:r>
              <a:rPr sz="900" spc="38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can</a:t>
            </a:r>
            <a:r>
              <a:rPr sz="900" spc="39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only</a:t>
            </a:r>
            <a:r>
              <a:rPr sz="900" spc="38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request</a:t>
            </a:r>
            <a:r>
              <a:rPr sz="900" spc="39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retransmission</a:t>
            </a:r>
            <a:r>
              <a:rPr sz="900" spc="10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1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packet.</a:t>
            </a:r>
            <a:r>
              <a:rPr sz="900" spc="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10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method</a:t>
            </a:r>
            <a:r>
              <a:rPr sz="900" spc="10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might</a:t>
            </a:r>
            <a:r>
              <a:rPr sz="900" spc="10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speed</a:t>
            </a:r>
            <a:r>
              <a:rPr sz="900" spc="9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up</a:t>
            </a:r>
            <a:r>
              <a:rPr sz="900" spc="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retransmission,</a:t>
            </a:r>
            <a:r>
              <a:rPr sz="900" spc="10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but</a:t>
            </a:r>
            <a:r>
              <a:rPr sz="900" spc="9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1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isn't</a:t>
            </a:r>
            <a:r>
              <a:rPr sz="900" spc="9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strictly</a:t>
            </a:r>
          </a:p>
          <a:p>
            <a:pPr marL="0" marR="0">
              <a:lnSpc>
                <a:spcPts val="1118"/>
              </a:lnSpc>
              <a:spcBef>
                <a:spcPts val="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necessary. In reality, one or both methods are used.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132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742694" y="4244848"/>
            <a:ext cx="2933446" cy="247395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5821680" y="265683"/>
            <a:ext cx="1734820" cy="6629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876423" y="524381"/>
            <a:ext cx="3008594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Unit 06:</a:t>
            </a:r>
            <a:r>
              <a:rPr sz="900" spc="-13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Data link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error control and flow control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533134" y="52245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911142"/>
            <a:ext cx="1617431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Selective Repeat Protocol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1134566"/>
            <a:ext cx="5199037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Except</a:t>
            </a:r>
            <a:r>
              <a:rPr sz="900" spc="-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-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buffers</a:t>
            </a:r>
            <a:r>
              <a:rPr sz="900" spc="-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-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used</a:t>
            </a:r>
            <a:r>
              <a:rPr sz="900" spc="-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recipient</a:t>
            </a:r>
            <a:r>
              <a:rPr sz="900" spc="-3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-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sender</a:t>
            </a:r>
            <a:r>
              <a:rPr sz="900" spc="-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each</a:t>
            </a:r>
            <a:r>
              <a:rPr sz="900" spc="-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retain</a:t>
            </a:r>
            <a:r>
              <a:rPr sz="900" spc="-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window</a:t>
            </a:r>
            <a:r>
              <a:rPr sz="900" spc="-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space,</a:t>
            </a:r>
            <a:r>
              <a:rPr sz="900" spc="-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-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(SRP)</a:t>
            </a:r>
            <a:r>
              <a:rPr sz="900" spc="1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0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almost</a:t>
            </a:r>
            <a:r>
              <a:rPr sz="900" spc="10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identical</a:t>
            </a:r>
            <a:r>
              <a:rPr sz="900" spc="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GBN</a:t>
            </a:r>
            <a:r>
              <a:rPr sz="900" spc="9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protocol.</a:t>
            </a:r>
            <a:r>
              <a:rPr sz="900" spc="9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Where</a:t>
            </a:r>
            <a:r>
              <a:rPr sz="900" spc="8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connection</a:t>
            </a:r>
            <a:r>
              <a:rPr sz="900" spc="1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0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extremely</a:t>
            </a:r>
            <a:r>
              <a:rPr sz="900" spc="1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unreliable,</a:t>
            </a:r>
            <a:r>
              <a:rPr sz="900" spc="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SRP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works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well.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1637486"/>
            <a:ext cx="287925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LPVGF+BookAntiqua"/>
                <a:cs typeface="OLPVGF+BookAntiqua"/>
              </a:rPr>
              <a:t>Sender’s Windows ( Ws) = Receiver’s Windows ( Wr).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914704" y="1892955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143304" y="1898090"/>
            <a:ext cx="4741000" cy="751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8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SR</a:t>
            </a:r>
            <a:r>
              <a:rPr sz="900" spc="7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protocol,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window</a:t>
            </a:r>
            <a:r>
              <a:rPr sz="900" spc="8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size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should</a:t>
            </a:r>
            <a:r>
              <a:rPr sz="900" spc="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smaller</a:t>
            </a:r>
            <a:r>
              <a:rPr sz="900" spc="6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than</a:t>
            </a:r>
            <a:r>
              <a:rPr sz="900" spc="6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equal</a:t>
            </a:r>
            <a:r>
              <a:rPr sz="900" spc="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5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half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sequence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number.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 is to prevent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packets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being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misidentified. If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windows size is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greater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than</a:t>
            </a:r>
            <a:r>
              <a:rPr sz="900" spc="10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half</a:t>
            </a:r>
            <a:r>
              <a:rPr sz="900" spc="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sequence</a:t>
            </a:r>
            <a:r>
              <a:rPr sz="900" spc="8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number</a:t>
            </a:r>
            <a:r>
              <a:rPr sz="900" spc="10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space,</a:t>
            </a:r>
            <a:r>
              <a:rPr sz="900" spc="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sender</a:t>
            </a:r>
            <a:r>
              <a:rPr sz="900" spc="9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can</a:t>
            </a:r>
            <a:r>
              <a:rPr sz="900" spc="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</a:t>
            </a:r>
            <a:r>
              <a:rPr sz="900" spc="8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new</a:t>
            </a:r>
            <a:r>
              <a:rPr sz="900" spc="10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packets</a:t>
            </a:r>
            <a:r>
              <a:rPr sz="900" spc="9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9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interprets as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retransmissions if an ACK is lost.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914704" y="2654955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143304" y="2660090"/>
            <a:ext cx="4739124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sender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will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new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packets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long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total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number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unacknowledged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packets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 less than W.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914703" y="3036337"/>
            <a:ext cx="204974" cy="749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143303" y="3041471"/>
            <a:ext cx="4565422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After a timeout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LPVGF+BookAntiqua"/>
                <a:cs typeface="OLPVGF+BookAntiqua"/>
              </a:rPr>
              <a:t>–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 a NAK if NAK is used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LPVGF+BookAntiqua"/>
                <a:cs typeface="OLPVGF+BookAntiqua"/>
              </a:rPr>
              <a:t>–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sender retransmits un-ACKed packets.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right packets are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acknowledged by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143303" y="3422471"/>
            <a:ext cx="4743501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receiver saves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right packets before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they can be</a:t>
            </a:r>
            <a:r>
              <a:rPr sz="900" spc="-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sent to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higher layer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time.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sender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windows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Selective</a:t>
            </a:r>
            <a:r>
              <a:rPr sz="900" spc="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Repeat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ARQ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must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</a:t>
            </a:r>
            <a:r>
              <a:rPr sz="900" spc="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more than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one-half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 a metre wide.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394837" y="6799690"/>
            <a:ext cx="178092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30 Selective Repeat Protocol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798" y="7063942"/>
            <a:ext cx="4387608" cy="6160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30: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Only frames for which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 NAK is sent are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retransmitted by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sender.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Selective Repeat Protocol (SRP) has the same utility as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GO-Back-N protocol.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Efficiency = N/(1+2a)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798" y="7717738"/>
            <a:ext cx="2742112" cy="3995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Where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 = Propagation delay / Transmission delay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Buffers = N + N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798" y="8155127"/>
            <a:ext cx="2964587" cy="4115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Sequence number = N (sender side) + N (Receiver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Side)</a:t>
            </a:r>
          </a:p>
          <a:p>
            <a:pPr marL="0" marR="0">
              <a:lnSpc>
                <a:spcPts val="1183"/>
              </a:lnSpc>
              <a:spcBef>
                <a:spcPts val="638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Piggybacking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798" y="8601659"/>
            <a:ext cx="5201429" cy="10323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frames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flow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8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only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6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direction</a:t>
            </a:r>
            <a:r>
              <a:rPr sz="900" spc="7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three</a:t>
            </a:r>
            <a:r>
              <a:rPr sz="900" spc="7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protocols</a:t>
            </a:r>
            <a:r>
              <a:rPr sz="900" spc="7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we</a:t>
            </a:r>
            <a:r>
              <a:rPr sz="900" spc="1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discussed</a:t>
            </a:r>
            <a:r>
              <a:rPr sz="900" spc="7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</a:t>
            </a:r>
            <a:r>
              <a:rPr sz="900" spc="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section,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though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control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information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such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ACK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NAK</a:t>
            </a:r>
            <a:r>
              <a:rPr sz="900" spc="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frames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will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pass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both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directions.</a:t>
            </a:r>
            <a:r>
              <a:rPr sz="900" spc="6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frames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flow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</a:p>
          <a:p>
            <a:pPr marL="0" marR="0">
              <a:lnSpc>
                <a:spcPts val="1118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both ways in real life: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node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 node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 and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 node B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 node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A.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 necessitates the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flow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control</a:t>
            </a:r>
            <a:r>
              <a:rPr sz="900" spc="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knowledge</a:t>
            </a:r>
            <a:r>
              <a:rPr sz="900" spc="7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8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both</a:t>
            </a:r>
            <a:r>
              <a:rPr sz="900" spc="6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directions.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Piggybacking</a:t>
            </a:r>
            <a:r>
              <a:rPr sz="900" spc="7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method</a:t>
            </a:r>
            <a:r>
              <a:rPr sz="900" spc="7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increasing</a:t>
            </a:r>
            <a:r>
              <a:rPr sz="900" spc="7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reliability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bidirectional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protocols.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When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carries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point</a:t>
            </a:r>
            <a:r>
              <a:rPr sz="900" spc="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3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point</a:t>
            </a:r>
            <a:r>
              <a:rPr sz="900" spc="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B,</a:t>
            </a:r>
            <a:r>
              <a:rPr sz="900" spc="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can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also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carry</a:t>
            </a:r>
            <a:r>
              <a:rPr sz="900" spc="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control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information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about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arrived</a:t>
            </a:r>
            <a:r>
              <a:rPr sz="900" spc="5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(or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lost)</a:t>
            </a:r>
            <a:r>
              <a:rPr sz="900" spc="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frames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point</a:t>
            </a:r>
            <a:r>
              <a:rPr sz="900" spc="4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B;</a:t>
            </a:r>
            <a:r>
              <a:rPr sz="900" spc="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when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carries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point</a:t>
            </a:r>
            <a:r>
              <a:rPr sz="900" spc="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point A, it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can also carry control information about arrived (or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lost) frames from point A.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133</a:t>
            </a: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2369185" y="1124077"/>
            <a:ext cx="3966845" cy="311746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258064"/>
            <a:ext cx="175260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1018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114167" y="4325984"/>
            <a:ext cx="262989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31 Design of</a:t>
            </a:r>
            <a:r>
              <a:rPr sz="900" spc="13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IGNADB+BookAntiqua-Italic"/>
                <a:cs typeface="IGNADB+BookAntiqua-Italic"/>
              </a:rPr>
              <a:t>piggybacking in Go-Back-NARQ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4589855"/>
            <a:ext cx="5199265" cy="7488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Figure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31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shows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specification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Go-Back-N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ARQ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uses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piggybacking.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Each</a:t>
            </a:r>
            <a:r>
              <a:rPr sz="900" spc="5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node</a:t>
            </a:r>
            <a:r>
              <a:rPr sz="900" spc="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now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two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windows: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sending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  <a:r>
              <a:rPr sz="900" spc="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3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receiving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data.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Both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include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timer.</a:t>
            </a:r>
            <a:r>
              <a:rPr sz="900" spc="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Request,</a:t>
            </a:r>
          </a:p>
          <a:p>
            <a:pPr marL="0" marR="0">
              <a:lnSpc>
                <a:spcPts val="1117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entry,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time-out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three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forms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incidents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which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all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concerned.</a:t>
            </a:r>
            <a:r>
              <a:rPr sz="900" spc="3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arrival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case,</a:t>
            </a:r>
            <a:r>
              <a:rPr sz="900" spc="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other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hand,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8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complicated;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when</a:t>
            </a:r>
            <a:r>
              <a:rPr sz="900" spc="6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arrives,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site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must</a:t>
            </a:r>
            <a:r>
              <a:rPr sz="900" spc="8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manage</a:t>
            </a:r>
            <a:r>
              <a:rPr sz="900" spc="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all</a:t>
            </a:r>
            <a:r>
              <a:rPr sz="900" spc="8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control</a:t>
            </a:r>
            <a:r>
              <a:rPr sz="900" spc="7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details</a:t>
            </a:r>
            <a:r>
              <a:rPr sz="900" spc="8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 itself.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5" y="5376493"/>
            <a:ext cx="5200906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All</a:t>
            </a:r>
            <a:r>
              <a:rPr sz="900" spc="9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these</a:t>
            </a:r>
            <a:r>
              <a:rPr sz="900" spc="7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issues</a:t>
            </a:r>
            <a:r>
              <a:rPr sz="900" spc="9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must</a:t>
            </a:r>
            <a:r>
              <a:rPr sz="900" spc="8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7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addressed</a:t>
            </a:r>
            <a:r>
              <a:rPr sz="900" spc="7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8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8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single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situation:</a:t>
            </a:r>
            <a:r>
              <a:rPr sz="900" spc="7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arrival</a:t>
            </a:r>
            <a:r>
              <a:rPr sz="900" spc="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event.</a:t>
            </a:r>
            <a:r>
              <a:rPr sz="900" spc="7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At</a:t>
            </a:r>
            <a:r>
              <a:rPr sz="900" spc="9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each</a:t>
            </a:r>
            <a:r>
              <a:rPr sz="900" spc="8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location,</a:t>
            </a:r>
            <a:r>
              <a:rPr sz="900" spc="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request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event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only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uses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window; the arrival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event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requires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both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windows.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fact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 all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pages</a:t>
            </a:r>
            <a:r>
              <a:rPr sz="900" spc="8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would</a:t>
            </a:r>
            <a:r>
              <a:rPr sz="900" spc="9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</a:t>
            </a:r>
            <a:r>
              <a:rPr sz="900" spc="8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same</a:t>
            </a:r>
            <a:r>
              <a:rPr sz="900" spc="8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algorithm</a:t>
            </a:r>
            <a:r>
              <a:rPr sz="900" spc="9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9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vital</a:t>
            </a:r>
            <a:r>
              <a:rPr sz="900" spc="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aspect</a:t>
            </a:r>
            <a:r>
              <a:rPr sz="900" spc="9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piggybacking.</a:t>
            </a:r>
            <a:r>
              <a:rPr sz="900" spc="1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Since</a:t>
            </a:r>
            <a:r>
              <a:rPr sz="900" spc="1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10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would</a:t>
            </a:r>
            <a:r>
              <a:rPr sz="900" spc="9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merge</a:t>
            </a:r>
            <a:r>
              <a:rPr sz="900" spc="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two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arrival events into one, this algorithm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 difficult.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5" y="6023735"/>
            <a:ext cx="1303362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Self-Assessment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4" y="6280225"/>
            <a:ext cx="505372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1. Which can be used as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intermediate device in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between transmitter entity and receiver entity?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286635" y="6499681"/>
            <a:ext cx="72584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a) IP router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286635" y="6717613"/>
            <a:ext cx="119618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b) Microwave router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286635" y="6935927"/>
            <a:ext cx="116167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c) Telephone switch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286634" y="7153858"/>
            <a:ext cx="133515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d) All of the mentioned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3" y="7371790"/>
            <a:ext cx="148675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2. Which is more efficient?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286634" y="7591246"/>
            <a:ext cx="89673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a) Parity check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286634" y="7809179"/>
            <a:ext cx="155179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b) Cyclic redundancy check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286634" y="8027111"/>
            <a:ext cx="198940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c) Parity &amp; Cyclic redundancy check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286634" y="8245042"/>
            <a:ext cx="145860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d) None of the mentioned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829053" y="8462975"/>
            <a:ext cx="75535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3. CRC uses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286634" y="8682431"/>
            <a:ext cx="100016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a) Multiplication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286634" y="8900616"/>
            <a:ext cx="105788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b) Binary division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286634" y="9118549"/>
            <a:ext cx="191353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c) Multiplication &amp; Binary division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286634" y="9336481"/>
            <a:ext cx="145860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d) None of the mentioned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829053" y="9554413"/>
            <a:ext cx="505345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4. In ___________ coding, we divide our message into blocks, each of k bits,called</a:t>
            </a:r>
            <a:r>
              <a:rPr sz="900" spc="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_____________.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134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5821680" y="265683"/>
            <a:ext cx="1734820" cy="6629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2876423" y="524381"/>
            <a:ext cx="3008594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Unit 06:</a:t>
            </a:r>
            <a:r>
              <a:rPr sz="900" spc="-13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Data link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error control and flow control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6533134" y="52245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143304" y="905966"/>
            <a:ext cx="1200739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a) block; blockwords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b) linear; datawords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143304" y="1341829"/>
            <a:ext cx="114278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c) block; datawords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143304" y="1561286"/>
            <a:ext cx="118687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d) none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 the above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799" y="1779217"/>
            <a:ext cx="216728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5. Checksums use _________ arithmetic.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143304" y="2039822"/>
            <a:ext cx="1859631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a)</a:t>
            </a:r>
            <a:r>
              <a:rPr sz="900" spc="8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LPVGF+BookAntiqua"/>
                <a:cs typeface="OLPVGF+BookAntiqua"/>
              </a:rPr>
              <a:t>one’s complement arithmetic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b)</a:t>
            </a:r>
            <a:r>
              <a:rPr sz="900" spc="7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LPVGF+BookAntiqua"/>
                <a:cs typeface="OLPVGF+BookAntiqua"/>
              </a:rPr>
              <a:t>two’s complement arithmetic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c)</a:t>
            </a:r>
            <a:r>
              <a:rPr sz="900" spc="88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either (a)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or (b)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143305" y="2611322"/>
            <a:ext cx="127763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d)</a:t>
            </a:r>
            <a:r>
              <a:rPr sz="900" spc="7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none of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above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2835350"/>
            <a:ext cx="256625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6.</a:t>
            </a:r>
            <a:r>
              <a:rPr sz="900" spc="2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checksum of 1111 and 1111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_________.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143304" y="3096335"/>
            <a:ext cx="610120" cy="751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a)</a:t>
            </a:r>
            <a:r>
              <a:rPr sz="900" spc="8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0000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b)</a:t>
            </a:r>
            <a:r>
              <a:rPr sz="900" spc="7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1111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c)</a:t>
            </a:r>
            <a:r>
              <a:rPr sz="900" spc="88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1110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d)</a:t>
            </a:r>
            <a:r>
              <a:rPr sz="900" spc="7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0111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0" y="3891863"/>
            <a:ext cx="345056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7.</a:t>
            </a:r>
            <a:r>
              <a:rPr sz="900" spc="2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 cyclic redundancy checking,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divisor is _______ the CRC.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143304" y="4152467"/>
            <a:ext cx="1277633" cy="751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a)</a:t>
            </a:r>
            <a:r>
              <a:rPr sz="900" spc="8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 bit less than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b)</a:t>
            </a:r>
            <a:r>
              <a:rPr sz="900" spc="7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 bit more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c)</a:t>
            </a:r>
            <a:r>
              <a:rPr sz="900" spc="88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same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size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d)</a:t>
            </a:r>
            <a:r>
              <a:rPr sz="900" spc="7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none of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above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799" y="4948249"/>
            <a:ext cx="272961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8. In cyclic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redundancy checking, what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CRC?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143304" y="5210377"/>
            <a:ext cx="1062959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a)</a:t>
            </a:r>
            <a:r>
              <a:rPr sz="900" spc="8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quotient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b)</a:t>
            </a:r>
            <a:r>
              <a:rPr sz="900" spc="7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dividend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c)</a:t>
            </a:r>
            <a:r>
              <a:rPr sz="900" spc="88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divisor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143304" y="5781877"/>
            <a:ext cx="112813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d)</a:t>
            </a:r>
            <a:r>
              <a:rPr sz="900" spc="7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remainder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799" y="6005905"/>
            <a:ext cx="326936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9. Stop and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Wait Automatic Repeat request is a special case</a:t>
            </a:r>
            <a:r>
              <a:rPr sz="900" spc="-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143304" y="6266509"/>
            <a:ext cx="125774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a)</a:t>
            </a:r>
            <a:r>
              <a:rPr sz="900" spc="8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simplest protocol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143304" y="6457009"/>
            <a:ext cx="2577929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b)</a:t>
            </a:r>
            <a:r>
              <a:rPr sz="900" spc="7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Go Back-N Automatic Repeat request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c)</a:t>
            </a:r>
            <a:r>
              <a:rPr sz="900" spc="88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Selective Repeat Automatic Repeat Request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d)</a:t>
            </a:r>
            <a:r>
              <a:rPr sz="900" spc="7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stop and wait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800" y="7062418"/>
            <a:ext cx="5196688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10.</a:t>
            </a:r>
            <a:r>
              <a:rPr sz="900" spc="7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7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send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window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6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7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Go-Back-N</a:t>
            </a:r>
            <a:r>
              <a:rPr sz="900" spc="6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</a:t>
            </a:r>
            <a:r>
              <a:rPr sz="900" spc="7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8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900" spc="8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abstract</a:t>
            </a:r>
            <a:r>
              <a:rPr sz="900" spc="8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conceot</a:t>
            </a:r>
            <a:r>
              <a:rPr sz="900" spc="8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defining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900" spc="8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imaginary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box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with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143304" y="7464754"/>
            <a:ext cx="1124908" cy="751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a)</a:t>
            </a:r>
            <a:r>
              <a:rPr sz="900" spc="8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 variable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b)</a:t>
            </a:r>
            <a:r>
              <a:rPr sz="900" spc="7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two variables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c)</a:t>
            </a:r>
            <a:r>
              <a:rPr sz="900" spc="88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three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variables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d)</a:t>
            </a:r>
            <a:r>
              <a:rPr sz="900" spc="7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four variables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685800" y="8260282"/>
            <a:ext cx="202486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11.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 stop and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wait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uses the link of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143304" y="8520887"/>
            <a:ext cx="1126531" cy="7518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a)</a:t>
            </a:r>
            <a:r>
              <a:rPr sz="900" spc="8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modulation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b)</a:t>
            </a:r>
            <a:r>
              <a:rPr sz="900" spc="7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full duplex</a:t>
            </a:r>
          </a:p>
          <a:p>
            <a:pPr marL="0" marR="0">
              <a:lnSpc>
                <a:spcPts val="1118"/>
              </a:lnSpc>
              <a:spcBef>
                <a:spcPts val="3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c)</a:t>
            </a:r>
            <a:r>
              <a:rPr sz="900" spc="88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half duplex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d)</a:t>
            </a:r>
            <a:r>
              <a:rPr sz="900" spc="7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 modulation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685800" y="9316669"/>
            <a:ext cx="3373153" cy="4422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12. 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block coding, we divide our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message into blocks, is called</a:t>
            </a:r>
          </a:p>
          <a:p>
            <a:pPr marL="457504" marR="0">
              <a:lnSpc>
                <a:spcPts val="1118"/>
              </a:lnSpc>
              <a:spcBef>
                <a:spcPts val="99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a)</a:t>
            </a:r>
            <a:r>
              <a:rPr sz="900" spc="8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code blocks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135</a:t>
            </a:r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258064"/>
            <a:ext cx="1752600" cy="6629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1018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286634" y="948639"/>
            <a:ext cx="1064266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b)</a:t>
            </a:r>
            <a:r>
              <a:rPr sz="900" spc="7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packet blocks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c)</a:t>
            </a:r>
            <a:r>
              <a:rPr sz="900" spc="8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code words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d)</a:t>
            </a:r>
            <a:r>
              <a:rPr sz="900" spc="7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 words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3" y="1774189"/>
            <a:ext cx="1989354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Answers: Self-Assessment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066797" y="2326334"/>
            <a:ext cx="238887" cy="7687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1.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5.</a:t>
            </a:r>
          </a:p>
          <a:p>
            <a:pPr marL="0" marR="0">
              <a:lnSpc>
                <a:spcPts val="1118"/>
              </a:lnSpc>
              <a:spcBef>
                <a:spcPts val="12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9.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635631" y="2326334"/>
            <a:ext cx="222219" cy="4742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</a:t>
            </a:r>
          </a:p>
          <a:p>
            <a:pPr marL="6096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3187319" y="2326334"/>
            <a:ext cx="238887" cy="4742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2.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6.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3757295" y="2326334"/>
            <a:ext cx="215633" cy="7687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</a:t>
            </a:r>
          </a:p>
          <a:p>
            <a:pPr marL="3048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</a:p>
          <a:p>
            <a:pPr marL="6096" marR="0">
              <a:lnSpc>
                <a:spcPts val="1118"/>
              </a:lnSpc>
              <a:spcBef>
                <a:spcPts val="12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4307713" y="2326334"/>
            <a:ext cx="238887" cy="4742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3.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7.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4877689" y="2326334"/>
            <a:ext cx="215633" cy="7687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095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</a:t>
            </a:r>
          </a:p>
          <a:p>
            <a:pPr marL="6096" marR="0">
              <a:lnSpc>
                <a:spcPts val="1118"/>
              </a:lnSpc>
              <a:spcBef>
                <a:spcPts val="12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5428234" y="2326334"/>
            <a:ext cx="238886" cy="4742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4.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8.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004306" y="2326334"/>
            <a:ext cx="20313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5995162" y="2620465"/>
            <a:ext cx="222219" cy="4746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</a:t>
            </a:r>
          </a:p>
          <a:p>
            <a:pPr marL="0" marR="0">
              <a:lnSpc>
                <a:spcPts val="1118"/>
              </a:lnSpc>
              <a:spcBef>
                <a:spcPts val="120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638678" y="2914978"/>
            <a:ext cx="21563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3158362" y="2914978"/>
            <a:ext cx="2967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10.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4278757" y="2914978"/>
            <a:ext cx="2967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11.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5399279" y="2914978"/>
            <a:ext cx="2967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12.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829054" y="3431157"/>
            <a:ext cx="82986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Summary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057654" y="3725185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286634" y="3730319"/>
            <a:ext cx="4744009" cy="751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strategies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7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gaining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access</a:t>
            </a:r>
            <a:r>
              <a:rPr sz="900" spc="6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shared</a:t>
            </a:r>
            <a:r>
              <a:rPr sz="900" spc="6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communication</a:t>
            </a:r>
            <a:r>
              <a:rPr sz="900" spc="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channel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8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ensuring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secure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transfer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described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link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layer.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Framing,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checksums,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detection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correction,</a:t>
            </a:r>
            <a:r>
              <a:rPr sz="900" spc="1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acknowledgment,</a:t>
            </a:r>
            <a:r>
              <a:rPr sz="900" spc="1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flow</a:t>
            </a:r>
            <a:r>
              <a:rPr sz="900" spc="15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control,</a:t>
            </a:r>
            <a:r>
              <a:rPr sz="900" spc="1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15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encapsulating</a:t>
            </a:r>
            <a:r>
              <a:rPr sz="900" spc="1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packets</a:t>
            </a:r>
            <a:r>
              <a:rPr sz="900" spc="1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from</a:t>
            </a:r>
            <a:r>
              <a:rPr sz="900" spc="1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network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layer to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frames are some of its</a:t>
            </a:r>
            <a:r>
              <a:rPr sz="900" spc="-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key responsibilities.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057653" y="4487185"/>
            <a:ext cx="204973" cy="5593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18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286634" y="4492319"/>
            <a:ext cx="4740268" cy="9423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Unacknowledged</a:t>
            </a:r>
            <a:r>
              <a:rPr sz="900" spc="4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connectionless</a:t>
            </a:r>
            <a:r>
              <a:rPr sz="900" spc="47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service,</a:t>
            </a:r>
            <a:r>
              <a:rPr sz="900" spc="4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acknowledged</a:t>
            </a:r>
            <a:r>
              <a:rPr sz="900" spc="4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connectionless</a:t>
            </a:r>
            <a:r>
              <a:rPr sz="900" spc="47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service,</a:t>
            </a:r>
            <a:r>
              <a:rPr sz="900" spc="4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acknowledged connection-oriented service are all provided by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 link layer.</a:t>
            </a:r>
          </a:p>
          <a:p>
            <a:pPr marL="0" marR="0">
              <a:lnSpc>
                <a:spcPts val="1118"/>
              </a:lnSpc>
              <a:spcBef>
                <a:spcPts val="3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8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simplest</a:t>
            </a:r>
            <a:r>
              <a:rPr sz="900" spc="9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type</a:t>
            </a:r>
            <a:r>
              <a:rPr sz="900" spc="8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</a:t>
            </a:r>
            <a:r>
              <a:rPr sz="900" spc="9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detection</a:t>
            </a:r>
            <a:r>
              <a:rPr sz="900" spc="9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9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parity</a:t>
            </a:r>
            <a:r>
              <a:rPr sz="900" spc="9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check,</a:t>
            </a:r>
            <a:r>
              <a:rPr sz="900" spc="7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which</a:t>
            </a:r>
            <a:r>
              <a:rPr sz="900" spc="7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requires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</a:t>
            </a:r>
            <a:r>
              <a:rPr sz="900" spc="8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count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only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number of 1s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obtained data stream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with an additional parity bit.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 checksum is a basic redundancy scan that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used to find data errors.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2057653" y="5249439"/>
            <a:ext cx="204973" cy="368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286634" y="5445073"/>
            <a:ext cx="4741012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Cyclic</a:t>
            </a:r>
            <a:r>
              <a:rPr sz="900" spc="7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Redundancy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Check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method</a:t>
            </a:r>
            <a:r>
              <a:rPr sz="900" spc="7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7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adding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7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string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5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packets</a:t>
            </a:r>
            <a:r>
              <a:rPr sz="900" spc="7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information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9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can</a:t>
            </a:r>
            <a:r>
              <a:rPr sz="900" spc="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8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used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detect</a:t>
            </a:r>
            <a:r>
              <a:rPr sz="900" spc="10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errors</a:t>
            </a:r>
            <a:r>
              <a:rPr sz="900" spc="8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9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9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packets</a:t>
            </a:r>
            <a:r>
              <a:rPr sz="900" spc="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10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9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commonly</a:t>
            </a:r>
            <a:r>
              <a:rPr sz="900" spc="9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used</a:t>
            </a:r>
            <a:r>
              <a:rPr sz="900" spc="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9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computer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networks.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057653" y="6011439"/>
            <a:ext cx="204973" cy="13215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40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286634" y="6016573"/>
            <a:ext cx="4743226" cy="5611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</a:t>
            </a:r>
            <a:r>
              <a:rPr sz="900" spc="-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900" spc="-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error-free</a:t>
            </a:r>
            <a:r>
              <a:rPr sz="900" spc="-5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communication</a:t>
            </a:r>
            <a:r>
              <a:rPr sz="900" spc="-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channel,</a:t>
            </a:r>
            <a:r>
              <a:rPr sz="900" spc="-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Stop</a:t>
            </a:r>
            <a:r>
              <a:rPr sz="900" spc="-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-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Wait</a:t>
            </a:r>
            <a:r>
              <a:rPr sz="900" spc="-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</a:t>
            </a:r>
            <a:r>
              <a:rPr sz="900" spc="-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-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simplest</a:t>
            </a:r>
            <a:r>
              <a:rPr sz="900" spc="-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adopt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9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proves</a:t>
            </a:r>
            <a:r>
              <a:rPr sz="900" spc="10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9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10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most</a:t>
            </a:r>
            <a:r>
              <a:rPr sz="900" spc="10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effective.</a:t>
            </a:r>
            <a:r>
              <a:rPr sz="900" spc="1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900" spc="10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error-free</a:t>
            </a:r>
            <a:r>
              <a:rPr sz="900" spc="1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contact</a:t>
            </a:r>
            <a:r>
              <a:rPr sz="900" spc="1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channel,</a:t>
            </a:r>
            <a:r>
              <a:rPr sz="900" spc="10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</a:t>
            </a:r>
            <a:r>
              <a:rPr sz="900" spc="10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other</a:t>
            </a:r>
            <a:r>
              <a:rPr sz="900" spc="1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hand,</a:t>
            </a:r>
            <a:r>
              <a:rPr sz="900" spc="10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virtually impossible.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2286634" y="6588074"/>
            <a:ext cx="4741315" cy="11330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9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Go</a:t>
            </a:r>
            <a:r>
              <a:rPr sz="900" spc="10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Back</a:t>
            </a:r>
            <a:r>
              <a:rPr sz="900" spc="9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</a:t>
            </a:r>
            <a:r>
              <a:rPr sz="900" spc="9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</a:t>
            </a:r>
            <a:r>
              <a:rPr sz="900" spc="10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necessitates</a:t>
            </a:r>
            <a:r>
              <a:rPr sz="900" spc="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buffer</a:t>
            </a:r>
            <a:r>
              <a:rPr sz="900" spc="1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management,</a:t>
            </a:r>
            <a:r>
              <a:rPr sz="900" spc="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making</a:t>
            </a:r>
            <a:r>
              <a:rPr sz="900" spc="8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10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difficult</a:t>
            </a:r>
            <a:r>
              <a:rPr sz="900" spc="9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9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maintain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source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destination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devices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line.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It's actually the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least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effective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since it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retransmits all</a:t>
            </a:r>
          </a:p>
          <a:p>
            <a:pPr marL="0" marR="0">
              <a:lnSpc>
                <a:spcPts val="1118"/>
              </a:lnSpc>
              <a:spcBef>
                <a:spcPts val="38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subsequent frames in the event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 a frame failure, wasting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 lot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 bandwidth.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Selective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Repeat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900" spc="3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enhancement</a:t>
            </a:r>
            <a:r>
              <a:rPr sz="900" spc="3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Go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Back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attempts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 make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more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usage</a:t>
            </a:r>
            <a:r>
              <a:rPr sz="900" spc="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bandwidth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reducing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amount</a:t>
            </a:r>
            <a:r>
              <a:rPr sz="900" spc="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retransmissions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by</a:t>
            </a:r>
            <a:r>
              <a:rPr sz="900" spc="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retransmitting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just</a:t>
            </a:r>
            <a:r>
              <a:rPr sz="900" spc="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one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 rather than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whole sequence. As a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result, Selective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Repeat 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 safer option.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1829053" y="7767572"/>
            <a:ext cx="864389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Keywords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1829053" y="8025587"/>
            <a:ext cx="5204169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8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Point-to-Point</a:t>
            </a:r>
            <a:r>
              <a:rPr sz="900" spc="8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</a:t>
            </a:r>
            <a:r>
              <a:rPr sz="900" spc="7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(PPP)</a:t>
            </a:r>
            <a:r>
              <a:rPr sz="900" spc="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8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link</a:t>
            </a:r>
            <a:r>
              <a:rPr sz="900" spc="8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layer</a:t>
            </a:r>
            <a:r>
              <a:rPr sz="900" spc="8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</a:t>
            </a:r>
            <a:r>
              <a:rPr sz="900" spc="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8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links</a:t>
            </a:r>
            <a:r>
              <a:rPr sz="900" spc="7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two</a:t>
            </a:r>
            <a:r>
              <a:rPr sz="900" spc="8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communicating</a:t>
            </a:r>
            <a:r>
              <a:rPr sz="900" spc="7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12" dirty="0">
                <a:solidFill>
                  <a:srgbClr val="000000"/>
                </a:solidFill>
                <a:latin typeface="FVKVCN+BookAntiqua"/>
                <a:cs typeface="FVKVCN+BookAntiqua"/>
              </a:rPr>
              <a:t>link-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level peers at either end of a point-to-point link.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1829053" y="8385251"/>
            <a:ext cx="5201781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Selective</a:t>
            </a:r>
            <a:r>
              <a:rPr sz="900" spc="6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Repeat:</a:t>
            </a:r>
            <a:r>
              <a:rPr sz="900" spc="6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Provides</a:t>
            </a:r>
            <a:r>
              <a:rPr sz="900" spc="5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buffers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at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source</a:t>
            </a:r>
            <a:r>
              <a:rPr sz="900" spc="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destination</a:t>
            </a:r>
            <a:r>
              <a:rPr sz="900" spc="6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hosts,</a:t>
            </a:r>
            <a:r>
              <a:rPr sz="900" spc="5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allowing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source</a:t>
            </a:r>
            <a:r>
              <a:rPr sz="900" spc="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node</a:t>
            </a:r>
            <a:r>
              <a:rPr sz="900" spc="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provide multiple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remaining frames at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same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time</a:t>
            </a:r>
            <a:r>
              <a:rPr sz="900" spc="-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destination node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accept out-of-order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frames and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store them in its window.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1829053" y="8888425"/>
            <a:ext cx="5200218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Simplex</a:t>
            </a:r>
            <a:r>
              <a:rPr sz="900" spc="1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term</a:t>
            </a:r>
            <a:r>
              <a:rPr sz="900" spc="1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1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refers</a:t>
            </a:r>
            <a:r>
              <a:rPr sz="900" spc="1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Stop</a:t>
            </a:r>
            <a:r>
              <a:rPr sz="900" spc="1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1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Wait:</a:t>
            </a:r>
            <a:r>
              <a:rPr sz="900" spc="1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After</a:t>
            </a:r>
            <a:r>
              <a:rPr sz="900" spc="1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propagation,</a:t>
            </a:r>
            <a:r>
              <a:rPr sz="900" spc="1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source</a:t>
            </a:r>
            <a:r>
              <a:rPr sz="900" spc="1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node</a:t>
            </a:r>
            <a:r>
              <a:rPr sz="900" spc="10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waits</a:t>
            </a:r>
            <a:r>
              <a:rPr sz="900" spc="1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1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destination node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accept it. Following receipt of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acknowledgment,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loop is repeated again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1829053" y="9248089"/>
            <a:ext cx="5197354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Checksum:</a:t>
            </a:r>
            <a:r>
              <a:rPr sz="900" spc="1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</a:t>
            </a:r>
            <a:r>
              <a:rPr sz="900" spc="10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algorithm</a:t>
            </a:r>
            <a:r>
              <a:rPr sz="900" spc="9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9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calculating</a:t>
            </a:r>
            <a:r>
              <a:rPr sz="900" spc="10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binary</a:t>
            </a:r>
            <a:r>
              <a:rPr sz="900" spc="10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values</a:t>
            </a:r>
            <a:r>
              <a:rPr sz="900" spc="8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1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1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packet</a:t>
            </a:r>
            <a:r>
              <a:rPr sz="900" spc="10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or</a:t>
            </a:r>
            <a:r>
              <a:rPr sz="900" spc="1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other</a:t>
            </a:r>
            <a:r>
              <a:rPr sz="900" spc="10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block</a:t>
            </a:r>
            <a:r>
              <a:rPr sz="900" spc="10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10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storing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results with the data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correlate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with a new checksum at the other end.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136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754801" y="7682092"/>
            <a:ext cx="275574" cy="27244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755029" y="6373044"/>
            <a:ext cx="271967" cy="2222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821680" y="265683"/>
            <a:ext cx="1734820" cy="6629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2876423" y="524381"/>
            <a:ext cx="3008594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Unit 06:</a:t>
            </a:r>
            <a:r>
              <a:rPr sz="900" spc="-13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Data link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error control and flow control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533134" y="52245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WDLDJ+BookAntiqua-BoldItalic"/>
                <a:cs typeface="OWDLDJ+BookAntiqua-BoldItalic"/>
              </a:rPr>
              <a:t>Notes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905966"/>
            <a:ext cx="5197697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Cyclic</a:t>
            </a:r>
            <a:r>
              <a:rPr sz="900" spc="-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Redundancy</a:t>
            </a:r>
            <a:r>
              <a:rPr sz="900" spc="-4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Check:</a:t>
            </a:r>
            <a:r>
              <a:rPr sz="900" spc="-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-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method</a:t>
            </a:r>
            <a:r>
              <a:rPr sz="900" spc="-4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</a:t>
            </a:r>
            <a:r>
              <a:rPr sz="900" spc="-5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adding</a:t>
            </a:r>
            <a:r>
              <a:rPr sz="900" spc="-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-4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string</a:t>
            </a:r>
            <a:r>
              <a:rPr sz="900" spc="-3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-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information</a:t>
            </a:r>
            <a:r>
              <a:rPr sz="900" spc="-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packets</a:t>
            </a:r>
            <a:r>
              <a:rPr sz="900" spc="-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that</a:t>
            </a:r>
            <a:r>
              <a:rPr sz="900" spc="-3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can</a:t>
            </a:r>
            <a:r>
              <a:rPr sz="900" spc="-4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</a:t>
            </a:r>
            <a:r>
              <a:rPr sz="900" spc="-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 find errors in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 packets.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1265629"/>
            <a:ext cx="471446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Error management entails sequencing frames and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submitting confirmation control frames.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799" y="1485086"/>
            <a:ext cx="5195428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Controlling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rate</a:t>
            </a:r>
            <a:r>
              <a:rPr sz="900" spc="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transfer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between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two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source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destination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hosts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referred</a:t>
            </a:r>
            <a:r>
              <a:rPr sz="900" spc="1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 as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flow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control.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799" y="1844749"/>
            <a:ext cx="5194879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Framing: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 link layer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splits the bit stream</a:t>
            </a:r>
            <a:r>
              <a:rPr sz="900" spc="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into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frames to provide a</a:t>
            </a:r>
            <a:r>
              <a:rPr sz="900" spc="2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secure transmission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streams to the network layer.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799" y="2204412"/>
            <a:ext cx="5197259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Go</a:t>
            </a:r>
            <a:r>
              <a:rPr sz="900" spc="1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Back</a:t>
            </a:r>
            <a:r>
              <a:rPr sz="900" spc="1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N:</a:t>
            </a:r>
            <a:r>
              <a:rPr sz="900" spc="1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Using</a:t>
            </a:r>
            <a:r>
              <a:rPr sz="900" spc="1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buffers,</a:t>
            </a:r>
            <a:r>
              <a:rPr sz="900" spc="1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Go</a:t>
            </a:r>
            <a:r>
              <a:rPr sz="900" spc="1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Back</a:t>
            </a:r>
            <a:r>
              <a:rPr sz="900" spc="1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</a:t>
            </a:r>
            <a:r>
              <a:rPr sz="900" spc="1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</a:t>
            </a:r>
            <a:r>
              <a:rPr sz="900" spc="11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allows</a:t>
            </a:r>
            <a:r>
              <a:rPr sz="900" spc="1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source</a:t>
            </a:r>
            <a:r>
              <a:rPr sz="900" spc="1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computer</a:t>
            </a:r>
            <a:r>
              <a:rPr sz="900" spc="11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have</a:t>
            </a:r>
            <a:r>
              <a:rPr sz="900" spc="1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multiple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outstanding frames at the same time.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799" y="2565600"/>
            <a:ext cx="5197972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Even</a:t>
            </a:r>
            <a:r>
              <a:rPr sz="900" spc="29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parity</a:t>
            </a:r>
            <a:r>
              <a:rPr sz="900" spc="28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29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odd</a:t>
            </a:r>
            <a:r>
              <a:rPr sz="900" spc="27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parity</a:t>
            </a:r>
            <a:r>
              <a:rPr sz="900" spc="2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methods</a:t>
            </a:r>
            <a:r>
              <a:rPr sz="900" spc="29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are</a:t>
            </a:r>
            <a:r>
              <a:rPr sz="900" spc="29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used</a:t>
            </a:r>
            <a:r>
              <a:rPr sz="900" spc="28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28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parity</a:t>
            </a:r>
            <a:r>
              <a:rPr sz="900" spc="29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checks.</a:t>
            </a:r>
            <a:r>
              <a:rPr sz="900" spc="2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27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receiver's</a:t>
            </a:r>
            <a:r>
              <a:rPr sz="900" spc="27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procedure</a:t>
            </a:r>
            <a:r>
              <a:rPr sz="900" spc="29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straightforward</a:t>
            </a:r>
            <a:r>
              <a:rPr sz="900" spc="1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since</a:t>
            </a:r>
            <a:r>
              <a:rPr sz="900" spc="12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spc="13" dirty="0">
                <a:solidFill>
                  <a:srgbClr val="000000"/>
                </a:solidFill>
                <a:latin typeface="FVKVCN+BookAntiqua"/>
                <a:cs typeface="FVKVCN+BookAntiqua"/>
              </a:rPr>
              <a:t>it</a:t>
            </a:r>
            <a:r>
              <a:rPr sz="900" spc="10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just</a:t>
            </a:r>
            <a:r>
              <a:rPr sz="900" spc="1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has</a:t>
            </a:r>
            <a:r>
              <a:rPr sz="900" spc="12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count</a:t>
            </a:r>
            <a:r>
              <a:rPr sz="900" spc="13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number</a:t>
            </a:r>
            <a:r>
              <a:rPr sz="900" spc="1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1s</a:t>
            </a:r>
            <a:r>
              <a:rPr sz="900" spc="1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</a:t>
            </a:r>
            <a:r>
              <a:rPr sz="900" spc="1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2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obtained</a:t>
            </a:r>
            <a:r>
              <a:rPr sz="900" spc="12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12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stream</a:t>
            </a:r>
            <a:r>
              <a:rPr sz="900" spc="1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with</a:t>
            </a:r>
            <a:r>
              <a:rPr sz="900" spc="1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inclusion of a parity bit.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799" y="3067377"/>
            <a:ext cx="5197379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Acknowledged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Connectivity-oriented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Operation: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Before</a:t>
            </a:r>
            <a:r>
              <a:rPr sz="900" spc="2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any</a:t>
            </a:r>
            <a:r>
              <a:rPr sz="900" spc="1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transfer,</a:t>
            </a:r>
            <a:r>
              <a:rPr sz="900" spc="1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link</a:t>
            </a:r>
            <a:r>
              <a:rPr sz="900" spc="3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layer</a:t>
            </a:r>
            <a:r>
              <a:rPr sz="900" spc="3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offers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this service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to the network layer by</a:t>
            </a:r>
            <a:r>
              <a:rPr sz="900" spc="-1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creating a connection between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source and destination hosts.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799" y="3428565"/>
            <a:ext cx="5196593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Acknowledged</a:t>
            </a:r>
            <a:r>
              <a:rPr sz="900" spc="1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Connectionless</a:t>
            </a:r>
            <a:r>
              <a:rPr sz="900" spc="16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Service:</a:t>
            </a:r>
            <a:r>
              <a:rPr sz="900" spc="16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When</a:t>
            </a:r>
            <a:r>
              <a:rPr sz="900" spc="15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each</a:t>
            </a:r>
            <a:r>
              <a:rPr sz="900" spc="14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frame</a:t>
            </a:r>
            <a:r>
              <a:rPr sz="900" spc="14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transmitted</a:t>
            </a:r>
            <a:r>
              <a:rPr sz="900" spc="14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between</a:t>
            </a:r>
            <a:r>
              <a:rPr sz="900" spc="1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two</a:t>
            </a:r>
            <a:r>
              <a:rPr sz="900" spc="147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hosts</a:t>
            </a:r>
            <a:r>
              <a:rPr sz="900" spc="16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is</a:t>
            </a:r>
            <a:r>
              <a:rPr sz="900" spc="15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sent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correctly, it is referred to as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acknowledged connectionless service.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799" y="3790819"/>
            <a:ext cx="1425373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Review Questions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4048835"/>
            <a:ext cx="181521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1. What is the</a:t>
            </a:r>
            <a:r>
              <a:rPr sz="900" spc="-1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data link protocol?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4266768"/>
            <a:ext cx="4631024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2. What advantages does Selective Repeat sliding window protocol offer over Go Back N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protocol?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0" y="4702632"/>
            <a:ext cx="210874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3. What is the purpose of flow control?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0" y="4922342"/>
            <a:ext cx="4644397" cy="6160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4. Describe how does finite state machine model carry out protocol verification?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5. What are different data</a:t>
            </a:r>
            <a:r>
              <a:rPr sz="900" spc="1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link protocols</a:t>
            </a:r>
            <a:r>
              <a:rPr sz="900" spc="-1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available? Why does PPP have become popular?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6. Explain error detection techniques.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800" y="5576138"/>
            <a:ext cx="218408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7. Explain hamming code with example.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85800" y="6016116"/>
            <a:ext cx="2122908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Further/Suggested Readings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429765" y="6310143"/>
            <a:ext cx="204973" cy="36862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658365" y="6305064"/>
            <a:ext cx="4153535" cy="573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Andrew S. Tanenbaum,</a:t>
            </a:r>
            <a:r>
              <a:rPr sz="900" spc="1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Computer Networks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, Prentice Hall.</a:t>
            </a:r>
          </a:p>
          <a:p>
            <a:pPr marL="0" marR="0">
              <a:lnSpc>
                <a:spcPts val="1214"/>
              </a:lnSpc>
              <a:spcBef>
                <a:spcPts val="2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Behrouz</a:t>
            </a:r>
            <a:r>
              <a:rPr sz="900" spc="26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A.</a:t>
            </a:r>
            <a:r>
              <a:rPr sz="900" spc="27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Forouzan</a:t>
            </a:r>
            <a:r>
              <a:rPr sz="900" spc="27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270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Sophia</a:t>
            </a:r>
            <a:r>
              <a:rPr sz="900" spc="274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Chung</a:t>
            </a:r>
            <a:r>
              <a:rPr sz="900" spc="26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Fegan,</a:t>
            </a:r>
            <a:r>
              <a:rPr sz="900" spc="29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Data</a:t>
            </a:r>
            <a:r>
              <a:rPr sz="900" spc="266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Communications</a:t>
            </a:r>
            <a:r>
              <a:rPr sz="900" spc="267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and</a:t>
            </a:r>
          </a:p>
          <a:p>
            <a:pPr marL="0" marR="0">
              <a:lnSpc>
                <a:spcPts val="1214"/>
              </a:lnSpc>
              <a:spcBef>
                <a:spcPts val="2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Networking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, McGraw-Hill Companies.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429766" y="6882024"/>
            <a:ext cx="204974" cy="940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18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18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658366" y="6876945"/>
            <a:ext cx="4156583" cy="38085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Burton,</a:t>
            </a:r>
            <a:r>
              <a:rPr sz="900" spc="18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Bill,</a:t>
            </a:r>
            <a:r>
              <a:rPr sz="900" spc="19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Remote</a:t>
            </a:r>
            <a:r>
              <a:rPr sz="900" spc="182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Access</a:t>
            </a:r>
            <a:r>
              <a:rPr sz="900" spc="179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for</a:t>
            </a:r>
            <a:r>
              <a:rPr sz="900" spc="178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Cisco</a:t>
            </a:r>
            <a:r>
              <a:rPr sz="900" spc="177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Networks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,</a:t>
            </a:r>
            <a:r>
              <a:rPr sz="900" spc="186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McGraw-Hill</a:t>
            </a:r>
            <a:r>
              <a:rPr sz="900" spc="185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Osborne</a:t>
            </a:r>
            <a:r>
              <a:rPr sz="900" spc="182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Media,</a:t>
            </a:r>
          </a:p>
          <a:p>
            <a:pPr marL="0" marR="0">
              <a:lnSpc>
                <a:spcPts val="1118"/>
              </a:lnSpc>
              <a:spcBef>
                <a:spcPts val="36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McGraw-Hill Osborne Media.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658366" y="7257945"/>
            <a:ext cx="4155059" cy="38085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Rajneesh</a:t>
            </a:r>
            <a:r>
              <a:rPr sz="900" spc="43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Agrawal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Bharat</a:t>
            </a:r>
            <a:r>
              <a:rPr sz="900" spc="2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Bhushan</a:t>
            </a:r>
            <a:r>
              <a:rPr sz="900" spc="41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Tiwari,</a:t>
            </a:r>
            <a:r>
              <a:rPr sz="900" spc="58" dirty="0">
                <a:solidFill>
                  <a:srgbClr val="000000"/>
                </a:solidFill>
                <a:latin typeface="FVKVCN+BookAntiqua"/>
                <a:cs typeface="FVKVCN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Computer</a:t>
            </a:r>
            <a:r>
              <a:rPr sz="900" spc="34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Networks</a:t>
            </a:r>
            <a:r>
              <a:rPr sz="900" spc="4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and</a:t>
            </a:r>
            <a:r>
              <a:rPr sz="900" spc="44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Internet</a:t>
            </a: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,</a:t>
            </a:r>
          </a:p>
          <a:p>
            <a:pPr marL="0" marR="0">
              <a:lnSpc>
                <a:spcPts val="1118"/>
              </a:lnSpc>
              <a:spcBef>
                <a:spcPts val="36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Vikas Publication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1658366" y="7649158"/>
            <a:ext cx="335938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VKVCN+BookAntiqua"/>
                <a:cs typeface="FVKVCN+BookAntiqua"/>
              </a:rPr>
              <a:t>https://www.geeksforgeeks.org/computer-network-tutorials/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137</a:t>
            </a:r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611124" y="1511046"/>
            <a:ext cx="5198110" cy="322973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07075" y="429514"/>
            <a:ext cx="1513840" cy="482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2751455" y="524549"/>
            <a:ext cx="3133898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Unit 07:</a:t>
            </a:r>
            <a:r>
              <a:rPr sz="900" spc="214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Data Link layer-medium access control protocols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397498" y="5529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11092" y="683929"/>
            <a:ext cx="2792111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2"/>
              </a:lnSpc>
              <a:spcBef>
                <a:spcPts val="0"/>
              </a:spcBef>
              <a:spcAft>
                <a:spcPts val="0"/>
              </a:spcAft>
            </a:pPr>
            <a:r>
              <a:rPr sz="1000" i="1" dirty="0">
                <a:solidFill>
                  <a:srgbClr val="000000"/>
                </a:solidFill>
                <a:latin typeface="Arial"/>
                <a:cs typeface="Arial"/>
              </a:rPr>
              <a:t>Dr. Rajni Bhalla</a:t>
            </a:r>
            <a:r>
              <a:rPr sz="1000" i="1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n-US" sz="1000" i="1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endParaRPr sz="1000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365758" y="1145708"/>
            <a:ext cx="3881196" cy="2500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663"/>
              </a:lnSpc>
              <a:spcBef>
                <a:spcPts val="0"/>
              </a:spcBef>
              <a:spcAft>
                <a:spcPts val="0"/>
              </a:spcAft>
            </a:pPr>
            <a:r>
              <a:rPr sz="1400" u="sng" spc="-47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Unit</a:t>
            </a:r>
            <a:r>
              <a:rPr sz="1400" u="sng" spc="-61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r>
              <a:rPr sz="1400" u="sng" spc="-46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07:</a:t>
            </a:r>
            <a:r>
              <a:rPr sz="1400" u="sng" spc="-66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r>
              <a:rPr sz="1400" u="sng" spc="-49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Data</a:t>
            </a:r>
            <a:r>
              <a:rPr sz="1400" u="sng" spc="-4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r>
              <a:rPr sz="1400" u="sng" spc="-52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Link</a:t>
            </a:r>
            <a:r>
              <a:rPr sz="1400" u="sng" spc="-36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r>
              <a:rPr sz="1400" u="sng" spc="-49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Layer-medium</a:t>
            </a:r>
            <a:r>
              <a:rPr sz="1400" u="sng" spc="-57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r>
              <a:rPr sz="1400" u="sng" spc="-48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access</a:t>
            </a:r>
            <a:r>
              <a:rPr sz="1400" u="sng" spc="-6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r>
              <a:rPr sz="1400" u="sng" spc="-48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protocol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1532000"/>
            <a:ext cx="813264" cy="38925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CONTENTS</a:t>
            </a:r>
          </a:p>
          <a:p>
            <a:pPr marL="0" marR="0">
              <a:lnSpc>
                <a:spcPts val="1118"/>
              </a:lnSpc>
              <a:spcBef>
                <a:spcPts val="57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Objectives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1959051"/>
            <a:ext cx="79134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Introduction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2178506"/>
            <a:ext cx="296189" cy="127170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7.1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7.2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7.3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7.4</a:t>
            </a:r>
          </a:p>
          <a:p>
            <a:pPr marL="0" marR="0">
              <a:lnSpc>
                <a:spcPts val="1118"/>
              </a:lnSpc>
              <a:spcBef>
                <a:spcPts val="60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7.5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7.6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105204" y="2178506"/>
            <a:ext cx="102976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History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of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HDLC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105204" y="2396439"/>
            <a:ext cx="131733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Point-to-Point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Protocol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105204" y="2614370"/>
            <a:ext cx="2617411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Multiple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Access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Protocols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Computer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Network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Random-access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protocols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105204" y="3050615"/>
            <a:ext cx="103694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Controlled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access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105204" y="3270071"/>
            <a:ext cx="142488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Channelization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Protocols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3488003"/>
            <a:ext cx="64900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Summary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3705935"/>
            <a:ext cx="67576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Keywords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0" y="3923867"/>
            <a:ext cx="1613516" cy="83698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Self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Assessment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Answers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for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Self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Assessment</a:t>
            </a:r>
          </a:p>
          <a:p>
            <a:pPr marL="0" marR="0">
              <a:lnSpc>
                <a:spcPts val="1118"/>
              </a:lnSpc>
              <a:spcBef>
                <a:spcPts val="6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Review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Questions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Further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Readings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0" y="4818438"/>
            <a:ext cx="889992" cy="22748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91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ORQGPA+BookAntiqua"/>
                <a:cs typeface="ORQGPA+BookAntiqua"/>
              </a:rPr>
              <a:t>O</a:t>
            </a:r>
            <a:r>
              <a:rPr sz="1200" u="sng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bjectives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371854" y="5088668"/>
            <a:ext cx="192416" cy="38372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600454" y="5082361"/>
            <a:ext cx="183981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understand bit-oriented protocol.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600454" y="5300293"/>
            <a:ext cx="3150261" cy="4422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know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</a:t>
            </a:r>
            <a:r>
              <a:rPr sz="900" spc="-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format and</a:t>
            </a:r>
            <a:r>
              <a:rPr sz="900" spc="-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types of HDLC</a:t>
            </a:r>
            <a:r>
              <a:rPr sz="900" spc="2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 PPP frame.</a:t>
            </a:r>
          </a:p>
          <a:p>
            <a:pPr marL="0" marR="0">
              <a:lnSpc>
                <a:spcPts val="1118"/>
              </a:lnSpc>
              <a:spcBef>
                <a:spcPts val="99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understand multiple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access protocol.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371854" y="5568728"/>
            <a:ext cx="192416" cy="1657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685800" y="5789040"/>
            <a:ext cx="1032792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Introduction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685800" y="6045530"/>
            <a:ext cx="5202517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8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</a:t>
            </a:r>
            <a:r>
              <a:rPr sz="900" spc="8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clearly</a:t>
            </a:r>
            <a:r>
              <a:rPr sz="900" spc="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viewed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9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set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bits</a:t>
            </a:r>
            <a:r>
              <a:rPr sz="900" spc="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with</a:t>
            </a:r>
            <a:r>
              <a:rPr sz="900" spc="7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</a:t>
            </a:r>
            <a:r>
              <a:rPr sz="900" spc="8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semantics</a:t>
            </a:r>
            <a:r>
              <a:rPr sz="900" spc="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or</a:t>
            </a:r>
            <a:r>
              <a:rPr sz="900" spc="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context</a:t>
            </a:r>
            <a:r>
              <a:rPr sz="900" spc="9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9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bit</a:t>
            </a:r>
            <a:r>
              <a:rPr sz="900" spc="7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based</a:t>
            </a:r>
            <a:r>
              <a:rPr sz="900" spc="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approach.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Regardless</a:t>
            </a:r>
            <a:r>
              <a:rPr sz="900" spc="12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1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</a:t>
            </a:r>
            <a:r>
              <a:rPr sz="900" spc="12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contents,</a:t>
            </a:r>
            <a:r>
              <a:rPr sz="900" spc="1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bit</a:t>
            </a:r>
            <a:r>
              <a:rPr sz="900" spc="13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oriented</a:t>
            </a:r>
            <a:r>
              <a:rPr sz="900" spc="12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</a:t>
            </a:r>
            <a:r>
              <a:rPr sz="900" spc="12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can</a:t>
            </a:r>
            <a:r>
              <a:rPr sz="900" spc="1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switch</a:t>
            </a:r>
            <a:r>
              <a:rPr sz="900" spc="12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1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frames.</a:t>
            </a:r>
            <a:r>
              <a:rPr sz="900" spc="12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HDLC</a:t>
            </a:r>
            <a:r>
              <a:rPr sz="900" spc="1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2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1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bit-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oriented protocol.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685800" y="6553625"/>
            <a:ext cx="531752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HDLC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685800" y="6777050"/>
            <a:ext cx="5198975" cy="4639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HDLC</a:t>
            </a:r>
            <a:r>
              <a:rPr sz="900" spc="2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stands</a:t>
            </a:r>
            <a:r>
              <a:rPr sz="900" spc="2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</a:t>
            </a:r>
            <a:r>
              <a:rPr sz="900" spc="26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high-level</a:t>
            </a:r>
            <a:r>
              <a:rPr sz="900" spc="25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26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Link</a:t>
            </a:r>
            <a:r>
              <a:rPr sz="900" spc="26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</a:t>
            </a:r>
            <a:r>
              <a:rPr sz="900" spc="25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protocol,</a:t>
            </a:r>
            <a:r>
              <a:rPr sz="900" spc="2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which</a:t>
            </a:r>
            <a:r>
              <a:rPr sz="900" spc="27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ensures</a:t>
            </a:r>
            <a:r>
              <a:rPr sz="900" spc="24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that</a:t>
            </a:r>
            <a:r>
              <a:rPr sz="900" spc="26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26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frames</a:t>
            </a:r>
            <a:r>
              <a:rPr sz="900" spc="2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delivered</a:t>
            </a:r>
            <a:r>
              <a:rPr sz="900" spc="3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reliably</a:t>
            </a:r>
            <a:r>
              <a:rPr sz="900" spc="3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over</a:t>
            </a:r>
            <a:r>
              <a:rPr sz="900" spc="3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34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network</a:t>
            </a:r>
            <a:r>
              <a:rPr sz="900" spc="35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or</a:t>
            </a:r>
            <a:r>
              <a:rPr sz="900" spc="3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communication</a:t>
            </a:r>
            <a:r>
              <a:rPr sz="900" spc="3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link.</a:t>
            </a:r>
            <a:r>
              <a:rPr sz="900" spc="3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HDLC</a:t>
            </a:r>
            <a:r>
              <a:rPr sz="900" spc="3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also</a:t>
            </a:r>
            <a:r>
              <a:rPr sz="900" spc="3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offers</a:t>
            </a:r>
            <a:r>
              <a:rPr sz="900" spc="3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framing,</a:t>
            </a:r>
            <a:r>
              <a:rPr sz="900" spc="35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transparency, error detection and correction, and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even flow management, among other things.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685800" y="7281417"/>
            <a:ext cx="1582394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7.1 </a:t>
            </a:r>
            <a:r>
              <a:rPr sz="1200" u="sng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History of HDLC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685799" y="7539430"/>
            <a:ext cx="5201164" cy="8903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Let's</a:t>
            </a:r>
            <a:r>
              <a:rPr sz="900" spc="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look</a:t>
            </a:r>
            <a:r>
              <a:rPr sz="900" spc="2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at</a:t>
            </a:r>
            <a:r>
              <a:rPr sz="900" spc="2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 history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HDLC.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synchronous</a:t>
            </a:r>
            <a:r>
              <a:rPr sz="900" spc="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Link</a:t>
            </a:r>
            <a:r>
              <a:rPr sz="900" spc="2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</a:t>
            </a:r>
            <a:r>
              <a:rPr sz="900" spc="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protocol,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developed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by</a:t>
            </a:r>
            <a:r>
              <a:rPr sz="900" spc="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IBM,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</a:t>
            </a:r>
            <a:r>
              <a:rPr sz="900" spc="8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example</a:t>
            </a:r>
            <a:r>
              <a:rPr sz="900" spc="8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bit</a:t>
            </a:r>
            <a:r>
              <a:rPr sz="900" spc="8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based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protocol.</a:t>
            </a:r>
            <a:r>
              <a:rPr sz="900" spc="8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SDLC</a:t>
            </a:r>
            <a:r>
              <a:rPr sz="900" spc="8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currently</a:t>
            </a:r>
            <a:r>
              <a:rPr sz="900" spc="9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standardised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8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HDLC</a:t>
            </a:r>
            <a:r>
              <a:rPr sz="900" spc="8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synchronous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7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Link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Control,</a:t>
            </a:r>
            <a:r>
              <a:rPr sz="900" spc="7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who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standardises</a:t>
            </a:r>
            <a:r>
              <a:rPr sz="900" spc="7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7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</a:t>
            </a:r>
            <a:r>
              <a:rPr sz="900" spc="9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HDLC.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7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SDLC</a:t>
            </a:r>
            <a:r>
              <a:rPr sz="900" spc="8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was</a:t>
            </a:r>
            <a:r>
              <a:rPr sz="900" spc="8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standardised</a:t>
            </a:r>
            <a:r>
              <a:rPr sz="900" spc="7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by</a:t>
            </a:r>
            <a:r>
              <a:rPr sz="900" spc="7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ISO</a:t>
            </a:r>
            <a:r>
              <a:rPr sz="900" spc="9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high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level</a:t>
            </a:r>
            <a:r>
              <a:rPr sz="900" spc="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Link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protocol,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SDLC</a:t>
            </a:r>
            <a:r>
              <a:rPr sz="900" spc="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really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important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</a:t>
            </a:r>
            <a:r>
              <a:rPr sz="900" spc="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link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layer.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3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not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commonly</a:t>
            </a:r>
            <a:r>
              <a:rPr sz="900" spc="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used,</a:t>
            </a:r>
            <a:r>
              <a:rPr sz="900" spc="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but</a:t>
            </a:r>
            <a:r>
              <a:rPr sz="900" spc="6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critical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many</a:t>
            </a:r>
            <a:r>
              <a:rPr sz="900" spc="4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4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link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layer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protocols.</a:t>
            </a:r>
            <a:r>
              <a:rPr sz="900" spc="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It's</a:t>
            </a:r>
            <a:r>
              <a:rPr sz="900" spc="2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bit-oriented</a:t>
            </a:r>
            <a:r>
              <a:rPr sz="900" spc="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</a:t>
            </a:r>
            <a:r>
              <a:rPr sz="900" spc="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that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can be</a:t>
            </a:r>
            <a:r>
              <a:rPr sz="900" spc="-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used for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point-to-point</a:t>
            </a:r>
            <a:r>
              <a:rPr sz="900" spc="-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 multi-point communication.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685799" y="8472722"/>
            <a:ext cx="1563818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Transfer mode of</a:t>
            </a:r>
            <a:r>
              <a:rPr sz="1000" spc="-1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HDLC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685799" y="8696147"/>
            <a:ext cx="5201368" cy="8905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2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you</a:t>
            </a:r>
            <a:r>
              <a:rPr sz="900" spc="2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can</a:t>
            </a:r>
            <a:r>
              <a:rPr sz="900" spc="24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see</a:t>
            </a:r>
            <a:r>
              <a:rPr sz="900" spc="2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2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249" dirty="0">
                <a:solidFill>
                  <a:srgbClr val="000000"/>
                </a:solidFill>
                <a:latin typeface="ORQGPA+BookAntiqua"/>
                <a:cs typeface="ORQGPA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1,</a:t>
            </a:r>
            <a:r>
              <a:rPr sz="900" spc="239" dirty="0">
                <a:solidFill>
                  <a:srgbClr val="000000"/>
                </a:solidFill>
                <a:latin typeface="ORQGPA+BookAntiqua"/>
                <a:cs typeface="ORQGPA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HDLC</a:t>
            </a:r>
            <a:r>
              <a:rPr sz="900" spc="2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has</a:t>
            </a:r>
            <a:r>
              <a:rPr sz="900" spc="2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two</a:t>
            </a:r>
            <a:r>
              <a:rPr sz="900" spc="24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transfer</a:t>
            </a:r>
            <a:r>
              <a:rPr sz="900" spc="23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modes:</a:t>
            </a:r>
            <a:r>
              <a:rPr sz="900" spc="2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normal</a:t>
            </a:r>
            <a:r>
              <a:rPr sz="900" spc="2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response</a:t>
            </a:r>
            <a:r>
              <a:rPr sz="900" spc="2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mode</a:t>
            </a:r>
            <a:r>
              <a:rPr sz="900" spc="2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asynchronous balanced mode. There are two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kinds</a:t>
            </a:r>
            <a:r>
              <a:rPr sz="900" spc="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 stations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normal response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mode. A primary</a:t>
            </a:r>
          </a:p>
          <a:p>
            <a:pPr marL="0" marR="0">
              <a:lnSpc>
                <a:spcPts val="1117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 sends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orders,</a:t>
            </a:r>
            <a:r>
              <a:rPr sz="900" spc="2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 a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secondary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 responds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 the commands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sent.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point-to-point and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multi-point</a:t>
            </a:r>
            <a:r>
              <a:rPr sz="900" spc="10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correspondence,</a:t>
            </a:r>
            <a:r>
              <a:rPr sz="900" spc="10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normal</a:t>
            </a:r>
            <a:r>
              <a:rPr sz="900" spc="10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response</a:t>
            </a:r>
            <a:r>
              <a:rPr sz="900" spc="10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mode</a:t>
            </a:r>
            <a:r>
              <a:rPr sz="900" spc="9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used.</a:t>
            </a:r>
            <a:r>
              <a:rPr sz="900" spc="12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Asynchronous</a:t>
            </a:r>
            <a:r>
              <a:rPr sz="900" spc="1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Balanced</a:t>
            </a:r>
            <a:r>
              <a:rPr sz="900" spc="10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mode</a:t>
            </a:r>
            <a:r>
              <a:rPr sz="900" spc="9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when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setup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balanced,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which</a:t>
            </a:r>
            <a:r>
              <a:rPr sz="900" spc="6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ensures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that</a:t>
            </a:r>
            <a:r>
              <a:rPr sz="900" spc="7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each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</a:t>
            </a:r>
            <a:r>
              <a:rPr sz="900" spc="6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can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send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4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receive</a:t>
            </a:r>
            <a:r>
              <a:rPr sz="900" spc="6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commands.</a:t>
            </a:r>
            <a:r>
              <a:rPr sz="900" spc="6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8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only used for one-to-one correspondence.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138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2121636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endParaRPr sz="900" dirty="0">
              <a:solidFill>
                <a:srgbClr val="000000"/>
              </a:solidFill>
              <a:latin typeface="SHRAOE+BookAntiqua-Bold"/>
              <a:cs typeface="SHRAOE+BookAntiqua-Bold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5786628" y="323596"/>
            <a:ext cx="1769871" cy="4800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672592"/>
            <a:ext cx="5082540" cy="23317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539497" y="4475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2148852" y="524379"/>
            <a:ext cx="373355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Unit 1: Introduction to Data Communication and Computer Networks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275588" y="740788"/>
            <a:ext cx="60377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FFFFFF"/>
                </a:solidFill>
                <a:latin typeface="RMHARQ+BKSOFX+BookAntiqua-Bold"/>
                <a:cs typeface="RMHARQ+BKSOFX+BookAntiqua-Bold"/>
              </a:rPr>
              <a:t>Wireless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281428" y="740788"/>
            <a:ext cx="53383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FFFFFF"/>
                </a:solidFill>
                <a:latin typeface="RMHARQ+BKSOFX+BookAntiqua-Bold"/>
                <a:cs typeface="RMHARQ+BKSOFX+BookAntiqua-Bold"/>
              </a:rPr>
              <a:t>Mobile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3843540" y="740788"/>
            <a:ext cx="82563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FFFFFF"/>
                </a:solidFill>
                <a:latin typeface="RMHARQ+BKSOFX+BookAntiqua-Bold"/>
                <a:cs typeface="RMHARQ+BKSOFX+BookAntiqua-Bold"/>
              </a:rPr>
              <a:t>Applications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411224" y="1226943"/>
            <a:ext cx="331838" cy="15474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667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</a:p>
          <a:p>
            <a:pPr marL="10667" marR="0">
              <a:lnSpc>
                <a:spcPts val="1085"/>
              </a:lnSpc>
              <a:spcBef>
                <a:spcPts val="25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</a:p>
          <a:p>
            <a:pPr marL="0" marR="0">
              <a:lnSpc>
                <a:spcPts val="1085"/>
              </a:lnSpc>
              <a:spcBef>
                <a:spcPts val="25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Yes</a:t>
            </a:r>
          </a:p>
          <a:p>
            <a:pPr marL="0" marR="0">
              <a:lnSpc>
                <a:spcPts val="1085"/>
              </a:lnSpc>
              <a:spcBef>
                <a:spcPts val="25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Yes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382024" y="1226943"/>
            <a:ext cx="331838" cy="15474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191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</a:p>
          <a:p>
            <a:pPr marL="0" marR="0">
              <a:lnSpc>
                <a:spcPts val="1085"/>
              </a:lnSpc>
              <a:spcBef>
                <a:spcPts val="25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Yes</a:t>
            </a:r>
          </a:p>
          <a:p>
            <a:pPr marL="12191" marR="0">
              <a:lnSpc>
                <a:spcPts val="1085"/>
              </a:lnSpc>
              <a:spcBef>
                <a:spcPts val="25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</a:p>
          <a:p>
            <a:pPr marL="0" marR="0">
              <a:lnSpc>
                <a:spcPts val="1085"/>
              </a:lnSpc>
              <a:spcBef>
                <a:spcPts val="25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Yes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3084588" y="1226943"/>
            <a:ext cx="157536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Desktop computer in offices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3084588" y="1684143"/>
            <a:ext cx="2324513" cy="10902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notebook computer used in a hotel room</a:t>
            </a:r>
          </a:p>
          <a:p>
            <a:pPr marL="0" marR="0">
              <a:lnSpc>
                <a:spcPts val="1085"/>
              </a:lnSpc>
              <a:spcBef>
                <a:spcPts val="25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 in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older, unwired buildings</a:t>
            </a:r>
          </a:p>
          <a:p>
            <a:pPr marL="0" marR="0">
              <a:lnSpc>
                <a:spcPts val="1085"/>
              </a:lnSpc>
              <a:spcBef>
                <a:spcPts val="25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Portable office; PDA for store inventory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663952" y="3005452"/>
            <a:ext cx="124336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18 Mobile Users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791" y="3273087"/>
            <a:ext cx="896437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Social Issues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02" y="3503800"/>
            <a:ext cx="5200331" cy="6026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growth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availability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affordable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computing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technology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caused</a:t>
            </a:r>
            <a:r>
              <a:rPr sz="900" spc="1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several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major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shifts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way</a:t>
            </a:r>
            <a:r>
              <a:rPr sz="900" spc="2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society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operates.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majority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  <a:r>
              <a:rPr sz="900" spc="2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2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been</a:t>
            </a:r>
            <a:r>
              <a:rPr sz="900" spc="2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2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better,</a:t>
            </a:r>
            <a:r>
              <a:rPr sz="900" spc="2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2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home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providing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unlimited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created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discovered by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humanity.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728474" y="4129683"/>
            <a:ext cx="179824" cy="2063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24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957075" y="4149386"/>
            <a:ext cx="1746664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Communication Breakdown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2" y="4377052"/>
            <a:ext cx="5198920" cy="15947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Socializing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within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family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unit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always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been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important,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strengthens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bonds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us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ensures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cohesion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within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group.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</a:t>
            </a:r>
            <a:r>
              <a:rPr sz="900" spc="2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2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2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households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owning</a:t>
            </a:r>
            <a:r>
              <a:rPr sz="900" spc="2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several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numerous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portable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granting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entertainment,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argue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leading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lack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family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communication.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member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engrossed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</a:p>
          <a:p>
            <a:pPr marL="0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laptop,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smartphone,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tablet</a:t>
            </a:r>
            <a:r>
              <a:rPr sz="900" spc="1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evening,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even</a:t>
            </a:r>
            <a:r>
              <a:rPr sz="900" spc="1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communal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things</a:t>
            </a:r>
            <a:r>
              <a:rPr sz="900" spc="1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like</a:t>
            </a:r>
            <a:r>
              <a:rPr sz="900" spc="1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watching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television</a:t>
            </a:r>
            <a:r>
              <a:rPr sz="900" spc="1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compromised.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Meanwhile,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whole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families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who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dinner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still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staring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touchscreen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rather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talking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another.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you’re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driving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family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dinner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texting</a:t>
            </a:r>
            <a:r>
              <a:rPr sz="900" spc="3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while</a:t>
            </a:r>
            <a:r>
              <a:rPr sz="900" spc="3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driving,</a:t>
            </a:r>
            <a:r>
              <a:rPr sz="900" spc="2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you’re</a:t>
            </a:r>
            <a:r>
              <a:rPr sz="900" spc="3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distracted</a:t>
            </a:r>
            <a:r>
              <a:rPr sz="900" spc="3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driver,</a:t>
            </a:r>
            <a:r>
              <a:rPr sz="900" spc="30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increasing</a:t>
            </a:r>
            <a:r>
              <a:rPr sz="900" spc="30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30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risk</a:t>
            </a:r>
            <a:r>
              <a:rPr sz="900" spc="3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crashing,</a:t>
            </a:r>
            <a:r>
              <a:rPr sz="900" spc="3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potentially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causing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death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injury.</a:t>
            </a:r>
            <a:r>
              <a:rPr sz="900" spc="1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Increase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wellbeing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1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allowing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technology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improve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life</a:t>
            </a:r>
            <a:r>
              <a:rPr sz="900" spc="1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become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distraction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life</a:t>
            </a:r>
            <a:r>
              <a:rPr sz="900" spc="1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others.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life</a:t>
            </a:r>
            <a:r>
              <a:rPr sz="900" spc="1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others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</a:p>
          <a:p>
            <a:pPr marL="0" marR="0">
              <a:lnSpc>
                <a:spcPts val="1085"/>
              </a:lnSpc>
              <a:spcBef>
                <a:spcPts val="1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 important than technology.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728474" y="6174891"/>
            <a:ext cx="179824" cy="2063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24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957075" y="6194594"/>
            <a:ext cx="133854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Unauthorized Access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802" y="6449692"/>
            <a:ext cx="5200292" cy="6026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Unauthorized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someone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gains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 to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website,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program,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server,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service,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someone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else's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account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methods.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example,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someone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kept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guessing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password</a:t>
            </a:r>
            <a:r>
              <a:rPr sz="900" spc="3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4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username</a:t>
            </a:r>
            <a:r>
              <a:rPr sz="900" spc="4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3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3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account</a:t>
            </a:r>
            <a:r>
              <a:rPr sz="900" spc="3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4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3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theirs</a:t>
            </a:r>
            <a:r>
              <a:rPr sz="900" spc="3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until</a:t>
            </a:r>
            <a:r>
              <a:rPr sz="900" spc="4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4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gained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access,</a:t>
            </a:r>
            <a:r>
              <a:rPr sz="900" spc="4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3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considered unauthorized access.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728474" y="7081671"/>
            <a:ext cx="179824" cy="2063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24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957074" y="7101374"/>
            <a:ext cx="1012094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Authentication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685802" y="7356472"/>
            <a:ext cx="5196521" cy="6026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Authentication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recognizing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user’s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identity.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mechanism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associating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incoming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request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set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identifying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credentials.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credentials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provided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compared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those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file</a:t>
            </a:r>
            <a:r>
              <a:rPr sz="900" spc="1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database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authorized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user’s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local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operating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1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within an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authentication server.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728474" y="7988452"/>
            <a:ext cx="179824" cy="2063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24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957074" y="8008154"/>
            <a:ext cx="1536640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Ethical Use of Networks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685802" y="8263252"/>
            <a:ext cx="5197005" cy="4593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generally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accepted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policy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maintain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networks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open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possible;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thus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unavoidable</a:t>
            </a:r>
            <a:r>
              <a:rPr sz="900" spc="1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certain 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ethical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standards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imposed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activities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individual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users.</a:t>
            </a:r>
            <a:r>
              <a:rPr sz="900" spc="1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demands differ little from those placed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 members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a modern civilized community.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728474" y="8753500"/>
            <a:ext cx="179824" cy="2063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24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957074" y="8773202"/>
            <a:ext cx="888634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dentity Theft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685802" y="9028300"/>
            <a:ext cx="5200851" cy="6026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Identity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theft,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1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</a:t>
            </a:r>
            <a:r>
              <a:rPr sz="900" dirty="0">
                <a:solidFill>
                  <a:srgbClr val="000000"/>
                </a:solidFill>
                <a:latin typeface="PRVMWH+BookAntiqua,Italic"/>
                <a:cs typeface="PRVMWH+BookAntiqua,Italic"/>
              </a:rPr>
              <a:t>identity</a:t>
            </a:r>
            <a:r>
              <a:rPr sz="900" spc="189" dirty="0">
                <a:solidFill>
                  <a:srgbClr val="000000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000000"/>
                </a:solidFill>
                <a:latin typeface="PRVMWH+BookAntiqua,Italic"/>
                <a:cs typeface="PRVMWH+BookAntiqua,Italic"/>
              </a:rPr>
              <a:t>fraud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,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crime</a:t>
            </a:r>
            <a:r>
              <a:rPr sz="900" spc="1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1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imposter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obtains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pieces</a:t>
            </a:r>
          </a:p>
          <a:p>
            <a:pPr marL="3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personally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identifiable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(PII),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Social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driver's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license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numbers,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3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impersonate</a:t>
            </a:r>
            <a:r>
              <a:rPr sz="900" spc="1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someone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else.</a:t>
            </a:r>
            <a:r>
              <a:rPr sz="900" spc="1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taken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run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debt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purchasing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credit,</a:t>
            </a:r>
          </a:p>
          <a:p>
            <a:pPr marL="3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goods,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name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victim,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thief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false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credentials.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rare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2121420" y="10084432"/>
            <a:ext cx="2328354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endParaRPr sz="900" dirty="0">
              <a:solidFill>
                <a:srgbClr val="000000"/>
              </a:solidFill>
              <a:latin typeface="RMHARQ+BKSOFX+BookAntiqua-Bold"/>
              <a:cs typeface="RMHARQ+BKSOFX+BookAntiqua-Bold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983224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13</a:t>
            </a:r>
          </a:p>
        </p:txBody>
      </p:sp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4199890" y="1921128"/>
            <a:ext cx="2477134" cy="102742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543050" y="1314704"/>
            <a:ext cx="2477770" cy="26289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28800" y="6184392"/>
            <a:ext cx="5047615" cy="75564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61925" y="324739"/>
            <a:ext cx="1552575" cy="4826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71448" y="447778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524493"/>
            <a:ext cx="193616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NPEVTM+BookAntiqua-Italic"/>
                <a:cs typeface="NPEVTM+BookAntiqua-Italic"/>
              </a:rPr>
              <a:t>Data Communication and Networking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4465488"/>
            <a:ext cx="1342943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HDLC Frame format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4" y="4688912"/>
            <a:ext cx="5202088" cy="14575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first</a:t>
            </a:r>
            <a:r>
              <a:rPr sz="900" spc="2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beginning</a:t>
            </a:r>
            <a:r>
              <a:rPr sz="900" spc="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sequence,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which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8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bits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long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shows</a:t>
            </a:r>
            <a:r>
              <a:rPr sz="900" spc="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you</a:t>
            </a:r>
            <a:r>
              <a:rPr sz="900" spc="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how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many</a:t>
            </a:r>
            <a:r>
              <a:rPr sz="900" spc="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bits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will</a:t>
            </a:r>
            <a:r>
              <a:rPr sz="900" spc="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</a:t>
            </a:r>
            <a:r>
              <a:rPr sz="900" spc="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used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indicate</a:t>
            </a:r>
            <a:r>
              <a:rPr sz="900" spc="1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start</a:t>
            </a:r>
            <a:r>
              <a:rPr sz="900" spc="1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12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end</a:t>
            </a:r>
            <a:r>
              <a:rPr sz="900" spc="1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</a:t>
            </a:r>
            <a:r>
              <a:rPr sz="900" spc="1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1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seen</a:t>
            </a:r>
            <a:r>
              <a:rPr sz="900" spc="1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13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.</a:t>
            </a:r>
            <a:r>
              <a:rPr sz="900" spc="12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This</a:t>
            </a:r>
            <a:r>
              <a:rPr sz="900" spc="1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also</a:t>
            </a:r>
            <a:r>
              <a:rPr sz="900" spc="1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known</a:t>
            </a:r>
            <a:r>
              <a:rPr sz="900" spc="1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1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2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flag</a:t>
            </a:r>
            <a:r>
              <a:rPr sz="900" spc="12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bits,</a:t>
            </a:r>
            <a:r>
              <a:rPr sz="900" spc="1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1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</a:p>
          <a:p>
            <a:pPr marL="0" marR="0">
              <a:lnSpc>
                <a:spcPts val="1117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consists</a:t>
            </a:r>
            <a:r>
              <a:rPr sz="900" spc="6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eight</a:t>
            </a:r>
            <a:r>
              <a:rPr sz="900" spc="6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bits,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meaning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that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this</a:t>
            </a:r>
            <a:r>
              <a:rPr sz="900" spc="7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start</a:t>
            </a:r>
            <a:r>
              <a:rPr sz="900" spc="8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series.</a:t>
            </a:r>
            <a:r>
              <a:rPr sz="900" spc="1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After</a:t>
            </a:r>
            <a:r>
              <a:rPr sz="900" spc="8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that,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there's</a:t>
            </a:r>
            <a:r>
              <a:rPr sz="900" spc="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16-bit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header.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Your</a:t>
            </a:r>
            <a:r>
              <a:rPr sz="900" spc="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body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sections,</a:t>
            </a:r>
            <a:r>
              <a:rPr sz="900" spc="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which</a:t>
            </a:r>
            <a:r>
              <a:rPr sz="900" spc="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variable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volume,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</a:t>
            </a:r>
            <a:r>
              <a:rPr sz="900" spc="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third</a:t>
            </a:r>
            <a:r>
              <a:rPr sz="900" spc="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one.</a:t>
            </a:r>
            <a:r>
              <a:rPr sz="900" spc="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We</a:t>
            </a:r>
            <a:r>
              <a:rPr sz="900" spc="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can't</a:t>
            </a:r>
            <a:r>
              <a:rPr sz="900" spc="4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define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scale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since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body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7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so</a:t>
            </a:r>
            <a:r>
              <a:rPr sz="900" spc="7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big.</a:t>
            </a:r>
            <a:r>
              <a:rPr sz="900" spc="6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This</a:t>
            </a:r>
            <a:r>
              <a:rPr sz="900" spc="5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body</a:t>
            </a:r>
            <a:r>
              <a:rPr sz="900" spc="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one</a:t>
            </a:r>
            <a:r>
              <a:rPr sz="900" spc="6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would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receive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whatever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7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receives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from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network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layer.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3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CRC</a:t>
            </a:r>
            <a:r>
              <a:rPr sz="900" spc="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stands</a:t>
            </a:r>
            <a:r>
              <a:rPr sz="900" spc="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error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detection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with</a:t>
            </a:r>
            <a:r>
              <a:rPr sz="900" spc="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cyclic</a:t>
            </a:r>
            <a:r>
              <a:rPr sz="900" spc="3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redundancy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scan,</a:t>
            </a:r>
            <a:r>
              <a:rPr sz="900" spc="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3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has</a:t>
            </a:r>
            <a:r>
              <a:rPr sz="900" spc="2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16-bit</a:t>
            </a:r>
            <a:r>
              <a:rPr sz="900" spc="3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duration.</a:t>
            </a:r>
            <a:r>
              <a:rPr sz="900" spc="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comes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ending</a:t>
            </a:r>
            <a:r>
              <a:rPr sz="900" spc="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sequence,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which</a:t>
            </a:r>
            <a:r>
              <a:rPr sz="900" spc="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eight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bits</a:t>
            </a:r>
            <a:r>
              <a:rPr sz="900" spc="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long</a:t>
            </a:r>
            <a:r>
              <a:rPr sz="900" spc="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indicates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end</a:t>
            </a:r>
            <a:r>
              <a:rPr sz="900" spc="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frame;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starting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2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ending</a:t>
            </a:r>
            <a:r>
              <a:rPr sz="900" spc="2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sequences</a:t>
            </a:r>
            <a:r>
              <a:rPr sz="900" spc="2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</a:t>
            </a:r>
            <a:r>
              <a:rPr sz="900" spc="24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both</a:t>
            </a:r>
            <a:r>
              <a:rPr sz="900" spc="23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06</a:t>
            </a:r>
            <a:r>
              <a:rPr sz="900" spc="2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times</a:t>
            </a:r>
            <a:r>
              <a:rPr sz="900" spc="2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one</a:t>
            </a:r>
            <a:r>
              <a:rPr sz="900" spc="2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2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none.</a:t>
            </a:r>
            <a:r>
              <a:rPr sz="900" spc="26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This</a:t>
            </a:r>
            <a:r>
              <a:rPr sz="900" spc="23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sequence</a:t>
            </a:r>
            <a:r>
              <a:rPr sz="900" spc="2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23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also</a:t>
            </a:r>
            <a:r>
              <a:rPr sz="900" spc="2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sent</a:t>
            </a:r>
            <a:r>
              <a:rPr sz="900" spc="23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while</a:t>
            </a:r>
            <a:r>
              <a:rPr sz="900" spc="2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connection is idle such that the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sender and receiver's clocks remain in sync. The starting and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ending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sequences are 0,</a:t>
            </a:r>
            <a:r>
              <a:rPr sz="900" spc="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6 times one, then</a:t>
            </a:r>
            <a:r>
              <a:rPr sz="900" spc="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zero.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3656711" y="7025621"/>
            <a:ext cx="154208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2 HDLC Frame format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7287967"/>
            <a:ext cx="5201571" cy="16005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During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some</a:t>
            </a:r>
            <a:r>
              <a:rPr sz="900" spc="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times</a:t>
            </a:r>
            <a:r>
              <a:rPr sz="900" spc="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when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connection</a:t>
            </a:r>
            <a:r>
              <a:rPr sz="900" spc="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idle,</a:t>
            </a:r>
            <a:r>
              <a:rPr sz="900" spc="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this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sequence</a:t>
            </a:r>
            <a:r>
              <a:rPr sz="900" spc="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also</a:t>
            </a:r>
            <a:r>
              <a:rPr sz="900" spc="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transmitted.</a:t>
            </a:r>
            <a:r>
              <a:rPr sz="900" spc="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Why?</a:t>
            </a:r>
            <a:r>
              <a:rPr sz="900" spc="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6" dirty="0">
                <a:solidFill>
                  <a:srgbClr val="000000"/>
                </a:solidFill>
                <a:latin typeface="ORQGPA+BookAntiqua"/>
                <a:cs typeface="ORQGPA+BookAntiqua"/>
              </a:rPr>
              <a:t>So</a:t>
            </a:r>
            <a:r>
              <a:rPr sz="900" spc="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that</a:t>
            </a:r>
            <a:r>
              <a:rPr sz="900" spc="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sender</a:t>
            </a:r>
            <a:r>
              <a:rPr sz="900" spc="12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1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receiver</a:t>
            </a:r>
            <a:r>
              <a:rPr sz="900" spc="1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can</a:t>
            </a:r>
            <a:r>
              <a:rPr sz="900" spc="13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keep</a:t>
            </a:r>
            <a:r>
              <a:rPr sz="900" spc="13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their</a:t>
            </a:r>
            <a:r>
              <a:rPr sz="900" spc="13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clocks</a:t>
            </a:r>
            <a:r>
              <a:rPr sz="900" spc="1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synchronized.</a:t>
            </a:r>
            <a:r>
              <a:rPr sz="900" spc="13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next</a:t>
            </a:r>
            <a:r>
              <a:rPr sz="900" spc="1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field</a:t>
            </a:r>
            <a:r>
              <a:rPr sz="900" spc="13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header,</a:t>
            </a:r>
            <a:r>
              <a:rPr sz="900" spc="1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which</a:t>
            </a:r>
            <a:r>
              <a:rPr sz="900" spc="13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I've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already</a:t>
            </a:r>
            <a:r>
              <a:rPr sz="900" spc="20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showed</a:t>
            </a:r>
            <a:r>
              <a:rPr sz="900" spc="20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you,</a:t>
            </a:r>
            <a:r>
              <a:rPr sz="900" spc="20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followed</a:t>
            </a:r>
            <a:r>
              <a:rPr sz="900" spc="20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by</a:t>
            </a:r>
            <a:r>
              <a:rPr sz="900" spc="20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0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address</a:t>
            </a:r>
            <a:r>
              <a:rPr sz="900" spc="19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20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</a:t>
            </a:r>
            <a:r>
              <a:rPr sz="900" spc="20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fields,</a:t>
            </a:r>
            <a:r>
              <a:rPr sz="900" spc="20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which</a:t>
            </a:r>
            <a:r>
              <a:rPr sz="900" spc="20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hold</a:t>
            </a:r>
            <a:r>
              <a:rPr sz="900" spc="2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0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address</a:t>
            </a:r>
            <a:r>
              <a:rPr sz="900" spc="20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foot.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there's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body,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which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variable-size</a:t>
            </a:r>
            <a:r>
              <a:rPr sz="900" spc="3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payload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whatever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we're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getting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from the satellite.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 next section is the shell, which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 variable-size payload information that any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1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we</a:t>
            </a:r>
            <a:r>
              <a:rPr sz="900" spc="1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get</a:t>
            </a:r>
            <a:r>
              <a:rPr sz="900" spc="1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from</a:t>
            </a:r>
            <a:r>
              <a:rPr sz="900" spc="1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network</a:t>
            </a:r>
            <a:r>
              <a:rPr sz="900" spc="1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layer</a:t>
            </a:r>
            <a:r>
              <a:rPr sz="900" spc="15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will</a:t>
            </a:r>
            <a:r>
              <a:rPr sz="900" spc="13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</a:t>
            </a:r>
            <a:r>
              <a:rPr sz="900" spc="1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inserted</a:t>
            </a:r>
            <a:r>
              <a:rPr sz="900" spc="14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into</a:t>
            </a:r>
            <a:r>
              <a:rPr sz="900" spc="13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this</a:t>
            </a:r>
            <a:r>
              <a:rPr sz="900" spc="15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body</a:t>
            </a:r>
            <a:r>
              <a:rPr sz="900" spc="1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one</a:t>
            </a:r>
            <a:r>
              <a:rPr sz="900" spc="15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CRC</a:t>
            </a:r>
            <a:r>
              <a:rPr sz="900" spc="14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cyclic</a:t>
            </a:r>
            <a:r>
              <a:rPr sz="900" spc="1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redundancy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search</a:t>
            </a:r>
            <a:r>
              <a:rPr sz="900" spc="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error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detection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mechanism.</a:t>
            </a:r>
            <a:r>
              <a:rPr sz="900" spc="8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We've</a:t>
            </a:r>
            <a:r>
              <a:rPr sz="900" spc="6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already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seen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that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any</a:t>
            </a:r>
            <a:r>
              <a:rPr sz="900" spc="6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7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collected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from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network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layer</a:t>
            </a:r>
            <a:r>
              <a:rPr sz="900" spc="22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2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datalink</a:t>
            </a:r>
            <a:r>
              <a:rPr sz="900" spc="23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layer</a:t>
            </a:r>
            <a:r>
              <a:rPr sz="900" spc="23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2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added</a:t>
            </a:r>
            <a:r>
              <a:rPr sz="900" spc="2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2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header</a:t>
            </a:r>
            <a:r>
              <a:rPr sz="900" spc="23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22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trailer</a:t>
            </a:r>
            <a:r>
              <a:rPr sz="900" spc="23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trailer,</a:t>
            </a:r>
            <a:r>
              <a:rPr sz="900" spc="2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which</a:t>
            </a:r>
            <a:r>
              <a:rPr sz="900" spc="2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</a:t>
            </a:r>
            <a:r>
              <a:rPr sz="900" spc="2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error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detection</a:t>
            </a:r>
            <a:r>
              <a:rPr sz="900" spc="17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bits</a:t>
            </a:r>
            <a:r>
              <a:rPr sz="900" spc="16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18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CRC.</a:t>
            </a:r>
            <a:r>
              <a:rPr sz="900" spc="18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So,</a:t>
            </a:r>
            <a:r>
              <a:rPr sz="900" spc="1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header</a:t>
            </a:r>
            <a:r>
              <a:rPr sz="900" spc="18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refers</a:t>
            </a:r>
            <a:r>
              <a:rPr sz="900" spc="17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1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header,</a:t>
            </a:r>
            <a:r>
              <a:rPr sz="900" spc="17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16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trailer</a:t>
            </a:r>
            <a:r>
              <a:rPr sz="900" spc="18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header</a:t>
            </a:r>
            <a:r>
              <a:rPr sz="900" spc="1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refers</a:t>
            </a:r>
            <a:r>
              <a:rPr sz="900" spc="17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1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8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trailer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header,</a:t>
            </a:r>
            <a:r>
              <a:rPr sz="900" spc="8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which</a:t>
            </a:r>
            <a:r>
              <a:rPr sz="900" spc="7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has</a:t>
            </a:r>
            <a:r>
              <a:rPr sz="900" spc="7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16-bit</a:t>
            </a:r>
            <a:r>
              <a:rPr sz="900" spc="7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CRC.</a:t>
            </a:r>
            <a:r>
              <a:rPr sz="900" spc="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8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trailer</a:t>
            </a:r>
            <a:r>
              <a:rPr sz="900" spc="7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what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we</a:t>
            </a:r>
            <a:r>
              <a:rPr sz="900" spc="8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call</a:t>
            </a:r>
            <a:r>
              <a:rPr sz="900" spc="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7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9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this</a:t>
            </a:r>
            <a:r>
              <a:rPr sz="900" spc="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country.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Error</a:t>
            </a:r>
            <a:r>
              <a:rPr sz="900" spc="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correction</a:t>
            </a:r>
            <a:r>
              <a:rPr sz="900" spc="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parts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will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 used in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teaser.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4" y="8933222"/>
            <a:ext cx="1459694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Types of HDLC Frame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4" y="9156646"/>
            <a:ext cx="5202594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There</a:t>
            </a:r>
            <a:r>
              <a:rPr sz="900" spc="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two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fields</a:t>
            </a:r>
            <a:r>
              <a:rPr sz="900" spc="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HDLC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</a:t>
            </a:r>
            <a:r>
              <a:rPr sz="900" spc="5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format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header: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one</a:t>
            </a:r>
            <a:r>
              <a:rPr sz="900" spc="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known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address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field,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other</a:t>
            </a:r>
            <a:r>
              <a:rPr sz="900" spc="1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known</a:t>
            </a:r>
            <a:r>
              <a:rPr sz="900" spc="1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9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</a:t>
            </a:r>
            <a:r>
              <a:rPr sz="900" spc="10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field.</a:t>
            </a:r>
            <a:r>
              <a:rPr sz="900" spc="1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So,</a:t>
            </a:r>
            <a:r>
              <a:rPr sz="900" spc="1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what</a:t>
            </a:r>
            <a:r>
              <a:rPr sz="900" spc="1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0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purpose</a:t>
            </a:r>
            <a:r>
              <a:rPr sz="900" spc="1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1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1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</a:t>
            </a:r>
            <a:r>
              <a:rPr sz="900" spc="1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field?</a:t>
            </a:r>
            <a:r>
              <a:rPr sz="900" spc="10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0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purpose</a:t>
            </a:r>
            <a:r>
              <a:rPr sz="900" spc="1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define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type of HDLC frame.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endParaRPr sz="900" dirty="0">
              <a:solidFill>
                <a:srgbClr val="000000"/>
              </a:solidFill>
              <a:latin typeface="SHRAOE+BookAntiqua-Bold"/>
              <a:cs typeface="SHRAOE+BookAntiqua-Bold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139</a:t>
            </a: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1237932" y="902969"/>
            <a:ext cx="3936619" cy="179197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182928" y="4259199"/>
            <a:ext cx="4052900" cy="19494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07075" y="429514"/>
            <a:ext cx="1513840" cy="482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2751455" y="524549"/>
            <a:ext cx="3133922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Unit 07:</a:t>
            </a:r>
            <a:r>
              <a:rPr sz="900" spc="214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Data Link layer-medium access control protocols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397498" y="5529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624962" y="2772647"/>
            <a:ext cx="1321250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3 Types of Frames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799" y="3036900"/>
            <a:ext cx="5202034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It's</a:t>
            </a:r>
            <a:r>
              <a:rPr sz="900" spc="2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26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</a:t>
            </a:r>
            <a:r>
              <a:rPr sz="900" spc="25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you're</a:t>
            </a:r>
            <a:r>
              <a:rPr sz="900" spc="25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trying</a:t>
            </a:r>
            <a:r>
              <a:rPr sz="900" spc="25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26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figure</a:t>
            </a:r>
            <a:r>
              <a:rPr sz="900" spc="27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out</a:t>
            </a:r>
            <a:r>
              <a:rPr sz="900" spc="25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what</a:t>
            </a:r>
            <a:r>
              <a:rPr sz="900" spc="27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kind</a:t>
            </a:r>
            <a:r>
              <a:rPr sz="900" spc="26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2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HDLC</a:t>
            </a:r>
            <a:r>
              <a:rPr sz="900" spc="2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</a:t>
            </a:r>
            <a:r>
              <a:rPr sz="900" spc="2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you</a:t>
            </a:r>
            <a:r>
              <a:rPr sz="900" spc="2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have.</a:t>
            </a:r>
            <a:r>
              <a:rPr sz="900" spc="26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7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</a:t>
            </a:r>
            <a:r>
              <a:rPr sz="900" spc="26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field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determines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class,</a:t>
            </a:r>
            <a:r>
              <a:rPr sz="900" spc="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field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is,</a:t>
            </a:r>
            <a:r>
              <a:rPr sz="900" spc="5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turn,</a:t>
            </a:r>
            <a:r>
              <a:rPr sz="900" spc="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part</a:t>
            </a:r>
            <a:r>
              <a:rPr sz="900" spc="5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9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header.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So</a:t>
            </a:r>
            <a:r>
              <a:rPr sz="900" spc="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there</a:t>
            </a:r>
            <a:r>
              <a:rPr sz="900" spc="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three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different</a:t>
            </a:r>
            <a:r>
              <a:rPr sz="900" spc="29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kinds</a:t>
            </a:r>
            <a:r>
              <a:rPr sz="900" spc="29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30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HDLC</a:t>
            </a:r>
            <a:r>
              <a:rPr sz="900" spc="30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frames:</a:t>
            </a:r>
            <a:r>
              <a:rPr sz="900" spc="30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I-frame,</a:t>
            </a:r>
            <a:r>
              <a:rPr sz="900" spc="30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S-frame,</a:t>
            </a:r>
            <a:r>
              <a:rPr sz="900" spc="29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29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U-frame</a:t>
            </a:r>
            <a:r>
              <a:rPr sz="900" spc="29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28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shown</a:t>
            </a:r>
            <a:r>
              <a:rPr sz="900" spc="30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3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310" dirty="0">
                <a:solidFill>
                  <a:srgbClr val="000000"/>
                </a:solidFill>
                <a:latin typeface="ORQGPA+BookAntiqua"/>
                <a:cs typeface="ORQGPA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4.</a:t>
            </a:r>
            <a:r>
              <a:rPr sz="900" spc="310" dirty="0">
                <a:solidFill>
                  <a:srgbClr val="000000"/>
                </a:solidFill>
                <a:latin typeface="ORQGPA+BookAntiqua"/>
                <a:cs typeface="ORQGPA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knowledge</a:t>
            </a:r>
            <a:r>
              <a:rPr sz="900" spc="13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</a:t>
            </a:r>
            <a:r>
              <a:rPr sz="900" spc="13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2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also</a:t>
            </a:r>
            <a:r>
              <a:rPr sz="900" spc="1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known</a:t>
            </a:r>
            <a:r>
              <a:rPr sz="900" spc="1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1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3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I-frame.</a:t>
            </a:r>
            <a:r>
              <a:rPr sz="900" spc="13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1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supervisor</a:t>
            </a:r>
            <a:r>
              <a:rPr sz="900" spc="1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</a:t>
            </a:r>
            <a:r>
              <a:rPr sz="900" spc="13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also</a:t>
            </a:r>
            <a:r>
              <a:rPr sz="900" spc="13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known</a:t>
            </a:r>
            <a:r>
              <a:rPr sz="900" spc="12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1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</a:t>
            </a:r>
            <a:r>
              <a:rPr sz="900" spc="1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frame.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Unnumbered frames are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also known as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U-frames.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3966337" y="4449906"/>
            <a:ext cx="232121" cy="15945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955"/>
              </a:lnSpc>
              <a:spcBef>
                <a:spcPts val="0"/>
              </a:spcBef>
              <a:spcAft>
                <a:spcPts val="0"/>
              </a:spcAft>
            </a:pPr>
            <a:r>
              <a:rPr sz="800" dirty="0">
                <a:solidFill>
                  <a:srgbClr val="FFFFFF"/>
                </a:solidFill>
                <a:latin typeface="SHRAOE+BookAntiqua-Bold"/>
                <a:cs typeface="SHRAOE+BookAntiqua-Bold"/>
              </a:rPr>
              <a:t>st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926590" y="4494910"/>
            <a:ext cx="694486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FFFFFF"/>
                </a:solidFill>
                <a:latin typeface="SHRAOE+BookAntiqua-Bold"/>
                <a:cs typeface="SHRAOE+BookAntiqua-Bold"/>
              </a:rPr>
              <a:t>I-Frame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3890137" y="4549774"/>
            <a:ext cx="809244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FFFFFF"/>
                </a:solidFill>
                <a:latin typeface="SHRAOE+BookAntiqua-Bold"/>
                <a:cs typeface="SHRAOE+BookAntiqua-Bold"/>
              </a:rPr>
              <a:t>1</a:t>
            </a:r>
            <a:r>
              <a:rPr sz="1200" spc="624" dirty="0">
                <a:solidFill>
                  <a:srgbClr val="FFFFFF"/>
                </a:solidFill>
                <a:latin typeface="SHRAOE+BookAntiqua-Bold"/>
                <a:cs typeface="SHRAOE+BookAntiqua-Bold"/>
              </a:rPr>
              <a:t> </a:t>
            </a:r>
            <a:r>
              <a:rPr sz="1200" dirty="0">
                <a:solidFill>
                  <a:srgbClr val="FFFFFF"/>
                </a:solidFill>
                <a:latin typeface="SHRAOE+BookAntiqua-Bold"/>
                <a:cs typeface="SHRAOE+BookAntiqua-Bold"/>
              </a:rPr>
              <a:t>bit is 0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3760343" y="5107787"/>
            <a:ext cx="228981" cy="1649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999"/>
              </a:lnSpc>
              <a:spcBef>
                <a:spcPts val="0"/>
              </a:spcBef>
              <a:spcAft>
                <a:spcPts val="0"/>
              </a:spcAft>
            </a:pPr>
            <a:r>
              <a:rPr sz="800" dirty="0">
                <a:solidFill>
                  <a:srgbClr val="000000"/>
                </a:solidFill>
                <a:latin typeface="ORQGPA+BookAntiqua"/>
                <a:cs typeface="ORQGPA+BookAntiqua"/>
              </a:rPr>
              <a:t>st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99157" y="5152448"/>
            <a:ext cx="750875" cy="8645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9812" marR="0">
              <a:lnSpc>
                <a:spcPts val="1491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ORQGPA+BookAntiqua"/>
                <a:cs typeface="ORQGPA+BookAntiqua"/>
              </a:rPr>
              <a:t>S-Frame</a:t>
            </a:r>
          </a:p>
          <a:p>
            <a:pPr marL="0" marR="0">
              <a:lnSpc>
                <a:spcPts val="1491"/>
              </a:lnSpc>
              <a:spcBef>
                <a:spcPts val="3524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ORQGPA+BookAntiqua"/>
                <a:cs typeface="ORQGPA+BookAntiqua"/>
              </a:rPr>
              <a:t>U-Frame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3684143" y="5205788"/>
            <a:ext cx="1220520" cy="22748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91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ORQGPA+BookAntiqua"/>
                <a:cs typeface="ORQGPA+BookAntiqua"/>
              </a:rPr>
              <a:t>1</a:t>
            </a:r>
            <a:r>
              <a:rPr sz="1200" spc="60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1200" dirty="0">
                <a:solidFill>
                  <a:srgbClr val="000000"/>
                </a:solidFill>
                <a:latin typeface="ORQGPA+BookAntiqua"/>
                <a:cs typeface="ORQGPA+BookAntiqua"/>
              </a:rPr>
              <a:t>two bits is 10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3760343" y="5744819"/>
            <a:ext cx="228981" cy="1649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999"/>
              </a:lnSpc>
              <a:spcBef>
                <a:spcPts val="0"/>
              </a:spcBef>
              <a:spcAft>
                <a:spcPts val="0"/>
              </a:spcAft>
            </a:pPr>
            <a:r>
              <a:rPr sz="800" dirty="0">
                <a:solidFill>
                  <a:srgbClr val="000000"/>
                </a:solidFill>
                <a:latin typeface="ORQGPA+BookAntiqua"/>
                <a:cs typeface="ORQGPA+BookAntiqua"/>
              </a:rPr>
              <a:t>st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3684143" y="5842820"/>
            <a:ext cx="1220520" cy="22748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91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ORQGPA+BookAntiqua"/>
                <a:cs typeface="ORQGPA+BookAntiqua"/>
              </a:rPr>
              <a:t>1</a:t>
            </a:r>
            <a:r>
              <a:rPr sz="1200" spc="60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1200" dirty="0">
                <a:solidFill>
                  <a:srgbClr val="000000"/>
                </a:solidFill>
                <a:latin typeface="ORQGPA+BookAntiqua"/>
                <a:cs typeface="ORQGPA+BookAntiqua"/>
              </a:rPr>
              <a:t>two bits is 11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452751" y="6209902"/>
            <a:ext cx="1666893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4 Types of HDLC Frames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6473774"/>
            <a:ext cx="5202645" cy="13158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field</a:t>
            </a:r>
            <a:r>
              <a:rPr sz="900" spc="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determines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forms.</a:t>
            </a:r>
            <a:r>
              <a:rPr sz="900" spc="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2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you</a:t>
            </a:r>
            <a:r>
              <a:rPr sz="900" spc="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can</a:t>
            </a:r>
            <a:r>
              <a:rPr sz="900" spc="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see</a:t>
            </a:r>
            <a:r>
              <a:rPr sz="900" spc="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table,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we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have</a:t>
            </a:r>
            <a:r>
              <a:rPr sz="900" spc="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</a:t>
            </a:r>
            <a:r>
              <a:rPr sz="900" spc="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I-frame,</a:t>
            </a:r>
            <a:r>
              <a:rPr sz="900" spc="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</a:t>
            </a:r>
            <a:r>
              <a:rPr sz="900" spc="3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S-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frame,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U-frame.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</a:t>
            </a:r>
            <a:r>
              <a:rPr sz="900" spc="3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I-frame</a:t>
            </a:r>
            <a:r>
              <a:rPr sz="900" spc="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one</a:t>
            </a:r>
            <a:r>
              <a:rPr sz="900" spc="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which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first</a:t>
            </a:r>
            <a:r>
              <a:rPr sz="900" spc="2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bit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field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2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zero;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</a:t>
            </a:r>
            <a:r>
              <a:rPr sz="900" spc="2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S-frame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one</a:t>
            </a:r>
            <a:r>
              <a:rPr sz="900" spc="6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which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first</a:t>
            </a:r>
            <a:r>
              <a:rPr sz="900" spc="7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bit</a:t>
            </a:r>
            <a:r>
              <a:rPr sz="900" spc="7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5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</a:t>
            </a:r>
            <a:r>
              <a:rPr sz="900" spc="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field</a:t>
            </a:r>
            <a:r>
              <a:rPr sz="900" spc="6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one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zero;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4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1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U-frame</a:t>
            </a:r>
            <a:r>
              <a:rPr sz="900" spc="6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one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which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first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two bits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ORQGPA+BookAntiqua"/>
                <a:cs typeface="ORQGPA+BookAntiqua"/>
              </a:rPr>
              <a:t>or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one</a:t>
            </a:r>
            <a:r>
              <a:rPr sz="900" spc="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zero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2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</a:t>
            </a:r>
            <a:r>
              <a:rPr sz="900" spc="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field.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It's a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</a:t>
            </a:r>
            <a:r>
              <a:rPr sz="900" spc="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 in a U</a:t>
            </a:r>
            <a:r>
              <a:rPr sz="900" spc="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frame, which stands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</a:t>
            </a:r>
            <a:r>
              <a:rPr sz="900" spc="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unnumbered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frame.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unnumbered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</a:t>
            </a:r>
            <a:r>
              <a:rPr sz="900" spc="5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7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one</a:t>
            </a:r>
            <a:r>
              <a:rPr sz="900" spc="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5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which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first</a:t>
            </a:r>
            <a:r>
              <a:rPr sz="900" spc="6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bit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one.If</a:t>
            </a:r>
            <a:r>
              <a:rPr sz="900" spc="4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first</a:t>
            </a:r>
            <a:r>
              <a:rPr sz="900" spc="5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bit</a:t>
            </a:r>
            <a:r>
              <a:rPr sz="900" spc="7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field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zero,</a:t>
            </a:r>
            <a:r>
              <a:rPr sz="900" spc="6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</a:t>
            </a:r>
            <a:r>
              <a:rPr sz="900" spc="7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</a:t>
            </a:r>
            <a:r>
              <a:rPr sz="900" spc="8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Iframe,</a:t>
            </a:r>
            <a:r>
              <a:rPr sz="900" spc="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which</a:t>
            </a:r>
            <a:r>
              <a:rPr sz="900" spc="6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means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8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carries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information.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first</a:t>
            </a:r>
            <a:r>
              <a:rPr sz="900" spc="7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two</a:t>
            </a:r>
            <a:r>
              <a:rPr sz="900" spc="5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bits</a:t>
            </a:r>
            <a:r>
              <a:rPr sz="900" spc="6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5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field</a:t>
            </a:r>
            <a:r>
              <a:rPr sz="900" spc="10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</a:t>
            </a:r>
            <a:r>
              <a:rPr sz="900" spc="9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one,</a:t>
            </a:r>
            <a:r>
              <a:rPr sz="900" spc="10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zero,</a:t>
            </a:r>
            <a:r>
              <a:rPr sz="900" spc="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</a:t>
            </a:r>
            <a:r>
              <a:rPr sz="900" spc="10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0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1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supervisor</a:t>
            </a:r>
            <a:r>
              <a:rPr sz="900" spc="10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frame.So,</a:t>
            </a:r>
            <a:r>
              <a:rPr sz="900" spc="9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supervisor</a:t>
            </a:r>
            <a:r>
              <a:rPr sz="900" spc="1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</a:t>
            </a:r>
            <a:r>
              <a:rPr sz="900" spc="10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plays</a:t>
            </a:r>
            <a:r>
              <a:rPr sz="900" spc="10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part</a:t>
            </a:r>
            <a:r>
              <a:rPr sz="900" spc="10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10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error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management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flow</a:t>
            </a:r>
            <a:r>
              <a:rPr sz="900" spc="7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</a:t>
            </a:r>
            <a:r>
              <a:rPr sz="900" spc="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systems,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third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one</a:t>
            </a:r>
            <a:r>
              <a:rPr sz="900" spc="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unnumbered</a:t>
            </a:r>
            <a:r>
              <a:rPr sz="900" spc="6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frame.</a:t>
            </a:r>
            <a:r>
              <a:rPr sz="900" spc="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It's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used</a:t>
            </a:r>
            <a:r>
              <a:rPr sz="900" spc="6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variety of tasks, including connection management.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0" y="7834352"/>
            <a:ext cx="1469815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Byte</a:t>
            </a:r>
            <a:r>
              <a:rPr sz="1000" spc="19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Oriented Protocol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0" y="8057590"/>
            <a:ext cx="5195754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Consider</a:t>
            </a:r>
            <a:r>
              <a:rPr sz="900" spc="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</a:t>
            </a:r>
            <a:r>
              <a:rPr sz="900" spc="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string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bytes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or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character.</a:t>
            </a:r>
            <a:r>
              <a:rPr sz="900" spc="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That</a:t>
            </a:r>
            <a:r>
              <a:rPr sz="900" spc="4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why,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we</a:t>
            </a:r>
            <a:r>
              <a:rPr sz="900" spc="4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discussed</a:t>
            </a:r>
            <a:r>
              <a:rPr sz="900" spc="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previous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lecture,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often regarded as</a:t>
            </a:r>
            <a:r>
              <a:rPr sz="900" spc="-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 character-oriented approach.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800" y="8417255"/>
            <a:ext cx="195308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 general, we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have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three protocols.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85800" y="8635187"/>
            <a:ext cx="3433028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BISYNC -&gt; PPP -&gt; Binary Synchronous Communication Protocol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PPP -&gt; Point-to-Point Protocol.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685800" y="9072829"/>
            <a:ext cx="336262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DDCMP -&gt;</a:t>
            </a:r>
            <a:r>
              <a:rPr sz="900" spc="45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Message</a:t>
            </a:r>
            <a:r>
              <a:rPr sz="900" spc="-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 for Digital Data Communication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140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endParaRPr sz="900" dirty="0">
              <a:solidFill>
                <a:srgbClr val="000000"/>
              </a:solidFill>
              <a:latin typeface="SHRAOE+BookAntiqua-Bold"/>
              <a:cs typeface="SHRAOE+BookAntiqua-Bold"/>
            </a:endParaRPr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2361819" y="6541135"/>
            <a:ext cx="3980307" cy="94488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61925" y="324739"/>
            <a:ext cx="1552575" cy="482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71448" y="447778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524493"/>
            <a:ext cx="193616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NPEVTM+BookAntiqua-Italic"/>
                <a:cs typeface="NPEVTM+BookAntiqua-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740663"/>
            <a:ext cx="1977010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7.2 </a:t>
            </a:r>
            <a:r>
              <a:rPr sz="1200" u="sng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Point-to-Point Protocol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998930"/>
            <a:ext cx="5202637" cy="11737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7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link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layer</a:t>
            </a:r>
            <a:r>
              <a:rPr sz="900" spc="8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that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available.</a:t>
            </a:r>
            <a:r>
              <a:rPr sz="900" spc="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Point</a:t>
            </a:r>
            <a:r>
              <a:rPr sz="900" spc="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Point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(PPP)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van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that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widely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used</a:t>
            </a:r>
            <a:r>
              <a:rPr sz="900" spc="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over</a:t>
            </a:r>
            <a:r>
              <a:rPr sz="900" spc="6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internet</a:t>
            </a:r>
            <a:r>
              <a:rPr sz="900" spc="7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connections.</a:t>
            </a:r>
            <a:r>
              <a:rPr sz="900" spc="6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When</a:t>
            </a:r>
            <a:r>
              <a:rPr sz="900" spc="6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we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say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"internet</a:t>
            </a:r>
            <a:r>
              <a:rPr sz="900" spc="6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connections,"</a:t>
            </a:r>
            <a:r>
              <a:rPr sz="900" spc="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we're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referring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two</a:t>
            </a:r>
            <a:r>
              <a:rPr sz="900" spc="7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routers.</a:t>
            </a:r>
            <a:r>
              <a:rPr sz="900" spc="8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7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Point</a:t>
            </a:r>
            <a:r>
              <a:rPr sz="900" spc="8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Point</a:t>
            </a:r>
            <a:r>
              <a:rPr sz="900" spc="8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</a:t>
            </a:r>
            <a:r>
              <a:rPr sz="900" spc="7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(P2P)</a:t>
            </a:r>
            <a:r>
              <a:rPr sz="900" spc="7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commonly</a:t>
            </a:r>
            <a:r>
              <a:rPr sz="900" spc="9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used</a:t>
            </a:r>
            <a:r>
              <a:rPr sz="900" spc="9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protocol.</a:t>
            </a:r>
            <a:r>
              <a:rPr sz="900" spc="7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It's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also</a:t>
            </a:r>
            <a:r>
              <a:rPr sz="900" spc="7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known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 van protocol. Since there are two major applications for the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Point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 Point</a:t>
            </a:r>
            <a:r>
              <a:rPr sz="900" spc="2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Protocol.the</a:t>
            </a:r>
            <a:r>
              <a:rPr sz="900" spc="-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two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most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popular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applications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It's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commonly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used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5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internet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networks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that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have</a:t>
            </a:r>
            <a:r>
              <a:rPr sz="900" spc="5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lot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traffic</a:t>
            </a:r>
            <a:r>
              <a:rPr sz="900" spc="6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lot</a:t>
            </a:r>
            <a:r>
              <a:rPr sz="900" spc="7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speed.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Obviously,</a:t>
            </a:r>
            <a:r>
              <a:rPr sz="900" spc="8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internet</a:t>
            </a:r>
            <a:r>
              <a:rPr sz="900" spc="8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14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7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one</a:t>
            </a:r>
            <a:r>
              <a:rPr sz="900" spc="8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stuff</a:t>
            </a:r>
            <a:r>
              <a:rPr sz="900" spc="8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that</a:t>
            </a:r>
            <a:r>
              <a:rPr sz="900" spc="9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has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high</a:t>
            </a:r>
            <a:r>
              <a:rPr sz="900" spc="8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load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fast</a:t>
            </a:r>
            <a:r>
              <a:rPr sz="900" spc="9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pace</a:t>
            </a:r>
            <a:r>
              <a:rPr sz="900" spc="8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at</a:t>
            </a:r>
            <a:r>
              <a:rPr sz="900" spc="9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same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time.</a:t>
            </a:r>
            <a:r>
              <a:rPr sz="900" spc="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It's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often</a:t>
            </a:r>
            <a:r>
              <a:rPr sz="900" spc="9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used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send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9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from</a:t>
            </a:r>
            <a:r>
              <a:rPr sz="900" spc="7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two</a:t>
            </a:r>
            <a:r>
              <a:rPr sz="900" spc="8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multipoint-to-point</a:t>
            </a:r>
            <a:r>
              <a:rPr sz="900" spc="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computers,</a:t>
            </a:r>
            <a:r>
              <a:rPr sz="900" spc="9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or</a:t>
            </a:r>
            <a:r>
              <a:rPr sz="900" spc="7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two</a:t>
            </a:r>
            <a:r>
              <a:rPr sz="900" spc="8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computers</a:t>
            </a:r>
            <a:r>
              <a:rPr sz="900" spc="7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that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 directly connected.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2217210"/>
            <a:ext cx="1307504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Components of PPP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057654" y="2446940"/>
            <a:ext cx="192416" cy="819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6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286635" y="2440634"/>
            <a:ext cx="150093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Encapsulation Component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286635" y="2658565"/>
            <a:ext cx="1918679" cy="6163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Link Control</a:t>
            </a:r>
            <a:r>
              <a:rPr sz="900" spc="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 (LCP)</a:t>
            </a:r>
          </a:p>
          <a:p>
            <a:pPr marL="0" marR="0">
              <a:lnSpc>
                <a:spcPts val="1118"/>
              </a:lnSpc>
              <a:spcBef>
                <a:spcPts val="60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Authentication Protocols (AP)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Network Control Protocols (NCPs)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5" y="3318103"/>
            <a:ext cx="1652741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Encapsulation Component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4" y="3541342"/>
            <a:ext cx="4486505" cy="41504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encapsulates data grams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 order for them</a:t>
            </a:r>
            <a:r>
              <a:rPr sz="900" spc="-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 be</a:t>
            </a:r>
            <a:r>
              <a:rPr sz="900" spc="-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transferred over this physical layer.</a:t>
            </a:r>
          </a:p>
          <a:p>
            <a:pPr marL="0" marR="0">
              <a:lnSpc>
                <a:spcPts val="1197"/>
              </a:lnSpc>
              <a:spcBef>
                <a:spcPts val="651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Link Control Protocol (LCP)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4" y="3989397"/>
            <a:ext cx="5199280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charge</a:t>
            </a:r>
            <a:r>
              <a:rPr sz="900" spc="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creating,</a:t>
            </a:r>
            <a:r>
              <a:rPr sz="900" spc="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configuring,</a:t>
            </a:r>
            <a:r>
              <a:rPr sz="900" spc="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checking,</a:t>
            </a:r>
            <a:r>
              <a:rPr sz="900" spc="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maintaining,</a:t>
            </a:r>
            <a:r>
              <a:rPr sz="900" spc="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terminating</a:t>
            </a:r>
            <a:r>
              <a:rPr sz="900" spc="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connections,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2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well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 negotiating ties. It also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makes use of functionality across two end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point connections.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4" y="4354423"/>
            <a:ext cx="188648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Authentication Protocols (AP)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4" y="4577661"/>
            <a:ext cx="5199268" cy="60711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Password</a:t>
            </a:r>
            <a:r>
              <a:rPr sz="900" spc="1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authentication</a:t>
            </a:r>
            <a:r>
              <a:rPr sz="900" spc="1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</a:t>
            </a:r>
            <a:r>
              <a:rPr sz="900" spc="1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9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challenge</a:t>
            </a:r>
            <a:r>
              <a:rPr sz="900" spc="9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Handshake</a:t>
            </a:r>
            <a:r>
              <a:rPr sz="900" spc="1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Authentication</a:t>
            </a:r>
            <a:r>
              <a:rPr sz="900" spc="1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Protocol,</a:t>
            </a:r>
            <a:r>
              <a:rPr sz="900" spc="10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also</a:t>
            </a:r>
            <a:r>
              <a:rPr sz="900" spc="1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known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PAP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 and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CHAP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protocol, are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two authenticated protocols of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Point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Point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 that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authenticate</a:t>
            </a:r>
            <a:r>
              <a:rPr sz="900" spc="13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endpoints</a:t>
            </a:r>
            <a:r>
              <a:rPr sz="900" spc="1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</a:t>
            </a:r>
            <a:r>
              <a:rPr sz="900" spc="1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usage</a:t>
            </a:r>
            <a:r>
              <a:rPr sz="900" spc="13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services.</a:t>
            </a:r>
            <a:r>
              <a:rPr sz="900" spc="13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acronyms</a:t>
            </a:r>
            <a:r>
              <a:rPr sz="900" spc="13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PAP</a:t>
            </a:r>
            <a:r>
              <a:rPr sz="900" spc="13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1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CHAP</a:t>
            </a:r>
            <a:r>
              <a:rPr sz="900" spc="13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stand</a:t>
            </a:r>
            <a:r>
              <a:rPr sz="900" spc="13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</a:t>
            </a:r>
            <a:r>
              <a:rPr sz="900" spc="1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Password</a:t>
            </a:r>
          </a:p>
          <a:p>
            <a:pPr marL="0" marR="0">
              <a:lnSpc>
                <a:spcPts val="1118"/>
              </a:lnSpc>
              <a:spcBef>
                <a:spcPts val="1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Authentication Protocol and Challenge Handshake Authentication Protocol, respectively.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4" y="5227929"/>
            <a:ext cx="2148698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Network Control Protocols (NCPs)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29053" y="5451167"/>
            <a:ext cx="4166616" cy="4115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 conditions and services for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 networks are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negotiated</a:t>
            </a:r>
            <a:r>
              <a:rPr sz="900" spc="-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using this protocol.</a:t>
            </a:r>
          </a:p>
          <a:p>
            <a:pPr marL="0" marR="0">
              <a:lnSpc>
                <a:spcPts val="1183"/>
              </a:lnSpc>
              <a:spcBef>
                <a:spcPts val="638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Frame format of PPP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829053" y="5897699"/>
            <a:ext cx="5198965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PPP</a:t>
            </a:r>
            <a:r>
              <a:rPr sz="900" spc="19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frames</a:t>
            </a:r>
            <a:r>
              <a:rPr sz="900" spc="19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</a:t>
            </a:r>
            <a:r>
              <a:rPr sz="900" spc="1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typically</a:t>
            </a:r>
            <a:r>
              <a:rPr sz="900" spc="19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used</a:t>
            </a:r>
            <a:r>
              <a:rPr sz="900" spc="20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18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encapsulate</a:t>
            </a:r>
            <a:r>
              <a:rPr sz="900" spc="19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packets</a:t>
            </a:r>
            <a:r>
              <a:rPr sz="900" spc="19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18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19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or</a:t>
            </a:r>
            <a:r>
              <a:rPr sz="900" spc="19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information</a:t>
            </a:r>
            <a:r>
              <a:rPr sz="900" spc="2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that</a:t>
            </a:r>
            <a:r>
              <a:rPr sz="900" spc="19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only</a:t>
            </a:r>
            <a:r>
              <a:rPr sz="900" spc="20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contain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configuration</a:t>
            </a:r>
            <a:r>
              <a:rPr sz="900" spc="8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or</a:t>
            </a:r>
            <a:r>
              <a:rPr sz="900" spc="10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data.</a:t>
            </a:r>
            <a:r>
              <a:rPr sz="900" spc="10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PPP</a:t>
            </a:r>
            <a:r>
              <a:rPr sz="900" spc="10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0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based</a:t>
            </a:r>
            <a:r>
              <a:rPr sz="900" spc="10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</a:t>
            </a:r>
            <a:r>
              <a:rPr sz="900" spc="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same</a:t>
            </a:r>
            <a:r>
              <a:rPr sz="900" spc="8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fundamental</a:t>
            </a:r>
            <a:r>
              <a:rPr sz="900" spc="10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format</a:t>
            </a:r>
            <a:r>
              <a:rPr sz="900" spc="9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8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HDLC.</a:t>
            </a:r>
            <a:r>
              <a:rPr sz="900" spc="10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PPP</a:t>
            </a:r>
            <a:r>
              <a:rPr sz="900" spc="9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usually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has</a:t>
            </a:r>
            <a:r>
              <a:rPr sz="900" spc="3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one</a:t>
            </a:r>
            <a:r>
              <a:rPr sz="900" spc="3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more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field,</a:t>
            </a:r>
            <a:r>
              <a:rPr sz="900" spc="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field.</a:t>
            </a:r>
            <a:r>
              <a:rPr sz="900" spc="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After</a:t>
            </a:r>
            <a:r>
              <a:rPr sz="900" spc="4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field</a:t>
            </a:r>
            <a:r>
              <a:rPr sz="900" spc="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before</a:t>
            </a:r>
            <a:r>
              <a:rPr sz="900" spc="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input</a:t>
            </a:r>
            <a:r>
              <a:rPr sz="900" spc="4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or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4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field,</a:t>
            </a:r>
            <a:r>
              <a:rPr sz="900" spc="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this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 field appears.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3655187" y="7572738"/>
            <a:ext cx="1546409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5 Frame format of PPP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829054" y="7837398"/>
            <a:ext cx="772287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Flag field</a:t>
            </a:r>
            <a:r>
              <a:rPr sz="1000" spc="-19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VHHVHP+BookAntiqua"/>
                <a:cs typeface="VHHVHP+BookAntiqua"/>
              </a:rPr>
              <a:t>–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829054" y="8065208"/>
            <a:ext cx="5196114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PPP</a:t>
            </a:r>
            <a:r>
              <a:rPr sz="900" spc="6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frames</a:t>
            </a:r>
            <a:r>
              <a:rPr sz="900" spc="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identical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HDLC</a:t>
            </a:r>
            <a:r>
              <a:rPr sz="900" spc="6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frames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that</a:t>
            </a:r>
            <a:r>
              <a:rPr sz="900" spc="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they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both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begin</a:t>
            </a:r>
            <a:r>
              <a:rPr sz="900" spc="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end</a:t>
            </a:r>
            <a:r>
              <a:rPr sz="900" spc="5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with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regular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HDLC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flag. </a:t>
            </a:r>
            <a:r>
              <a:rPr sz="900" spc="-15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2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always has</a:t>
            </a:r>
            <a:r>
              <a:rPr sz="900" spc="-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 1-byte</a:t>
            </a:r>
            <a:r>
              <a:rPr sz="900" spc="-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value, which is 01111110 in binary.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829054" y="8425662"/>
            <a:ext cx="974979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Address filed</a:t>
            </a:r>
            <a:r>
              <a:rPr sz="1000" spc="-17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VHHVHP+BookAntiqua"/>
                <a:cs typeface="VHHVHP+BookAntiqua"/>
              </a:rPr>
              <a:t>–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829055" y="8654997"/>
            <a:ext cx="5199913" cy="46385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address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field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essentially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serves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transmitted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address.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All</a:t>
            </a:r>
            <a:r>
              <a:rPr sz="900" spc="6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1's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basically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means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that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all</a:t>
            </a:r>
            <a:r>
              <a:rPr sz="900" spc="6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stations</a:t>
            </a:r>
            <a:r>
              <a:rPr sz="900" spc="1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</a:t>
            </a:r>
            <a:r>
              <a:rPr sz="900" spc="1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able</a:t>
            </a:r>
            <a:r>
              <a:rPr sz="900" spc="14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15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embrace</a:t>
            </a:r>
            <a:r>
              <a:rPr sz="900" spc="13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</a:t>
            </a:r>
            <a:r>
              <a:rPr sz="900" spc="1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15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this</a:t>
            </a:r>
            <a:r>
              <a:rPr sz="900" spc="14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case.</a:t>
            </a:r>
            <a:r>
              <a:rPr sz="900" spc="16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1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has</a:t>
            </a:r>
            <a:r>
              <a:rPr sz="900" spc="15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1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1-byte</a:t>
            </a:r>
            <a:r>
              <a:rPr sz="900" spc="1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value,</a:t>
            </a:r>
            <a:r>
              <a:rPr sz="900" spc="1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or</a:t>
            </a:r>
            <a:r>
              <a:rPr sz="900" spc="1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11111111</a:t>
            </a:r>
            <a:r>
              <a:rPr sz="900" spc="1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binary</a:t>
            </a:r>
            <a:r>
              <a:rPr sz="900" spc="16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value.</a:t>
            </a:r>
          </a:p>
          <a:p>
            <a:pPr marL="0" marR="0">
              <a:lnSpc>
                <a:spcPts val="1117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Specific station addresses are</a:t>
            </a:r>
            <a:r>
              <a:rPr sz="900" spc="-2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not given or assigned by</a:t>
            </a:r>
            <a:r>
              <a:rPr sz="900" spc="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PPP, on the other</a:t>
            </a:r>
            <a:r>
              <a:rPr sz="900" spc="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hand.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endParaRPr sz="900" dirty="0">
              <a:solidFill>
                <a:srgbClr val="000000"/>
              </a:solidFill>
              <a:latin typeface="SHRAOE+BookAntiqua-Bold"/>
              <a:cs typeface="SHRAOE+BookAntiqua-Bold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141</a:t>
            </a:r>
          </a:p>
        </p:txBody>
      </p: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5807075" y="429514"/>
            <a:ext cx="1513840" cy="482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751455" y="524549"/>
            <a:ext cx="3133922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Unit 07:</a:t>
            </a:r>
            <a:r>
              <a:rPr sz="900" spc="214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Data Link layer-medium access control protocols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397498" y="5529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799" y="685521"/>
            <a:ext cx="964184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Control filed</a:t>
            </a:r>
            <a:r>
              <a:rPr sz="1000" spc="-18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VHHVHP+BookAntiqua"/>
                <a:cs typeface="VHHVHP+BookAntiqua"/>
              </a:rPr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799" y="913586"/>
            <a:ext cx="5199245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1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HDLC,</a:t>
            </a:r>
            <a:r>
              <a:rPr sz="900" spc="12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this</a:t>
            </a:r>
            <a:r>
              <a:rPr sz="900" spc="1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area</a:t>
            </a:r>
            <a:r>
              <a:rPr sz="900" spc="1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primarily</a:t>
            </a:r>
            <a:r>
              <a:rPr sz="900" spc="1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uses</a:t>
            </a:r>
            <a:r>
              <a:rPr sz="900" spc="12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0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U-frame</a:t>
            </a:r>
            <a:r>
              <a:rPr sz="900" spc="1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(Unnumbered</a:t>
            </a:r>
            <a:r>
              <a:rPr sz="900" spc="12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frame)</a:t>
            </a:r>
            <a:r>
              <a:rPr sz="900" spc="12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format.</a:t>
            </a:r>
            <a:r>
              <a:rPr sz="900" spc="12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</a:t>
            </a:r>
            <a:r>
              <a:rPr sz="900" spc="12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field</a:t>
            </a:r>
            <a:r>
              <a:rPr sz="900" spc="12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needed</a:t>
            </a:r>
            <a:r>
              <a:rPr sz="900" spc="8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</a:t>
            </a:r>
            <a:r>
              <a:rPr sz="900" spc="9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various</a:t>
            </a:r>
            <a:r>
              <a:rPr sz="900" spc="7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purposes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10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HDLC,</a:t>
            </a:r>
            <a:r>
              <a:rPr sz="900" spc="8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but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9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PPP,</a:t>
            </a:r>
            <a:r>
              <a:rPr sz="900" spc="9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8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set</a:t>
            </a:r>
            <a:r>
              <a:rPr sz="900" spc="8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1</a:t>
            </a:r>
            <a:r>
              <a:rPr sz="900" spc="7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bit,</a:t>
            </a:r>
            <a:r>
              <a:rPr sz="900" spc="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ORQGPA+BookAntiqua"/>
                <a:cs typeface="ORQGPA+BookAntiqua"/>
              </a:rPr>
              <a:t>or</a:t>
            </a:r>
            <a:r>
              <a:rPr sz="900" spc="10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binary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value</a:t>
            </a:r>
            <a:r>
              <a:rPr sz="900" spc="8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00000011.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This 1 byte is used for a data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link that</a:t>
            </a:r>
            <a:r>
              <a:rPr sz="900" spc="3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does not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need a connection.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799" y="1417295"/>
            <a:ext cx="1017523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Protocol field</a:t>
            </a:r>
            <a:r>
              <a:rPr sz="1000" spc="-21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VHHVHP+BookAntiqua"/>
                <a:cs typeface="VHHVHP+BookAntiqua"/>
              </a:rPr>
              <a:t>–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799" y="1646630"/>
            <a:ext cx="5196347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This</a:t>
            </a:r>
            <a:r>
              <a:rPr sz="900" spc="14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area</a:t>
            </a:r>
            <a:r>
              <a:rPr sz="900" spc="1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essentially</a:t>
            </a:r>
            <a:r>
              <a:rPr sz="900" spc="16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defines</a:t>
            </a:r>
            <a:r>
              <a:rPr sz="900" spc="15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6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datagram's</a:t>
            </a:r>
            <a:r>
              <a:rPr sz="900" spc="1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network</a:t>
            </a:r>
            <a:r>
              <a:rPr sz="900" spc="16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protocol.</a:t>
            </a:r>
            <a:r>
              <a:rPr sz="900" spc="16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1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usually</a:t>
            </a:r>
            <a:r>
              <a:rPr sz="900" spc="1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determines</a:t>
            </a:r>
            <a:r>
              <a:rPr sz="900" spc="1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type</a:t>
            </a:r>
            <a:r>
              <a:rPr sz="900" spc="14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packet</a:t>
            </a:r>
            <a:r>
              <a:rPr sz="900" spc="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3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field,</a:t>
            </a:r>
            <a:r>
              <a:rPr sz="900" spc="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ORQGPA+BookAntiqua"/>
                <a:cs typeface="ORQGPA+BookAntiqua"/>
              </a:rPr>
              <a:t>or</a:t>
            </a:r>
            <a:r>
              <a:rPr sz="900" spc="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what</a:t>
            </a:r>
            <a:r>
              <a:rPr sz="900" spc="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being</a:t>
            </a:r>
            <a:r>
              <a:rPr sz="900" spc="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transported</a:t>
            </a:r>
            <a:r>
              <a:rPr sz="900" spc="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field.</a:t>
            </a:r>
            <a:r>
              <a:rPr sz="900" spc="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This</a:t>
            </a:r>
            <a:r>
              <a:rPr sz="900" spc="3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field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1</a:t>
            </a:r>
            <a:r>
              <a:rPr sz="900" spc="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or</a:t>
            </a:r>
            <a:r>
              <a:rPr sz="900" spc="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2</a:t>
            </a:r>
            <a:r>
              <a:rPr sz="900" spc="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bytes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long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used to identify the PDU (Protocol Data Unit)</a:t>
            </a:r>
            <a:r>
              <a:rPr sz="900" spc="-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encapsulated by</a:t>
            </a:r>
            <a:r>
              <a:rPr sz="900" spc="-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PPP frame.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799" y="2148815"/>
            <a:ext cx="813307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Data filed</a:t>
            </a:r>
            <a:r>
              <a:rPr sz="1000" spc="-2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VHHVHP+BookAntiqua"/>
                <a:cs typeface="VHHVHP+BookAntiqua"/>
              </a:rPr>
              <a:t>–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799" y="2378150"/>
            <a:ext cx="5199866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normally includes the datagram from the upper layer. For standard PPP data frames, the network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layer</a:t>
            </a:r>
            <a:r>
              <a:rPr sz="900" spc="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datagram</a:t>
            </a:r>
            <a:r>
              <a:rPr sz="900" spc="6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especially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encapsulated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this</a:t>
            </a:r>
            <a:r>
              <a:rPr sz="900" spc="6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region.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length</a:t>
            </a:r>
            <a:r>
              <a:rPr sz="900" spc="10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this</a:t>
            </a:r>
            <a:r>
              <a:rPr sz="900" spc="6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field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varies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rather</a:t>
            </a:r>
            <a:r>
              <a:rPr sz="900" spc="6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than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being continuous.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799" y="2880715"/>
            <a:ext cx="752399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FCS filed</a:t>
            </a:r>
            <a:r>
              <a:rPr sz="1000" spc="-2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VHHVHP+BookAntiqua"/>
                <a:cs typeface="VHHVHP+BookAntiqua"/>
              </a:rPr>
              <a:t>–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799" y="3110050"/>
            <a:ext cx="5201158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This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area</a:t>
            </a:r>
            <a:r>
              <a:rPr sz="900" spc="6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normally</a:t>
            </a:r>
            <a:r>
              <a:rPr sz="900" spc="6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includes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checksum</a:t>
            </a:r>
            <a:r>
              <a:rPr sz="900" spc="6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purpose</a:t>
            </a:r>
            <a:r>
              <a:rPr sz="900" spc="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detecting</a:t>
            </a:r>
            <a:r>
              <a:rPr sz="900" spc="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errors.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7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can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16</a:t>
            </a:r>
            <a:r>
              <a:rPr sz="900" spc="6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bits</a:t>
            </a:r>
            <a:r>
              <a:rPr sz="900" spc="6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ORQGPA+BookAntiqua"/>
                <a:cs typeface="ORQGPA+BookAntiqua"/>
              </a:rPr>
              <a:t>or</a:t>
            </a:r>
            <a:r>
              <a:rPr sz="900" spc="7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32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bits</a:t>
            </a:r>
            <a:r>
              <a:rPr sz="900" spc="3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3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length.</a:t>
            </a:r>
            <a:r>
              <a:rPr sz="900" spc="3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It's</a:t>
            </a:r>
            <a:r>
              <a:rPr sz="900" spc="3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even</a:t>
            </a:r>
            <a:r>
              <a:rPr sz="900" spc="3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done</a:t>
            </a:r>
            <a:r>
              <a:rPr sz="900" spc="3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</a:t>
            </a:r>
            <a:r>
              <a:rPr sz="900" spc="3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3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address,</a:t>
            </a:r>
            <a:r>
              <a:rPr sz="900" spc="3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access,</a:t>
            </a:r>
            <a:r>
              <a:rPr sz="900" spc="3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protocol,</a:t>
            </a:r>
            <a:r>
              <a:rPr sz="900" spc="3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3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also</a:t>
            </a:r>
            <a:r>
              <a:rPr sz="900" spc="3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information</a:t>
            </a:r>
            <a:r>
              <a:rPr sz="900" spc="3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fields.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Characters are applied to the frame for monitoring and error management.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799" y="3616622"/>
            <a:ext cx="171596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Byte</a:t>
            </a:r>
            <a:r>
              <a:rPr sz="1000" spc="1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Stuffing in PPP frame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799" y="3840045"/>
            <a:ext cx="5198467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When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flag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sequence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appears</a:t>
            </a:r>
            <a:r>
              <a:rPr sz="900" spc="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6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packet,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byte</a:t>
            </a:r>
            <a:r>
              <a:rPr sz="900" spc="6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stuffing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used</a:t>
            </a:r>
            <a:r>
              <a:rPr sz="900" spc="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PPP</a:t>
            </a:r>
            <a:r>
              <a:rPr sz="900" spc="7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payload</a:t>
            </a:r>
            <a:r>
              <a:rPr sz="900" spc="6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field</a:t>
            </a:r>
            <a:r>
              <a:rPr sz="900" spc="7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such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that</a:t>
            </a:r>
            <a:r>
              <a:rPr sz="900" spc="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recipient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does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not</a:t>
            </a:r>
            <a:r>
              <a:rPr sz="900" spc="6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believe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8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</a:t>
            </a:r>
            <a:r>
              <a:rPr sz="900" spc="3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end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frame.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Each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byte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that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comprises</a:t>
            </a:r>
            <a:r>
              <a:rPr sz="900" spc="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same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byte</a:t>
            </a:r>
            <a:r>
              <a:rPr sz="900" spc="1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1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flag</a:t>
            </a:r>
            <a:r>
              <a:rPr sz="900" spc="15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byte</a:t>
            </a:r>
            <a:r>
              <a:rPr sz="900" spc="1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or</a:t>
            </a:r>
            <a:r>
              <a:rPr sz="900" spc="16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6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escape</a:t>
            </a:r>
            <a:r>
              <a:rPr sz="900" spc="16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byte</a:t>
            </a:r>
            <a:r>
              <a:rPr sz="900" spc="15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has</a:t>
            </a:r>
            <a:r>
              <a:rPr sz="900" spc="16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6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escape</a:t>
            </a:r>
            <a:r>
              <a:rPr sz="900" spc="14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byte,</a:t>
            </a:r>
            <a:r>
              <a:rPr sz="900" spc="16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01111101,</a:t>
            </a:r>
            <a:r>
              <a:rPr sz="900" spc="16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packed</a:t>
            </a:r>
            <a:r>
              <a:rPr sz="900" spc="16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before</a:t>
            </a:r>
            <a:r>
              <a:rPr sz="900" spc="16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it.</a:t>
            </a:r>
            <a:r>
              <a:rPr sz="900" spc="16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Before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transferring the message into the network layer, the receiver extracts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escape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byte.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0" y="4487290"/>
            <a:ext cx="3761918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7.3 </a:t>
            </a:r>
            <a:r>
              <a:rPr sz="1200" u="sng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Multiple Access Protocols in Computer Network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4745304"/>
            <a:ext cx="5197353" cy="3221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6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Link</a:t>
            </a:r>
            <a:r>
              <a:rPr sz="900" spc="4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Layer</a:t>
            </a:r>
            <a:r>
              <a:rPr sz="900" spc="4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responsible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</a:t>
            </a:r>
            <a:r>
              <a:rPr sz="900" spc="4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transmission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3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between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two</a:t>
            </a:r>
            <a:r>
              <a:rPr sz="900" spc="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nodes.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Its</a:t>
            </a:r>
            <a:r>
              <a:rPr sz="900" spc="5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main</a:t>
            </a:r>
            <a:r>
              <a:rPr sz="900" spc="4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functions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are-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371854" y="5154200"/>
            <a:ext cx="192416" cy="3562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49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600454" y="5147893"/>
            <a:ext cx="107148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 Link Control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600454" y="5338393"/>
            <a:ext cx="137804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Multiple Access Control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800" y="5753525"/>
            <a:ext cx="1270507" cy="1905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Data Link control</a:t>
            </a:r>
            <a:r>
              <a:rPr sz="1000" spc="11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85800" y="6135445"/>
            <a:ext cx="5201920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link</a:t>
            </a:r>
            <a:r>
              <a:rPr sz="900" spc="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responsible</a:t>
            </a:r>
            <a:r>
              <a:rPr sz="900" spc="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reliable</a:t>
            </a:r>
            <a:r>
              <a:rPr sz="900" spc="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transmission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message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over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transmission</a:t>
            </a:r>
            <a:r>
              <a:rPr sz="900" spc="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channel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by</a:t>
            </a:r>
            <a:r>
              <a:rPr sz="900" spc="1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using</a:t>
            </a:r>
            <a:r>
              <a:rPr sz="900" spc="1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techniques</a:t>
            </a:r>
            <a:r>
              <a:rPr sz="900" spc="12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like</a:t>
            </a:r>
            <a:r>
              <a:rPr sz="900" spc="12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framing,</a:t>
            </a:r>
            <a:r>
              <a:rPr sz="900" spc="1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error</a:t>
            </a:r>
            <a:r>
              <a:rPr sz="900" spc="1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</a:t>
            </a:r>
            <a:r>
              <a:rPr sz="900" spc="1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12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flow</a:t>
            </a:r>
            <a:r>
              <a:rPr sz="900" spc="1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control.</a:t>
            </a:r>
            <a:r>
              <a:rPr sz="900" spc="12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</a:t>
            </a:r>
            <a:r>
              <a:rPr sz="900" spc="1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1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link</a:t>
            </a:r>
            <a:r>
              <a:rPr sz="900" spc="12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</a:t>
            </a:r>
            <a:r>
              <a:rPr sz="900" spc="12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refer</a:t>
            </a:r>
            <a:r>
              <a:rPr sz="900" spc="1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1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VHHVHP+BookAntiqua"/>
                <a:cs typeface="VHHVHP+BookAntiqua"/>
              </a:rPr>
              <a:t>–</a:t>
            </a:r>
          </a:p>
          <a:p>
            <a:pPr marL="28956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Stop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and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Wait</a:t>
            </a:r>
            <a:r>
              <a:rPr sz="900" spc="12" dirty="0">
                <a:solidFill>
                  <a:srgbClr val="000000"/>
                </a:solidFill>
                <a:latin typeface="ORQGPA+BookAntiqua"/>
                <a:cs typeface="ORQGPA+BookAntiqua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ARQ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685800" y="6643541"/>
            <a:ext cx="1617980" cy="1905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Multiple Access Control</a:t>
            </a:r>
            <a:r>
              <a:rPr sz="1000" spc="13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685800" y="6867346"/>
            <a:ext cx="5203485" cy="13155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sender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receiver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have</a:t>
            </a:r>
            <a:r>
              <a:rPr sz="900" spc="4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dedicated</a:t>
            </a:r>
            <a:r>
              <a:rPr sz="900" spc="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connection,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link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</a:t>
            </a:r>
            <a:r>
              <a:rPr sz="900" spc="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layer</a:t>
            </a:r>
            <a:r>
              <a:rPr sz="900" spc="4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sufficient;</a:t>
            </a:r>
            <a:r>
              <a:rPr sz="900" spc="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but,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sender and receiver do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not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have a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dedicated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link, several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stations will reach the channel at the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same</a:t>
            </a:r>
            <a:r>
              <a:rPr sz="900" spc="7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time.</a:t>
            </a:r>
            <a:r>
              <a:rPr sz="900" spc="7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7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reduce</a:t>
            </a:r>
            <a:r>
              <a:rPr sz="900" spc="7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collisions</a:t>
            </a:r>
            <a:r>
              <a:rPr sz="900" spc="7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prevent</a:t>
            </a:r>
            <a:r>
              <a:rPr sz="900" spc="8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crosstalk,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multiple</a:t>
            </a:r>
            <a:r>
              <a:rPr sz="900" spc="6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access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protocols</a:t>
            </a:r>
            <a:r>
              <a:rPr sz="900" spc="7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needed.When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</a:t>
            </a:r>
            <a:r>
              <a:rPr sz="900" spc="10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instructor</a:t>
            </a:r>
            <a:r>
              <a:rPr sz="900" spc="10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asks</a:t>
            </a:r>
            <a:r>
              <a:rPr sz="900" spc="10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1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question</a:t>
            </a:r>
            <a:r>
              <a:rPr sz="900" spc="10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1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classroom</a:t>
            </a:r>
            <a:r>
              <a:rPr sz="900" spc="10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full</a:t>
            </a:r>
            <a:r>
              <a:rPr sz="900" spc="1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students,</a:t>
            </a:r>
            <a:r>
              <a:rPr sz="900" spc="1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10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all</a:t>
            </a:r>
            <a:r>
              <a:rPr sz="900" spc="1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1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2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students</a:t>
            </a:r>
            <a:r>
              <a:rPr sz="900" spc="1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(or</a:t>
            </a:r>
            <a:r>
              <a:rPr sz="900" spc="8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stations)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begin</a:t>
            </a:r>
            <a:r>
              <a:rPr sz="900" spc="1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responding</a:t>
            </a:r>
            <a:r>
              <a:rPr sz="900" spc="12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at</a:t>
            </a:r>
            <a:r>
              <a:rPr sz="900" spc="1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same</a:t>
            </a:r>
            <a:r>
              <a:rPr sz="900" spc="13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</a:t>
            </a:r>
            <a:r>
              <a:rPr sz="900" spc="1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(send</a:t>
            </a:r>
            <a:r>
              <a:rPr sz="900" spc="12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1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at</a:t>
            </a:r>
            <a:r>
              <a:rPr sz="900" spc="13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same</a:t>
            </a:r>
            <a:r>
              <a:rPr sz="900" spc="12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time),</a:t>
            </a:r>
            <a:r>
              <a:rPr sz="900" spc="12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1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lot</a:t>
            </a:r>
            <a:r>
              <a:rPr sz="900" spc="14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confusion</a:t>
            </a:r>
            <a:r>
              <a:rPr sz="900" spc="12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generated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(data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duplication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or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loss).</a:t>
            </a:r>
            <a:r>
              <a:rPr sz="900" spc="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then</a:t>
            </a:r>
            <a:r>
              <a:rPr sz="900" spc="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teacher's</a:t>
            </a:r>
            <a:r>
              <a:rPr sz="900" spc="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task</a:t>
            </a:r>
            <a:r>
              <a:rPr sz="900" spc="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(multiple</a:t>
            </a:r>
            <a:r>
              <a:rPr sz="900" spc="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access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protocols)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students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get</a:t>
            </a:r>
            <a:r>
              <a:rPr sz="900" spc="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them</a:t>
            </a:r>
            <a:r>
              <a:rPr sz="900" spc="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answer</a:t>
            </a:r>
            <a:r>
              <a:rPr sz="900" spc="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one</a:t>
            </a:r>
            <a:r>
              <a:rPr sz="900" spc="2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at</a:t>
            </a:r>
            <a:r>
              <a:rPr sz="900" spc="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time.For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sharing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non-dedicated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networks,</a:t>
            </a:r>
            <a:r>
              <a:rPr sz="900" spc="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</a:t>
            </a:r>
            <a:r>
              <a:rPr sz="900" spc="2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thus</a:t>
            </a:r>
            <a:r>
              <a:rPr sz="900" spc="2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necessary.</a:t>
            </a:r>
            <a:r>
              <a:rPr sz="900" spc="22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Multiple</a:t>
            </a:r>
            <a:r>
              <a:rPr sz="900" spc="2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</a:t>
            </a:r>
            <a:r>
              <a:rPr sz="900" spc="2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protocols</a:t>
            </a:r>
            <a:r>
              <a:rPr sz="900" spc="22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can</a:t>
            </a:r>
            <a:r>
              <a:rPr sz="900" spc="22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</a:t>
            </a:r>
            <a:r>
              <a:rPr sz="900" spc="22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further</a:t>
            </a:r>
            <a:r>
              <a:rPr sz="900" spc="22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broken</a:t>
            </a:r>
            <a:r>
              <a:rPr sz="900" spc="23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down</a:t>
            </a:r>
            <a:r>
              <a:rPr sz="900" spc="22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into</a:t>
            </a:r>
            <a:r>
              <a:rPr sz="900" spc="2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following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subcategories: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142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endParaRPr sz="900" dirty="0">
              <a:solidFill>
                <a:srgbClr val="000000"/>
              </a:solidFill>
              <a:latin typeface="SHRAOE+BookAntiqua-Bold"/>
              <a:cs typeface="SHRAOE+BookAntiqua-Bold"/>
            </a:endParaRPr>
          </a:p>
        </p:txBody>
      </p: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2241550" y="5938139"/>
            <a:ext cx="4000500" cy="221106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472436" y="738758"/>
            <a:ext cx="3759962" cy="233743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1925" y="324739"/>
            <a:ext cx="1552575" cy="482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71448" y="447778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524493"/>
            <a:ext cx="193616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NPEVTM+BookAntiqua-Italic"/>
                <a:cs typeface="NPEVTM+BookAntiqua-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550031" y="3160125"/>
            <a:ext cx="1758359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6 Multiple Access protocols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3426586"/>
            <a:ext cx="2129842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7.4 </a:t>
            </a:r>
            <a:r>
              <a:rPr sz="1200" u="sng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Random-access protocols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4" y="3683076"/>
            <a:ext cx="5197503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10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manages</a:t>
            </a:r>
            <a:r>
              <a:rPr sz="900" spc="10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</a:t>
            </a:r>
            <a:r>
              <a:rPr sz="900" spc="10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connection</a:t>
            </a:r>
            <a:r>
              <a:rPr sz="900" spc="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9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transmission</a:t>
            </a:r>
            <a:r>
              <a:rPr sz="900" spc="10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line.</a:t>
            </a:r>
            <a:r>
              <a:rPr sz="900" spc="10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1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sends</a:t>
            </a:r>
            <a:r>
              <a:rPr sz="900" spc="10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out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10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connection</a:t>
            </a:r>
            <a:r>
              <a:rPr sz="900" spc="10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that</a:t>
            </a:r>
            <a:r>
              <a:rPr sz="900" spc="10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necessitates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use</a:t>
            </a:r>
            <a:r>
              <a:rPr sz="900" spc="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</a:t>
            </a:r>
            <a:r>
              <a:rPr sz="900" spc="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access</a:t>
            </a:r>
            <a:r>
              <a:rPr sz="900" spc="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system.</a:t>
            </a:r>
            <a:r>
              <a:rPr sz="900" spc="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2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result,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random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access</a:t>
            </a:r>
            <a:r>
              <a:rPr sz="900" spc="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protocols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</a:t>
            </a:r>
            <a:r>
              <a:rPr sz="900" spc="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used.</a:t>
            </a:r>
            <a:r>
              <a:rPr sz="900" spc="3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We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use</a:t>
            </a:r>
            <a:r>
              <a:rPr sz="900" spc="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variety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 methods. So, Aloha</a:t>
            </a:r>
            <a:r>
              <a:rPr sz="900" spc="2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CSMA, CSMA CD, and CSMA CA, respectively.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057653" y="4191172"/>
            <a:ext cx="866583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(a)</a:t>
            </a:r>
            <a:r>
              <a:rPr sz="1000" spc="38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ALOHA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4414596"/>
            <a:ext cx="5201493" cy="6053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9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was</a:t>
            </a:r>
            <a:r>
              <a:rPr sz="900" spc="7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created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</a:t>
            </a:r>
            <a:r>
              <a:rPr sz="900" spc="8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8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wireless</a:t>
            </a:r>
            <a:r>
              <a:rPr sz="900" spc="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LAN,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but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8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can</a:t>
            </a:r>
            <a:r>
              <a:rPr sz="900" spc="8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also</a:t>
            </a:r>
            <a:r>
              <a:rPr sz="900" spc="7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</a:t>
            </a:r>
            <a:r>
              <a:rPr sz="900" spc="7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used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shared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medium.</a:t>
            </a:r>
            <a:r>
              <a:rPr sz="900" spc="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Multiple</a:t>
            </a:r>
            <a:r>
              <a:rPr sz="900" spc="8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will</a:t>
            </a:r>
            <a:r>
              <a:rPr sz="900" spc="8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relay</a:t>
            </a:r>
            <a:r>
              <a:rPr sz="900" spc="10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9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at</a:t>
            </a:r>
            <a:r>
              <a:rPr sz="900" spc="8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same</a:t>
            </a:r>
            <a:r>
              <a:rPr sz="900" spc="8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</a:t>
            </a:r>
            <a:r>
              <a:rPr sz="900" spc="10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9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this</a:t>
            </a:r>
            <a:r>
              <a:rPr sz="900" spc="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scenario.</a:t>
            </a:r>
            <a:r>
              <a:rPr sz="900" spc="8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This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why,</a:t>
            </a:r>
            <a:r>
              <a:rPr sz="900" spc="10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10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this</a:t>
            </a:r>
            <a:r>
              <a:rPr sz="900" spc="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situation,</a:t>
            </a:r>
            <a:r>
              <a:rPr sz="900" spc="8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we</a:t>
            </a:r>
            <a:r>
              <a:rPr sz="900" spc="8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</a:t>
            </a:r>
            <a:r>
              <a:rPr sz="900" spc="8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confronted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with</a:t>
            </a:r>
            <a:r>
              <a:rPr sz="900" spc="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crash</a:t>
            </a:r>
            <a:r>
              <a:rPr sz="900" spc="4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4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that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jumbled.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you</a:t>
            </a:r>
            <a:r>
              <a:rPr sz="900" spc="7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can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see</a:t>
            </a:r>
            <a:r>
              <a:rPr sz="900" spc="5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7,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</a:t>
            </a:r>
            <a:r>
              <a:rPr sz="900" spc="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two</a:t>
            </a:r>
            <a:r>
              <a:rPr sz="900" spc="3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cars</a:t>
            </a:r>
            <a:r>
              <a:rPr sz="900" spc="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begin</a:t>
            </a:r>
            <a:r>
              <a:rPr sz="900" spc="4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transmitting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 at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same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 or begin using the station at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same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time, there is a risk of a crash.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3989196" y="7886683"/>
            <a:ext cx="985779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7 Collision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3" y="8113979"/>
            <a:ext cx="5201326" cy="46512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more</a:t>
            </a:r>
            <a:r>
              <a:rPr sz="900" spc="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than</a:t>
            </a:r>
            <a:r>
              <a:rPr sz="900" spc="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one</a:t>
            </a:r>
            <a:r>
              <a:rPr sz="900" spc="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begins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using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channel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at</a:t>
            </a:r>
            <a:r>
              <a:rPr sz="900" spc="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same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time,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collision</a:t>
            </a:r>
            <a:r>
              <a:rPr sz="900" spc="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can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occur.</a:t>
            </a:r>
            <a:r>
              <a:rPr sz="900" spc="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There</a:t>
            </a:r>
            <a:r>
              <a:rPr sz="900" spc="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two separate interpretations of aloha. One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pure</a:t>
            </a:r>
            <a:r>
              <a:rPr sz="900" spc="3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Aloha. The</a:t>
            </a:r>
            <a:r>
              <a:rPr sz="900" spc="-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second is slotted</a:t>
            </a:r>
            <a:r>
              <a:rPr sz="900" spc="2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ALOHA as shown </a:t>
            </a:r>
            <a:r>
              <a:rPr sz="900" spc="-22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8.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endParaRPr sz="900" dirty="0">
              <a:solidFill>
                <a:srgbClr val="000000"/>
              </a:solidFill>
              <a:latin typeface="SHRAOE+BookAntiqua-Bold"/>
              <a:cs typeface="SHRAOE+BookAntiqua-Bold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143</a:t>
            </a:r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844929" y="6526276"/>
            <a:ext cx="2729230" cy="210769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5807075" y="429514"/>
            <a:ext cx="1513840" cy="482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674116"/>
            <a:ext cx="5085334" cy="166585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751455" y="524549"/>
            <a:ext cx="3133922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Unit 07:</a:t>
            </a:r>
            <a:r>
              <a:rPr sz="900" spc="214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Data Link layer-medium access control protocols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397498" y="5529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312542" y="2420604"/>
            <a:ext cx="1945672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8 Different versions of ALOHA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799" y="2688312"/>
            <a:ext cx="789559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Pure Aloha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799" y="2911932"/>
            <a:ext cx="5201463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When</a:t>
            </a:r>
            <a:r>
              <a:rPr sz="900" spc="18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1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</a:t>
            </a:r>
            <a:r>
              <a:rPr sz="900" spc="18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transmits</a:t>
            </a:r>
            <a:r>
              <a:rPr sz="900" spc="18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data,</a:t>
            </a:r>
            <a:r>
              <a:rPr sz="900" spc="18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1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waits</a:t>
            </a:r>
            <a:r>
              <a:rPr sz="900" spc="19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</a:t>
            </a:r>
            <a:r>
              <a:rPr sz="900" spc="1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18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response.</a:t>
            </a:r>
            <a:r>
              <a:rPr sz="900" spc="18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</a:t>
            </a:r>
            <a:r>
              <a:rPr sz="900" spc="18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7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acknowledgment</a:t>
            </a:r>
            <a:r>
              <a:rPr sz="900" spc="18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does</a:t>
            </a:r>
            <a:r>
              <a:rPr sz="900" spc="19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not</a:t>
            </a:r>
            <a:r>
              <a:rPr sz="900" spc="19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arrive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within</a:t>
            </a:r>
            <a:r>
              <a:rPr sz="900" spc="18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allotted</a:t>
            </a:r>
            <a:r>
              <a:rPr sz="900" spc="18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time,</a:t>
            </a:r>
            <a:r>
              <a:rPr sz="900" spc="18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</a:t>
            </a:r>
            <a:r>
              <a:rPr sz="900" spc="18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waits</a:t>
            </a:r>
            <a:r>
              <a:rPr sz="900" spc="18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20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random</a:t>
            </a:r>
            <a:r>
              <a:rPr sz="900" spc="1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period</a:t>
            </a:r>
            <a:r>
              <a:rPr sz="900" spc="20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19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</a:t>
            </a:r>
            <a:r>
              <a:rPr sz="900" spc="19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(Tb)</a:t>
            </a:r>
            <a:r>
              <a:rPr sz="900" spc="19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before</a:t>
            </a:r>
            <a:r>
              <a:rPr sz="900" spc="19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re-sending</a:t>
            </a:r>
            <a:r>
              <a:rPr sz="900" spc="18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results.</a:t>
            </a:r>
            <a:r>
              <a:rPr sz="900" spc="24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Since</a:t>
            </a:r>
            <a:r>
              <a:rPr sz="900" spc="24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multiple</a:t>
            </a:r>
            <a:r>
              <a:rPr sz="900" spc="24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stations</a:t>
            </a:r>
            <a:r>
              <a:rPr sz="900" spc="2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take</a:t>
            </a:r>
            <a:r>
              <a:rPr sz="900" spc="2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varying</a:t>
            </a:r>
            <a:r>
              <a:rPr sz="900" spc="23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amounts</a:t>
            </a:r>
            <a:r>
              <a:rPr sz="900" spc="2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2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</a:t>
            </a:r>
            <a:r>
              <a:rPr sz="900" spc="2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22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wait,</a:t>
            </a:r>
            <a:r>
              <a:rPr sz="900" spc="24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4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chances</a:t>
            </a:r>
            <a:r>
              <a:rPr sz="900" spc="24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2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another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collision are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reduced.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600453" y="3556583"/>
            <a:ext cx="2509495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Vulnerable Time =</a:t>
            </a:r>
            <a:r>
              <a:rPr sz="900" spc="-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2* Frame transmission time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Throughput = G exp{-2*G}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600453" y="3992447"/>
            <a:ext cx="217951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Maximum throughput = 0.184 for G=0.5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799" y="4435196"/>
            <a:ext cx="937175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Slotted Aloha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799" y="4658435"/>
            <a:ext cx="5198504" cy="463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It's</a:t>
            </a:r>
            <a:r>
              <a:rPr sz="900" spc="9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equivalent</a:t>
            </a:r>
            <a:r>
              <a:rPr sz="900" spc="9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9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pure</a:t>
            </a:r>
            <a:r>
              <a:rPr sz="900" spc="8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aloha,</a:t>
            </a:r>
            <a:r>
              <a:rPr sz="900" spc="8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except</a:t>
            </a:r>
            <a:r>
              <a:rPr sz="900" spc="10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that</a:t>
            </a:r>
            <a:r>
              <a:rPr sz="900" spc="10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we</a:t>
            </a:r>
            <a:r>
              <a:rPr sz="900" spc="9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split</a:t>
            </a:r>
            <a:r>
              <a:rPr sz="900" spc="9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</a:t>
            </a:r>
            <a:r>
              <a:rPr sz="900" spc="9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into</a:t>
            </a:r>
            <a:r>
              <a:rPr sz="900" spc="8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slots</a:t>
            </a:r>
            <a:r>
              <a:rPr sz="900" spc="8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8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10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can</a:t>
            </a:r>
            <a:r>
              <a:rPr sz="900" spc="10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only</a:t>
            </a:r>
            <a:r>
              <a:rPr sz="900" spc="10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</a:t>
            </a:r>
            <a:r>
              <a:rPr sz="900" spc="8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sent</a:t>
            </a:r>
            <a:r>
              <a:rPr sz="900" spc="10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at</a:t>
            </a:r>
            <a:r>
              <a:rPr sz="900" spc="9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start of each slot. If a station runs out of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time, it</a:t>
            </a:r>
            <a:r>
              <a:rPr sz="900" spc="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must</a:t>
            </a:r>
            <a:r>
              <a:rPr sz="900" spc="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wait for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next available slot. This lowers the</a:t>
            </a:r>
          </a:p>
          <a:p>
            <a:pPr marL="0" marR="0">
              <a:lnSpc>
                <a:spcPts val="1117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chances of a crash.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600453" y="5160085"/>
            <a:ext cx="2378621" cy="3995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Vulnerable Time = Frame transmission time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Throughput = G exp{-*G}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600453" y="5597473"/>
            <a:ext cx="209287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Maximum throughput = 0.368 for G=1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799" y="5820766"/>
            <a:ext cx="3833367" cy="61798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Difference between Pure Aloha and Slotted Aloha</a:t>
            </a:r>
          </a:p>
          <a:p>
            <a:pPr marL="0" marR="0">
              <a:lnSpc>
                <a:spcPts val="1118"/>
              </a:lnSpc>
              <a:spcBef>
                <a:spcPts val="5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 difference between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pure aloha and</a:t>
            </a:r>
            <a:r>
              <a:rPr sz="900" spc="-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slotted aloha is shown in</a:t>
            </a:r>
            <a:r>
              <a:rPr sz="900" spc="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Table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1.</a:t>
            </a:r>
          </a:p>
          <a:p>
            <a:pPr marL="1687702" marR="0">
              <a:lnSpc>
                <a:spcPts val="1081"/>
              </a:lnSpc>
              <a:spcBef>
                <a:spcPts val="607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Table 1 Pure Aloha vs Slotted Aloha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914704" y="8942368"/>
            <a:ext cx="774874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(b)</a:t>
            </a:r>
            <a:r>
              <a:rPr sz="1000" spc="266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CSMA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9165792"/>
            <a:ext cx="5197056" cy="6053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Since</a:t>
            </a:r>
            <a:r>
              <a:rPr sz="900" spc="1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</a:t>
            </a:r>
            <a:r>
              <a:rPr sz="900" spc="1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must</a:t>
            </a:r>
            <a:r>
              <a:rPr sz="900" spc="1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first</a:t>
            </a:r>
            <a:r>
              <a:rPr sz="900" spc="10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sense</a:t>
            </a:r>
            <a:r>
              <a:rPr sz="900" spc="1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medium</a:t>
            </a:r>
            <a:r>
              <a:rPr sz="900" spc="13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(for</a:t>
            </a:r>
            <a:r>
              <a:rPr sz="900" spc="1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idle</a:t>
            </a:r>
            <a:r>
              <a:rPr sz="900" spc="1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or</a:t>
            </a:r>
            <a:r>
              <a:rPr sz="900" spc="10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busy)</a:t>
            </a:r>
            <a:r>
              <a:rPr sz="900" spc="1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before</a:t>
            </a:r>
            <a:r>
              <a:rPr sz="900" spc="9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transmitting</a:t>
            </a:r>
            <a:r>
              <a:rPr sz="900" spc="1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data,</a:t>
            </a:r>
            <a:r>
              <a:rPr sz="900" spc="10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Carrier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Sense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Multiple</a:t>
            </a:r>
            <a:r>
              <a:rPr sz="900" spc="6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Access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means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less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collisions.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7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sends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channel</a:t>
            </a:r>
            <a:r>
              <a:rPr sz="900" spc="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idle;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otherwise,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7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waits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channel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become</a:t>
            </a:r>
            <a:r>
              <a:rPr sz="900" spc="3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idle.</a:t>
            </a:r>
            <a:r>
              <a:rPr sz="900" spc="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However,</a:t>
            </a:r>
            <a:r>
              <a:rPr sz="900" spc="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because</a:t>
            </a:r>
            <a:r>
              <a:rPr sz="900" spc="3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propagation</a:t>
            </a:r>
            <a:r>
              <a:rPr sz="900" spc="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delay,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there</a:t>
            </a:r>
            <a:r>
              <a:rPr sz="900" spc="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also</a:t>
            </a:r>
            <a:r>
              <a:rPr sz="900" spc="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risk</a:t>
            </a:r>
            <a:r>
              <a:rPr sz="900" spc="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collision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CSMA.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144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endParaRPr sz="900" dirty="0">
              <a:solidFill>
                <a:srgbClr val="000000"/>
              </a:solidFill>
              <a:latin typeface="SHRAOE+BookAntiqua-Bold"/>
              <a:cs typeface="SHRAOE+BookAntiqua-Bold"/>
            </a:endParaRPr>
          </a:p>
        </p:txBody>
      </p: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161925" y="324739"/>
            <a:ext cx="1552575" cy="4826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771448" y="447778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Notes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829054" y="524493"/>
            <a:ext cx="193616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NPEVTM+BookAntiqua-Italic"/>
                <a:cs typeface="NPEVTM+BookAntiqua-Italic"/>
              </a:rPr>
              <a:t>Data Communication and Networking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3" y="738072"/>
            <a:ext cx="5198191" cy="60711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example:</a:t>
            </a:r>
            <a:r>
              <a:rPr sz="900" spc="7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will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first</a:t>
            </a:r>
            <a:r>
              <a:rPr sz="900" spc="7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feel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medium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before</a:t>
            </a:r>
            <a:r>
              <a:rPr sz="900" spc="6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sending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results.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will</a:t>
            </a:r>
            <a:r>
              <a:rPr sz="900" spc="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begin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transmitting</a:t>
            </a:r>
          </a:p>
          <a:p>
            <a:pPr marL="0" marR="0">
              <a:lnSpc>
                <a:spcPts val="1118"/>
              </a:lnSpc>
              <a:spcBef>
                <a:spcPts val="1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</a:t>
            </a:r>
            <a:r>
              <a:rPr sz="900" spc="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channel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6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found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</a:t>
            </a:r>
            <a:r>
              <a:rPr sz="900" spc="3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idle.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asks</a:t>
            </a:r>
            <a:r>
              <a:rPr sz="900" spc="2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send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senses</a:t>
            </a:r>
            <a:r>
              <a:rPr sz="900" spc="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medium,</a:t>
            </a:r>
            <a:r>
              <a:rPr sz="900" spc="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3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will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also</a:t>
            </a:r>
            <a:r>
              <a:rPr sz="900" spc="7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find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7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idle</a:t>
            </a:r>
            <a:r>
              <a:rPr sz="900" spc="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send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8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by</a:t>
            </a:r>
            <a:r>
              <a:rPr sz="900" spc="6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</a:t>
            </a:r>
            <a:r>
              <a:rPr sz="900" spc="7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first</a:t>
            </a:r>
            <a:r>
              <a:rPr sz="900" spc="7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bit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7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sent</a:t>
            </a:r>
            <a:r>
              <a:rPr sz="900" spc="7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(delayed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due</a:t>
            </a:r>
            <a:r>
              <a:rPr sz="900" spc="6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propagation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delay)</a:t>
            </a:r>
            <a:r>
              <a:rPr sz="900" spc="-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from station A. As a consequence, data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from</a:t>
            </a:r>
            <a:r>
              <a:rPr sz="900" spc="-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stations A and B will collide.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3" y="1385106"/>
            <a:ext cx="156396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CSMA access methods:</a:t>
            </a:r>
            <a:r>
              <a:rPr sz="1000" spc="-16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-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3" y="1613891"/>
            <a:ext cx="5202295" cy="473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1-persistent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:</a:t>
            </a:r>
            <a:r>
              <a:rPr sz="900" spc="3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3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node</a:t>
            </a:r>
            <a:r>
              <a:rPr sz="900" spc="3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detects</a:t>
            </a:r>
            <a:r>
              <a:rPr sz="900" spc="3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3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channel</a:t>
            </a:r>
            <a:r>
              <a:rPr sz="900" spc="3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33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sends</a:t>
            </a:r>
            <a:r>
              <a:rPr sz="900" spc="3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3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35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</a:t>
            </a:r>
            <a:r>
              <a:rPr sz="900" spc="35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3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3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idle;</a:t>
            </a:r>
            <a:r>
              <a:rPr sz="900" spc="3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otherwise,</a:t>
            </a:r>
            <a:r>
              <a:rPr sz="900" spc="3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continuously</a:t>
            </a:r>
            <a:r>
              <a:rPr sz="900" spc="17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checks</a:t>
            </a:r>
            <a:r>
              <a:rPr sz="900" spc="17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8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medium</a:t>
            </a:r>
            <a:r>
              <a:rPr sz="900" spc="18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</a:t>
            </a:r>
            <a:r>
              <a:rPr sz="900" spc="18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idleness</a:t>
            </a:r>
            <a:r>
              <a:rPr sz="900" spc="1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16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transmits</a:t>
            </a:r>
            <a:r>
              <a:rPr sz="900" spc="18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unconditionally(with</a:t>
            </a:r>
            <a:r>
              <a:rPr sz="900" spc="17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1</a:t>
            </a:r>
            <a:r>
              <a:rPr sz="900" spc="18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probability)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when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channel becomes idle.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3" y="2127479"/>
            <a:ext cx="5196690" cy="3317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Non-persistent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: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channel</a:t>
            </a:r>
            <a:r>
              <a:rPr sz="900" spc="7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idle,</a:t>
            </a:r>
            <a:r>
              <a:rPr sz="900" spc="7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node</a:t>
            </a:r>
            <a:r>
              <a:rPr sz="900" spc="7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sends</a:t>
            </a:r>
            <a:r>
              <a:rPr sz="900" spc="7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data;</a:t>
            </a:r>
            <a:r>
              <a:rPr sz="900" spc="7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</a:t>
            </a:r>
            <a:r>
              <a:rPr sz="900" spc="7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not,</a:t>
            </a:r>
            <a:r>
              <a:rPr sz="900" spc="7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7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tests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medium</a:t>
            </a:r>
            <a:r>
              <a:rPr sz="900" spc="7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after</a:t>
            </a:r>
            <a:r>
              <a:rPr sz="900" spc="7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random period of time (not</a:t>
            </a:r>
            <a:r>
              <a:rPr sz="900" spc="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continuously) and transmits when it is found idle.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3" y="2497812"/>
            <a:ext cx="5201951" cy="61711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P-persistent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: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node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detects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medium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and,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idle,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sends</a:t>
            </a:r>
            <a:r>
              <a:rPr sz="900" spc="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with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probability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p.</a:t>
            </a:r>
            <a:r>
              <a:rPr sz="900" spc="7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8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isn't</a:t>
            </a:r>
            <a:r>
              <a:rPr sz="900" spc="8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sent</a:t>
            </a:r>
            <a:r>
              <a:rPr sz="900" spc="9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((1-p)</a:t>
            </a:r>
            <a:r>
              <a:rPr sz="900" spc="8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chance),</a:t>
            </a:r>
            <a:r>
              <a:rPr sz="900" spc="9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8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waits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while</a:t>
            </a:r>
            <a:r>
              <a:rPr sz="900" spc="7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then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scans</a:t>
            </a:r>
            <a:r>
              <a:rPr sz="900" spc="7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medium</a:t>
            </a:r>
            <a:r>
              <a:rPr sz="900" spc="7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again;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</a:t>
            </a:r>
            <a:r>
              <a:rPr sz="900" spc="7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it's</a:t>
            </a:r>
            <a:r>
              <a:rPr sz="900" spc="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already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idle,</a:t>
            </a:r>
            <a:r>
              <a:rPr sz="900" spc="9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10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sends</a:t>
            </a:r>
            <a:r>
              <a:rPr sz="900" spc="8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with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</a:t>
            </a:r>
            <a:r>
              <a:rPr sz="900" spc="9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probability.</a:t>
            </a:r>
            <a:r>
              <a:rPr sz="900" spc="10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This</a:t>
            </a:r>
            <a:r>
              <a:rPr sz="900" spc="9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process</a:t>
            </a:r>
            <a:r>
              <a:rPr sz="900" spc="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repeated</a:t>
            </a:r>
            <a:r>
              <a:rPr sz="900" spc="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before</a:t>
            </a:r>
            <a:r>
              <a:rPr sz="900" spc="8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</a:t>
            </a:r>
            <a:r>
              <a:rPr sz="900" spc="8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0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submitted.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Wifi</a:t>
            </a:r>
            <a:r>
              <a:rPr sz="900" spc="10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</a:p>
          <a:p>
            <a:pPr marL="0" marR="0">
              <a:lnSpc>
                <a:spcPts val="1118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packet radio networks both use it.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3" y="3153513"/>
            <a:ext cx="5197489" cy="3332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O-persistent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: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superiority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nodes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6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determined</a:t>
            </a:r>
            <a:r>
              <a:rPr sz="900" spc="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ahead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time,</a:t>
            </a:r>
            <a:r>
              <a:rPr sz="900" spc="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transmission</a:t>
            </a:r>
            <a:r>
              <a:rPr sz="900" spc="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takes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place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 that</a:t>
            </a:r>
            <a:r>
              <a:rPr sz="900" spc="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order. Node waits for its time slot to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transmit data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 the medium is idle.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057653" y="3529755"/>
            <a:ext cx="1010426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(c)</a:t>
            </a:r>
            <a:r>
              <a:rPr sz="1000" spc="442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CSMA/CD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3" y="3753179"/>
            <a:ext cx="5196820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Carrier</a:t>
            </a:r>
            <a:r>
              <a:rPr sz="900" spc="7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detects</a:t>
            </a:r>
            <a:r>
              <a:rPr sz="900" spc="7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multiple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entry</a:t>
            </a:r>
            <a:r>
              <a:rPr sz="900" spc="6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points</a:t>
            </a:r>
            <a:r>
              <a:rPr sz="900" spc="6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detects</a:t>
            </a:r>
            <a:r>
              <a:rPr sz="900" spc="7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collisions.</a:t>
            </a:r>
            <a:r>
              <a:rPr sz="900" spc="6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collision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observed,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stations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may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stop data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transmission.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057653" y="4159756"/>
            <a:ext cx="941203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(d)</a:t>
            </a:r>
            <a:r>
              <a:rPr sz="900" spc="429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CSMA/CA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3" y="4379543"/>
            <a:ext cx="5201597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Multiple</a:t>
            </a:r>
            <a:r>
              <a:rPr sz="900" spc="3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access</a:t>
            </a:r>
            <a:r>
              <a:rPr sz="900" spc="35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3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detected</a:t>
            </a:r>
            <a:r>
              <a:rPr sz="900" spc="3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by</a:t>
            </a:r>
            <a:r>
              <a:rPr sz="900" spc="33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3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carrier,</a:t>
            </a:r>
            <a:r>
              <a:rPr sz="900" spc="3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35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collisions</a:t>
            </a:r>
            <a:r>
              <a:rPr sz="900" spc="3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</a:t>
            </a:r>
            <a:r>
              <a:rPr sz="900" spc="3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avoided.</a:t>
            </a:r>
            <a:r>
              <a:rPr sz="900" spc="3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3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sender</a:t>
            </a:r>
            <a:r>
              <a:rPr sz="900" spc="3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receives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recognition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signals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part</a:t>
            </a:r>
            <a:r>
              <a:rPr sz="900" spc="5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collision</a:t>
            </a:r>
            <a:r>
              <a:rPr sz="900" spc="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detection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process.</a:t>
            </a:r>
            <a:r>
              <a:rPr sz="900" spc="4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6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successfully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transmitted</a:t>
            </a:r>
            <a:r>
              <a:rPr sz="900" spc="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there</a:t>
            </a:r>
            <a:r>
              <a:rPr sz="900" spc="10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only</a:t>
            </a:r>
            <a:r>
              <a:rPr sz="900" spc="1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one</a:t>
            </a:r>
            <a:r>
              <a:rPr sz="900" spc="1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signal</a:t>
            </a:r>
            <a:r>
              <a:rPr sz="900" spc="1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(its</a:t>
            </a:r>
            <a:r>
              <a:rPr sz="900" spc="12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own),</a:t>
            </a:r>
            <a:r>
              <a:rPr sz="900" spc="1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so</a:t>
            </a:r>
            <a:r>
              <a:rPr sz="900" spc="12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</a:t>
            </a:r>
            <a:r>
              <a:rPr sz="900" spc="1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there</a:t>
            </a:r>
            <a:r>
              <a:rPr sz="900" spc="1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</a:t>
            </a:r>
            <a:r>
              <a:rPr sz="900" spc="10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two</a:t>
            </a:r>
            <a:r>
              <a:rPr sz="900" spc="1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signals</a:t>
            </a:r>
            <a:r>
              <a:rPr sz="900" spc="1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(its</a:t>
            </a:r>
            <a:r>
              <a:rPr sz="900" spc="12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own</a:t>
            </a:r>
            <a:r>
              <a:rPr sz="900" spc="1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10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2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one</a:t>
            </a:r>
            <a:r>
              <a:rPr sz="900" spc="1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with</a:t>
            </a:r>
            <a:r>
              <a:rPr sz="900" spc="10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which</a:t>
            </a:r>
            <a:r>
              <a:rPr sz="900" spc="15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collided), a collision has</a:t>
            </a:r>
            <a:r>
              <a:rPr sz="900" spc="-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occurred.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3" y="5027039"/>
            <a:ext cx="159438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7.5 </a:t>
            </a:r>
            <a:r>
              <a:rPr sz="1200" u="sng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Controlled access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4" y="5285054"/>
            <a:ext cx="5195876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15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monitored</a:t>
            </a:r>
            <a:r>
              <a:rPr sz="900" spc="13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access,</a:t>
            </a:r>
            <a:r>
              <a:rPr sz="900" spc="1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stations</a:t>
            </a:r>
            <a:r>
              <a:rPr sz="900" spc="15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exchange</a:t>
            </a:r>
            <a:r>
              <a:rPr sz="900" spc="14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1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1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determine</a:t>
            </a:r>
            <a:r>
              <a:rPr sz="900" spc="14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which</a:t>
            </a:r>
            <a:r>
              <a:rPr sz="900" spc="1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</a:t>
            </a:r>
            <a:r>
              <a:rPr sz="900" spc="1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has</a:t>
            </a:r>
            <a:r>
              <a:rPr sz="900" spc="1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authority</a:t>
            </a:r>
            <a:r>
              <a:rPr sz="900" spc="13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transmit. To stop message collisions </a:t>
            </a:r>
            <a:r>
              <a:rPr sz="900" spc="-12" dirty="0">
                <a:solidFill>
                  <a:srgbClr val="000000"/>
                </a:solidFill>
                <a:latin typeface="ORQGPA+BookAntiqua"/>
                <a:cs typeface="ORQGPA+BookAntiqua"/>
              </a:rPr>
              <a:t>on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shared medium,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only requires one</a:t>
            </a:r>
            <a:r>
              <a:rPr sz="900" spc="-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node</a:t>
            </a:r>
            <a:r>
              <a:rPr sz="900" spc="-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send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at a time.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3" y="5645507"/>
            <a:ext cx="2431033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The three controlled-access</a:t>
            </a:r>
            <a:r>
              <a:rPr sz="1000" spc="14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methods are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: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515234" y="5923820"/>
            <a:ext cx="192416" cy="5467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49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49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743834" y="5917514"/>
            <a:ext cx="753278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Reservation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Polling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743834" y="6298514"/>
            <a:ext cx="88588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Token Passing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829053" y="6527904"/>
            <a:ext cx="835223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Reservation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829053" y="6751142"/>
            <a:ext cx="5201692" cy="3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Until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sending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info,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must</a:t>
            </a:r>
            <a:r>
              <a:rPr sz="900" spc="6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make</a:t>
            </a:r>
            <a:r>
              <a:rPr sz="900" spc="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reservation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using</a:t>
            </a:r>
            <a:r>
              <a:rPr sz="900" spc="6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reservation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process.</a:t>
            </a:r>
            <a:r>
              <a:rPr sz="900" spc="10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There</a:t>
            </a:r>
            <a:r>
              <a:rPr sz="900" spc="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two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types of periods on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timeline: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829053" y="7111187"/>
            <a:ext cx="2017702" cy="63144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1. A fixed-length reservation interval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2. Variable frame data transfer time</a:t>
            </a:r>
          </a:p>
          <a:p>
            <a:pPr marL="0" marR="0">
              <a:lnSpc>
                <a:spcPts val="1197"/>
              </a:lnSpc>
              <a:spcBef>
                <a:spcPts val="689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Polling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829053" y="7775651"/>
            <a:ext cx="5196672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3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polling</a:t>
            </a:r>
            <a:r>
              <a:rPr sz="900" spc="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procedure</a:t>
            </a:r>
            <a:r>
              <a:rPr sz="900" spc="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similar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roll</a:t>
            </a:r>
            <a:r>
              <a:rPr sz="900" spc="4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call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class.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2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handler,</a:t>
            </a:r>
            <a:r>
              <a:rPr sz="900" spc="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like</a:t>
            </a:r>
            <a:r>
              <a:rPr sz="900" spc="2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coach,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sends</a:t>
            </a:r>
            <a:r>
              <a:rPr sz="900" spc="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message</a:t>
            </a:r>
            <a:r>
              <a:rPr sz="900" spc="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each node in turn.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829053" y="8136840"/>
            <a:ext cx="5197143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One</a:t>
            </a:r>
            <a:r>
              <a:rPr sz="900" spc="6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serves</a:t>
            </a:r>
            <a:r>
              <a:rPr sz="900" spc="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main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(controller),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while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others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serve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secondary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stations.</a:t>
            </a:r>
            <a:r>
              <a:rPr sz="900" spc="4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Both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must</a:t>
            </a:r>
            <a:r>
              <a:rPr sz="900" spc="6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exchanged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via</a:t>
            </a:r>
            <a:r>
              <a:rPr sz="900" spc="7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controller.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address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node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being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chosen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</a:t>
            </a:r>
            <a:r>
              <a:rPr sz="900" spc="7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access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6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included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 the message received by</a:t>
            </a:r>
            <a:r>
              <a:rPr sz="900" spc="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 controller.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829053" y="8638236"/>
            <a:ext cx="5200449" cy="60711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While</a:t>
            </a:r>
            <a:r>
              <a:rPr sz="900" spc="9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all</a:t>
            </a:r>
            <a:r>
              <a:rPr sz="900" spc="10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nodes</a:t>
            </a:r>
            <a:r>
              <a:rPr sz="900" spc="8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receive</a:t>
            </a:r>
            <a:r>
              <a:rPr sz="900" spc="9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message,</a:t>
            </a:r>
            <a:r>
              <a:rPr sz="900" spc="10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only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one</a:t>
            </a:r>
            <a:r>
              <a:rPr sz="900" spc="10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which</a:t>
            </a:r>
            <a:r>
              <a:rPr sz="900" spc="8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10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0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sent</a:t>
            </a:r>
            <a:r>
              <a:rPr sz="900" spc="9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responds</a:t>
            </a:r>
            <a:r>
              <a:rPr sz="900" spc="10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10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sends</a:t>
            </a:r>
            <a:r>
              <a:rPr sz="900" spc="8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data,</a:t>
            </a:r>
            <a:r>
              <a:rPr sz="900" spc="9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if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HHVHP+BookAntiqua"/>
                <a:cs typeface="VHHVHP+BookAntiqua"/>
              </a:rPr>
              <a:t>any.</a:t>
            </a:r>
            <a:r>
              <a:rPr sz="900" spc="13" dirty="0">
                <a:solidFill>
                  <a:srgbClr val="000000"/>
                </a:solidFill>
                <a:latin typeface="VHHVHP+BookAntiqua"/>
                <a:cs typeface="VHHVHP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VHHVHP+BookAntiqua"/>
                <a:cs typeface="VHHVHP+BookAntiqua"/>
              </a:rPr>
              <a:t>If</a:t>
            </a:r>
            <a:r>
              <a:rPr sz="900" spc="30" dirty="0">
                <a:solidFill>
                  <a:srgbClr val="000000"/>
                </a:solidFill>
                <a:latin typeface="VHHVHP+BookAntiqua"/>
                <a:cs typeface="VHHVHP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VHHVHP+BookAntiqua"/>
                <a:cs typeface="VHHVHP+BookAntiqua"/>
              </a:rPr>
              <a:t>there</a:t>
            </a:r>
            <a:r>
              <a:rPr sz="900" spc="27" dirty="0">
                <a:solidFill>
                  <a:srgbClr val="000000"/>
                </a:solidFill>
                <a:latin typeface="VHHVHP+BookAntiqua"/>
                <a:cs typeface="VHHVHP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VHHVHP+BookAntiqua"/>
                <a:cs typeface="VHHVHP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VHHVHP+BookAntiqua"/>
                <a:cs typeface="VHHVHP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VHHVHP+BookAntiqua"/>
                <a:cs typeface="VHHVHP+BookAntiqua"/>
              </a:rPr>
              <a:t>no</a:t>
            </a:r>
            <a:r>
              <a:rPr sz="900" spc="24" dirty="0">
                <a:solidFill>
                  <a:srgbClr val="000000"/>
                </a:solidFill>
                <a:latin typeface="VHHVHP+BookAntiqua"/>
                <a:cs typeface="VHHVHP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VHHVHP+BookAntiqua"/>
                <a:cs typeface="VHHVHP+BookAntiqua"/>
              </a:rPr>
              <a:t>evidence,</a:t>
            </a:r>
            <a:r>
              <a:rPr sz="900" spc="18" dirty="0">
                <a:solidFill>
                  <a:srgbClr val="000000"/>
                </a:solidFill>
                <a:latin typeface="VHHVHP+BookAntiqua"/>
                <a:cs typeface="VHHVHP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VHHVHP+BookAntiqua"/>
                <a:cs typeface="VHHVHP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VHHVHP+BookAntiqua"/>
                <a:cs typeface="VHHVHP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VHHVHP+BookAntiqua"/>
                <a:cs typeface="VHHVHP+BookAntiqua"/>
              </a:rPr>
              <a:t>“poll</a:t>
            </a:r>
            <a:r>
              <a:rPr sz="900" spc="27" dirty="0">
                <a:solidFill>
                  <a:srgbClr val="000000"/>
                </a:solidFill>
                <a:latin typeface="VHHVHP+BookAntiqua"/>
                <a:cs typeface="VHHVHP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VHHVHP+BookAntiqua"/>
                <a:cs typeface="VHHVHP+BookAntiqua"/>
              </a:rPr>
              <a:t>reject”</a:t>
            </a:r>
            <a:r>
              <a:rPr sz="900" spc="33" dirty="0">
                <a:solidFill>
                  <a:srgbClr val="000000"/>
                </a:solidFill>
                <a:latin typeface="VHHVHP+BookAntiqua"/>
                <a:cs typeface="VHHVHP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VHHVHP+BookAntiqua"/>
                <a:cs typeface="VHHVHP+BookAntiqua"/>
              </a:rPr>
              <a:t>(NAK)</a:t>
            </a:r>
            <a:r>
              <a:rPr sz="900" spc="29" dirty="0">
                <a:solidFill>
                  <a:srgbClr val="000000"/>
                </a:solidFill>
                <a:latin typeface="VHHVHP+BookAntiqua"/>
                <a:cs typeface="VHHVHP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VHHVHP+BookAntiqua"/>
                <a:cs typeface="VHHVHP+BookAntiqua"/>
              </a:rPr>
              <a:t>message</a:t>
            </a:r>
            <a:r>
              <a:rPr sz="900" spc="14" dirty="0">
                <a:solidFill>
                  <a:srgbClr val="000000"/>
                </a:solidFill>
                <a:latin typeface="VHHVHP+BookAntiqua"/>
                <a:cs typeface="VHHVHP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VHHVHP+BookAntiqua"/>
                <a:cs typeface="VHHVHP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VHHVHP+BookAntiqua"/>
                <a:cs typeface="VHHVHP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VHHVHP+BookAntiqua"/>
                <a:cs typeface="VHHVHP+BookAntiqua"/>
              </a:rPr>
              <a:t>normally</a:t>
            </a:r>
            <a:r>
              <a:rPr sz="900" spc="17" dirty="0">
                <a:solidFill>
                  <a:srgbClr val="000000"/>
                </a:solidFill>
                <a:latin typeface="VHHVHP+BookAntiqua"/>
                <a:cs typeface="VHHVHP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VHHVHP+BookAntiqua"/>
                <a:cs typeface="VHHVHP+BookAntiqua"/>
              </a:rPr>
              <a:t>returned</a:t>
            </a:r>
            <a:r>
              <a:rPr sz="900" spc="16" dirty="0">
                <a:solidFill>
                  <a:srgbClr val="000000"/>
                </a:solidFill>
                <a:latin typeface="VHHVHP+BookAntiqua"/>
                <a:cs typeface="VHHVHP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VHHVHP+BookAntiqua"/>
                <a:cs typeface="VHHVHP+BookAntiqua"/>
              </a:rPr>
              <a:t>as</a:t>
            </a:r>
            <a:r>
              <a:rPr sz="900" spc="24" dirty="0">
                <a:solidFill>
                  <a:srgbClr val="000000"/>
                </a:solidFill>
                <a:latin typeface="VHHVHP+BookAntiqua"/>
                <a:cs typeface="VHHVHP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VHHVHP+BookAntiqua"/>
                <a:cs typeface="VHHVHP+BookAntiqua"/>
              </a:rPr>
              <a:t>shown</a:t>
            </a:r>
            <a:r>
              <a:rPr sz="900" spc="21" dirty="0">
                <a:solidFill>
                  <a:srgbClr val="000000"/>
                </a:solidFill>
                <a:latin typeface="VHHVHP+BookAntiqua"/>
                <a:cs typeface="VHHVHP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VHHVHP+BookAntiqua"/>
                <a:cs typeface="VHHVHP+BookAntiqua"/>
              </a:rPr>
              <a:t>in</a:t>
            </a:r>
            <a:r>
              <a:rPr sz="900" spc="77" dirty="0">
                <a:solidFill>
                  <a:srgbClr val="000000"/>
                </a:solidFill>
                <a:latin typeface="VHHVHP+BookAntiqua"/>
                <a:cs typeface="VHHVHP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</a:p>
          <a:p>
            <a:pPr marL="0" marR="0">
              <a:lnSpc>
                <a:spcPts val="1117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10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9.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polling messages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have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 high</a:t>
            </a:r>
            <a:r>
              <a:rPr sz="900" spc="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overhead, and the controller's reliability is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highly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dependent.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endParaRPr sz="900" dirty="0">
              <a:solidFill>
                <a:srgbClr val="000000"/>
              </a:solidFill>
              <a:latin typeface="SHRAOE+BookAntiqua-Bold"/>
              <a:cs typeface="SHRAOE+BookAntiqua-Bold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145</a:t>
            </a:r>
          </a:p>
        </p:txBody>
      </p:sp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1856994" y="6855460"/>
            <a:ext cx="2700020" cy="237464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12" y="429514"/>
            <a:ext cx="6653403" cy="30454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2751455" y="524549"/>
            <a:ext cx="3133922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Unit 07:</a:t>
            </a:r>
            <a:r>
              <a:rPr sz="900" spc="214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Data Link layer-medium access control protocols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6397498" y="5529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85799" y="3263756"/>
            <a:ext cx="112143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10 Polling (a)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4097401" y="3245468"/>
            <a:ext cx="1066343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9 Polling (b)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799" y="3532989"/>
            <a:ext cx="958913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Token passing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799" y="3756227"/>
            <a:ext cx="5195887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stations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 token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passing</a:t>
            </a:r>
            <a:r>
              <a:rPr sz="900" spc="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scheme</a:t>
            </a:r>
            <a:r>
              <a:rPr sz="900" spc="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theoretically</a:t>
            </a:r>
            <a:r>
              <a:rPr sz="900" spc="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bound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 one another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form</a:t>
            </a:r>
            <a:r>
              <a:rPr sz="900" spc="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loop,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 station access is controlled by</a:t>
            </a:r>
            <a:r>
              <a:rPr sz="900" spc="-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tokens.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799" y="4115891"/>
            <a:ext cx="5197133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6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token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small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message</a:t>
            </a:r>
            <a:r>
              <a:rPr sz="900" spc="6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ORQGPA+BookAntiqua"/>
                <a:cs typeface="ORQGPA+BookAntiqua"/>
              </a:rPr>
              <a:t>or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8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special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bit</a:t>
            </a:r>
            <a:r>
              <a:rPr sz="900" spc="8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pattern</a:t>
            </a:r>
            <a:r>
              <a:rPr sz="900" spc="6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that</a:t>
            </a:r>
            <a:r>
              <a:rPr sz="900" spc="6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circulates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from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one</a:t>
            </a:r>
            <a:r>
              <a:rPr sz="900" spc="6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</a:t>
            </a:r>
            <a:r>
              <a:rPr sz="900" spc="6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5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next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5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predetermined order.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799" y="4475555"/>
            <a:ext cx="5199883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Tokens are exchanged from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one</a:t>
            </a:r>
            <a:r>
              <a:rPr sz="900" spc="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 to the next</a:t>
            </a:r>
            <a:r>
              <a:rPr sz="900" spc="2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 the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ring</a:t>
            </a:r>
            <a:r>
              <a:rPr sz="900" spc="2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 the case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 Token ring, while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case of Token bus, each station uses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bus to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transfer tokens</a:t>
            </a:r>
            <a:r>
              <a:rPr sz="900" spc="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next station in a predetermined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order.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799" y="4978729"/>
            <a:ext cx="5195794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3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all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instances,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 token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denotes</a:t>
            </a:r>
            <a:r>
              <a:rPr sz="900" spc="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ability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 submit.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When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receives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 token and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has a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</a:t>
            </a:r>
            <a:r>
              <a:rPr sz="900" spc="20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queued</a:t>
            </a:r>
            <a:r>
              <a:rPr sz="900" spc="19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</a:t>
            </a:r>
            <a:r>
              <a:rPr sz="900" spc="19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transmission,</a:t>
            </a:r>
            <a:r>
              <a:rPr sz="900" spc="20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20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will</a:t>
            </a:r>
            <a:r>
              <a:rPr sz="900" spc="19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transfer</a:t>
            </a:r>
            <a:r>
              <a:rPr sz="900" spc="20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0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</a:t>
            </a:r>
            <a:r>
              <a:rPr sz="900" spc="19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before</a:t>
            </a:r>
            <a:r>
              <a:rPr sz="900" spc="20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passing</a:t>
            </a:r>
            <a:r>
              <a:rPr sz="900" spc="19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token</a:t>
            </a:r>
            <a:r>
              <a:rPr sz="900" spc="19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18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next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station. If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there is no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queued loop, it</a:t>
            </a:r>
            <a:r>
              <a:rPr sz="900" spc="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merely transfers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token</a:t>
            </a:r>
            <a:r>
              <a:rPr sz="900" spc="3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seen in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  <a:hlinkClick r:id="rId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11.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799" y="5481649"/>
            <a:ext cx="5202212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Following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transmission</a:t>
            </a:r>
            <a:r>
              <a:rPr sz="900" spc="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frame,</a:t>
            </a:r>
            <a:r>
              <a:rPr sz="900" spc="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each</a:t>
            </a:r>
            <a:r>
              <a:rPr sz="900" spc="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must</a:t>
            </a:r>
            <a:r>
              <a:rPr sz="900" spc="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wait</a:t>
            </a:r>
            <a:r>
              <a:rPr sz="900" spc="4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</a:t>
            </a:r>
            <a:r>
              <a:rPr sz="900" spc="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all</a:t>
            </a:r>
            <a:r>
              <a:rPr sz="900" spc="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</a:t>
            </a:r>
            <a:r>
              <a:rPr sz="900" spc="3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stations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(including</a:t>
            </a:r>
            <a:r>
              <a:rPr sz="900" spc="8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itself)</a:t>
            </a:r>
            <a:r>
              <a:rPr sz="900" spc="2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send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token to</a:t>
            </a:r>
            <a:r>
              <a:rPr sz="900" spc="-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their neighbors, as</a:t>
            </a:r>
            <a:r>
              <a:rPr sz="900" spc="-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well as</a:t>
            </a:r>
            <a:r>
              <a:rPr sz="900" spc="-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 other N</a:t>
            </a:r>
            <a:r>
              <a:rPr sz="900" spc="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VHHVHP+BookAntiqua"/>
                <a:cs typeface="VHHVHP+BookAntiqua"/>
              </a:rPr>
              <a:t>–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1 station to send a frame if they have one.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0" y="5841313"/>
            <a:ext cx="5197486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There</a:t>
            </a:r>
            <a:r>
              <a:rPr sz="900" spc="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issues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such</a:t>
            </a:r>
            <a:r>
              <a:rPr sz="900" spc="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token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duplication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or</a:t>
            </a:r>
            <a:r>
              <a:rPr sz="900" spc="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loss,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insertion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new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station,</a:t>
            </a:r>
            <a:r>
              <a:rPr sz="900" spc="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replacement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 that</a:t>
            </a:r>
            <a:r>
              <a:rPr sz="900" spc="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must be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addressed in order</a:t>
            </a:r>
            <a:r>
              <a:rPr sz="900" spc="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 this scheme to operate correctly and</a:t>
            </a:r>
            <a:r>
              <a:rPr sz="900" spc="-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reliably.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637155" y="9314926"/>
            <a:ext cx="1298981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NPEVTM+BookAntiqua-Italic"/>
                <a:cs typeface="NPEVTM+BookAntiqua-Italic"/>
              </a:rPr>
              <a:t>11 Token Passing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146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endParaRPr sz="900" dirty="0">
              <a:solidFill>
                <a:srgbClr val="000000"/>
              </a:solidFill>
              <a:latin typeface="SHRAOE+BookAntiqua-Bold"/>
              <a:cs typeface="SHRAOE+BookAntiqua-Bold"/>
            </a:endParaRPr>
          </a:p>
        </p:txBody>
      </p: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161925" y="324739"/>
            <a:ext cx="1552575" cy="4826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771448" y="447778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Notes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829054" y="524493"/>
            <a:ext cx="193616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NPEVTM+BookAntiqua-Italic"/>
                <a:cs typeface="NPEVTM+BookAntiqua-Italic"/>
              </a:rPr>
              <a:t>Data Communication and Networking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740663"/>
            <a:ext cx="2137234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7.6 </a:t>
            </a:r>
            <a:r>
              <a:rPr sz="1200" u="sng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Channelization Protocols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998930"/>
            <a:ext cx="5196445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usable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bandwidth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link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shared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time,</a:t>
            </a:r>
            <a:r>
              <a:rPr sz="900" spc="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frequency,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code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among</a:t>
            </a:r>
            <a:r>
              <a:rPr sz="900" spc="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multiple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stations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allow them to</a:t>
            </a:r>
            <a:r>
              <a:rPr sz="900" spc="-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access the channel at</a:t>
            </a:r>
            <a:r>
              <a:rPr sz="900" spc="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 same time.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1363955"/>
            <a:ext cx="2671488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FDMA (Frequency Division Multiple Access)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1587193"/>
            <a:ext cx="5195990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usable</a:t>
            </a:r>
            <a:r>
              <a:rPr sz="900" spc="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spectrum</a:t>
            </a:r>
            <a:r>
              <a:rPr sz="900" spc="4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split</a:t>
            </a:r>
            <a:r>
              <a:rPr sz="900" spc="5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into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equivalent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bands,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allowing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each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have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its</a:t>
            </a:r>
            <a:r>
              <a:rPr sz="900" spc="4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own</a:t>
            </a:r>
            <a:r>
              <a:rPr sz="900" spc="4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band.</a:t>
            </a:r>
            <a:r>
              <a:rPr sz="900" spc="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stop crosstalk and</a:t>
            </a:r>
            <a:r>
              <a:rPr sz="900" spc="-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disruption, guard bands have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been added</a:t>
            </a:r>
            <a:r>
              <a:rPr sz="900" spc="-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 ensure that</a:t>
            </a:r>
            <a:r>
              <a:rPr sz="900" spc="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two bands overlap.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4" y="1953743"/>
            <a:ext cx="2392321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TDMA (Time Division Multiple Access)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4" y="2176981"/>
            <a:ext cx="5196360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0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bandwidth</a:t>
            </a:r>
            <a:r>
              <a:rPr sz="900" spc="1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used</a:t>
            </a:r>
            <a:r>
              <a:rPr sz="900" spc="1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by</a:t>
            </a:r>
            <a:r>
              <a:rPr sz="900" spc="1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10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number</a:t>
            </a:r>
            <a:r>
              <a:rPr sz="900" spc="1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1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different</a:t>
            </a:r>
            <a:r>
              <a:rPr sz="900" spc="1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stations.</a:t>
            </a:r>
            <a:r>
              <a:rPr sz="900" spc="10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1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prevent</a:t>
            </a:r>
            <a:r>
              <a:rPr sz="900" spc="1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collisions,</a:t>
            </a:r>
            <a:r>
              <a:rPr sz="900" spc="1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</a:t>
            </a:r>
            <a:r>
              <a:rPr sz="900" spc="1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0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split</a:t>
            </a:r>
            <a:r>
              <a:rPr sz="900" spc="1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slots, and stations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assigned</a:t>
            </a:r>
            <a:r>
              <a:rPr sz="900" spc="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 relay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during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these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slots.</a:t>
            </a:r>
            <a:r>
              <a:rPr sz="900" spc="2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However,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there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 a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synchronisation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overhead</a:t>
            </a:r>
            <a:r>
              <a:rPr sz="900" spc="6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since</a:t>
            </a:r>
            <a:r>
              <a:rPr sz="900" spc="7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each</a:t>
            </a:r>
            <a:r>
              <a:rPr sz="900" spc="8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must</a:t>
            </a:r>
            <a:r>
              <a:rPr sz="900" spc="8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know</a:t>
            </a:r>
            <a:r>
              <a:rPr sz="900" spc="8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</a:t>
            </a:r>
            <a:r>
              <a:rPr sz="900" spc="7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slot.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Add</a:t>
            </a:r>
            <a:r>
              <a:rPr sz="900" spc="8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synchronisation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bits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each</a:t>
            </a:r>
            <a:r>
              <a:rPr sz="900" spc="8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slot</a:t>
            </a:r>
            <a:r>
              <a:rPr sz="900" spc="8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solves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this</a:t>
            </a:r>
            <a:r>
              <a:rPr sz="900" spc="1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issue.</a:t>
            </a:r>
            <a:r>
              <a:rPr sz="900" spc="12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Another</a:t>
            </a:r>
            <a:r>
              <a:rPr sz="900" spc="1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problem</a:t>
            </a:r>
            <a:r>
              <a:rPr sz="900" spc="1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with</a:t>
            </a:r>
            <a:r>
              <a:rPr sz="900" spc="12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TDMA</a:t>
            </a:r>
            <a:r>
              <a:rPr sz="900" spc="1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2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propagation</a:t>
            </a:r>
            <a:r>
              <a:rPr sz="900" spc="1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delay,</a:t>
            </a:r>
            <a:r>
              <a:rPr sz="900" spc="1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which</a:t>
            </a:r>
            <a:r>
              <a:rPr sz="900" spc="1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can</a:t>
            </a:r>
            <a:r>
              <a:rPr sz="900" spc="1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</a:t>
            </a:r>
            <a:r>
              <a:rPr sz="900" spc="1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overcome</a:t>
            </a:r>
            <a:r>
              <a:rPr sz="900" spc="12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by</a:t>
            </a:r>
            <a:r>
              <a:rPr sz="900" spc="1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using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guard bands.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4" y="2969108"/>
            <a:ext cx="239054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C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915701" y="2969108"/>
            <a:ext cx="250789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D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014871" y="2969108"/>
            <a:ext cx="271789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M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133773" y="2969108"/>
            <a:ext cx="243748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A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257103" y="2969108"/>
            <a:ext cx="19452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(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299604" y="2969108"/>
            <a:ext cx="239054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C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386251" y="2969108"/>
            <a:ext cx="222748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o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456581" y="2969108"/>
            <a:ext cx="222748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d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526910" y="2969108"/>
            <a:ext cx="208543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e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614696" y="2969108"/>
            <a:ext cx="250789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D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713992" y="2969108"/>
            <a:ext cx="19452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i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756493" y="2969108"/>
            <a:ext cx="222748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v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826823" y="2969108"/>
            <a:ext cx="19452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i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868944" y="2969108"/>
            <a:ext cx="208543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s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925486" y="2969108"/>
            <a:ext cx="19452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i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2967988" y="2969108"/>
            <a:ext cx="222748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o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3038317" y="2969108"/>
            <a:ext cx="222748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n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3141535" y="2969108"/>
            <a:ext cx="271789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M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3260437" y="2969108"/>
            <a:ext cx="222748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u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3330766" y="2969108"/>
            <a:ext cx="19452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l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3374659" y="2969108"/>
            <a:ext cx="201625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t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3423485" y="2969108"/>
            <a:ext cx="19452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i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3465987" y="2969108"/>
            <a:ext cx="222748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p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3536316" y="2969108"/>
            <a:ext cx="19452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l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3578438" y="2969108"/>
            <a:ext cx="208543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e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3666856" y="2969108"/>
            <a:ext cx="243748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A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3758183" y="2969108"/>
            <a:ext cx="208543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c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3814345" y="2969108"/>
            <a:ext cx="208543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c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3870887" y="2969108"/>
            <a:ext cx="208543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e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3927050" y="2969108"/>
            <a:ext cx="208543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s</a:t>
            </a:r>
          </a:p>
        </p:txBody>
      </p:sp>
      <p:sp>
        <p:nvSpPr>
          <p:cNvPr id="42" name="object 42"/>
          <p:cNvSpPr txBox="1"/>
          <p:nvPr/>
        </p:nvSpPr>
        <p:spPr>
          <a:xfrm>
            <a:off x="3983592" y="2969108"/>
            <a:ext cx="208543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s</a:t>
            </a:r>
          </a:p>
        </p:txBody>
      </p:sp>
      <p:sp>
        <p:nvSpPr>
          <p:cNvPr id="43" name="object 43"/>
          <p:cNvSpPr txBox="1"/>
          <p:nvPr/>
        </p:nvSpPr>
        <p:spPr>
          <a:xfrm>
            <a:off x="4039754" y="2969108"/>
            <a:ext cx="19452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)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1829054" y="3192346"/>
            <a:ext cx="5201057" cy="6053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Both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signals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carried</a:t>
            </a:r>
            <a:r>
              <a:rPr sz="900" spc="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</a:t>
            </a:r>
            <a:r>
              <a:rPr sz="900" spc="6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single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channel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at</a:t>
            </a:r>
            <a:r>
              <a:rPr sz="900" spc="6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same</a:t>
            </a:r>
            <a:r>
              <a:rPr sz="900" spc="3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time.</a:t>
            </a:r>
            <a:r>
              <a:rPr sz="900" spc="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There</a:t>
            </a:r>
            <a:r>
              <a:rPr sz="900" spc="3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such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thing</a:t>
            </a:r>
            <a:r>
              <a:rPr sz="900" spc="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  <a:r>
              <a:rPr sz="900" spc="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bandwidth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or</a:t>
            </a:r>
            <a:r>
              <a:rPr sz="900" spc="16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</a:t>
            </a:r>
            <a:r>
              <a:rPr sz="900" spc="15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division.</a:t>
            </a:r>
            <a:r>
              <a:rPr sz="900" spc="15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</a:t>
            </a:r>
            <a:r>
              <a:rPr sz="900" spc="16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there</a:t>
            </a:r>
            <a:r>
              <a:rPr sz="900" spc="15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</a:t>
            </a:r>
            <a:r>
              <a:rPr sz="900" spc="14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several</a:t>
            </a:r>
            <a:r>
              <a:rPr sz="900" spc="15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people</a:t>
            </a:r>
            <a:r>
              <a:rPr sz="900" spc="1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1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1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room</a:t>
            </a:r>
            <a:r>
              <a:rPr sz="900" spc="15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speaking</a:t>
            </a:r>
            <a:r>
              <a:rPr sz="900" spc="16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at</a:t>
            </a:r>
            <a:r>
              <a:rPr sz="900" spc="17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6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same</a:t>
            </a:r>
            <a:r>
              <a:rPr sz="900" spc="16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time,</a:t>
            </a:r>
            <a:r>
              <a:rPr sz="900" spc="14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</a:t>
            </a:r>
            <a:r>
              <a:rPr sz="900" spc="16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example,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flawless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reception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also</a:t>
            </a:r>
            <a:r>
              <a:rPr sz="900" spc="7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possible</a:t>
            </a:r>
            <a:r>
              <a:rPr sz="900" spc="8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</a:t>
            </a:r>
            <a:r>
              <a:rPr sz="900" spc="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only</a:t>
            </a:r>
            <a:r>
              <a:rPr sz="900" spc="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two</a:t>
            </a:r>
            <a:r>
              <a:rPr sz="900" spc="8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people</a:t>
            </a:r>
            <a:r>
              <a:rPr sz="900" spc="7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talk</a:t>
            </a:r>
            <a:r>
              <a:rPr sz="900" spc="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same</a:t>
            </a:r>
            <a:r>
              <a:rPr sz="900" spc="8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language.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Similarly,</a:t>
            </a:r>
            <a:r>
              <a:rPr sz="900" spc="8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from several stations can be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broadcast in various</a:t>
            </a:r>
            <a:r>
              <a:rPr sz="900" spc="-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code languages at the same time.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1829054" y="3839587"/>
            <a:ext cx="82986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Summary</a:t>
            </a:r>
          </a:p>
        </p:txBody>
      </p:sp>
      <p:sp>
        <p:nvSpPr>
          <p:cNvPr id="46" name="object 46"/>
          <p:cNvSpPr txBox="1"/>
          <p:nvPr/>
        </p:nvSpPr>
        <p:spPr>
          <a:xfrm>
            <a:off x="2057654" y="4133617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47" name="object 47"/>
          <p:cNvSpPr txBox="1"/>
          <p:nvPr/>
        </p:nvSpPr>
        <p:spPr>
          <a:xfrm>
            <a:off x="2286634" y="4138751"/>
            <a:ext cx="4743247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link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layer</a:t>
            </a:r>
            <a:r>
              <a:rPr sz="900" spc="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divided into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two</a:t>
            </a:r>
            <a:r>
              <a:rPr sz="900" spc="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sub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layers.</a:t>
            </a:r>
            <a:r>
              <a:rPr sz="900" spc="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upper</a:t>
            </a:r>
            <a:r>
              <a:rPr sz="900" spc="3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sub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layer</a:t>
            </a:r>
            <a:r>
              <a:rPr sz="900" spc="3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charge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link</a:t>
            </a:r>
            <a:r>
              <a:rPr sz="900" spc="18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management,</a:t>
            </a:r>
            <a:r>
              <a:rPr sz="900" spc="18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while</a:t>
            </a:r>
            <a:r>
              <a:rPr sz="900" spc="18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8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lower</a:t>
            </a:r>
            <a:r>
              <a:rPr sz="900" spc="18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sub</a:t>
            </a:r>
            <a:r>
              <a:rPr sz="900" spc="20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layer</a:t>
            </a:r>
            <a:r>
              <a:rPr sz="900" spc="18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8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20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charge</a:t>
            </a:r>
            <a:r>
              <a:rPr sz="900" spc="18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19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addressing</a:t>
            </a:r>
            <a:r>
              <a:rPr sz="900" spc="18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mutual</a:t>
            </a:r>
            <a:r>
              <a:rPr sz="900" spc="19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media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connectivity.</a:t>
            </a:r>
          </a:p>
        </p:txBody>
      </p:sp>
      <p:sp>
        <p:nvSpPr>
          <p:cNvPr id="48" name="object 48"/>
          <p:cNvSpPr txBox="1"/>
          <p:nvPr/>
        </p:nvSpPr>
        <p:spPr>
          <a:xfrm>
            <a:off x="2057654" y="4705117"/>
            <a:ext cx="204973" cy="5593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18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49" name="object 49"/>
          <p:cNvSpPr txBox="1"/>
          <p:nvPr/>
        </p:nvSpPr>
        <p:spPr>
          <a:xfrm>
            <a:off x="2286635" y="4710251"/>
            <a:ext cx="4739715" cy="3708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3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Finite</a:t>
            </a:r>
            <a:r>
              <a:rPr sz="900" spc="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State</a:t>
            </a:r>
            <a:r>
              <a:rPr sz="900" spc="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Machine</a:t>
            </a:r>
            <a:r>
              <a:rPr sz="900" spc="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model</a:t>
            </a:r>
            <a:r>
              <a:rPr sz="900" spc="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technique</a:t>
            </a:r>
            <a:r>
              <a:rPr sz="900" spc="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</a:t>
            </a:r>
            <a:r>
              <a:rPr sz="900" spc="4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verifying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protocol's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correctness.</a:t>
            </a:r>
            <a:r>
              <a:rPr sz="900" spc="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3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 link protocols PPP and HDLC are commonly used.</a:t>
            </a:r>
          </a:p>
        </p:txBody>
      </p:sp>
      <p:sp>
        <p:nvSpPr>
          <p:cNvPr id="50" name="object 50"/>
          <p:cNvSpPr txBox="1"/>
          <p:nvPr/>
        </p:nvSpPr>
        <p:spPr>
          <a:xfrm>
            <a:off x="2286635" y="5091505"/>
            <a:ext cx="4743668" cy="751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Bluetooth</a:t>
            </a:r>
            <a:r>
              <a:rPr sz="900" spc="13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1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proprietary</a:t>
            </a:r>
            <a:r>
              <a:rPr sz="900" spc="1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open</a:t>
            </a:r>
            <a:r>
              <a:rPr sz="900" spc="1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wireless</a:t>
            </a:r>
            <a:r>
              <a:rPr sz="900" spc="1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technology</a:t>
            </a:r>
            <a:r>
              <a:rPr sz="900" spc="13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</a:t>
            </a:r>
            <a:r>
              <a:rPr sz="900" spc="15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</a:t>
            </a:r>
            <a:r>
              <a:rPr sz="900" spc="1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transmitting</a:t>
            </a:r>
            <a:r>
              <a:rPr sz="900" spc="14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1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over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short</a:t>
            </a:r>
            <a:r>
              <a:rPr sz="900" spc="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distances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(using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short</a:t>
            </a:r>
            <a:r>
              <a:rPr sz="900" spc="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wavelength</a:t>
            </a:r>
            <a:r>
              <a:rPr sz="900" spc="3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radio</a:t>
            </a:r>
            <a:r>
              <a:rPr sz="900" spc="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communications</a:t>
            </a:r>
            <a:r>
              <a:rPr sz="900" spc="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ISM</a:t>
            </a:r>
            <a:r>
              <a:rPr sz="900" spc="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band</a:t>
            </a:r>
            <a:r>
              <a:rPr sz="900" spc="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from</a:t>
            </a:r>
            <a:r>
              <a:rPr sz="900" spc="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2400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2480</a:t>
            </a:r>
            <a:r>
              <a:rPr sz="900" spc="8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MHz)</a:t>
            </a:r>
            <a:r>
              <a:rPr sz="900" spc="6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between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fixed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mobile</a:t>
            </a:r>
            <a:r>
              <a:rPr sz="900" spc="6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devices,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allowing</a:t>
            </a:r>
            <a:r>
              <a:rPr sz="900" spc="7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</a:t>
            </a:r>
            <a:r>
              <a:rPr sz="900" spc="8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development</a:t>
            </a:r>
            <a:r>
              <a:rPr sz="900" spc="8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highly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secure personal area networks (PANs).</a:t>
            </a:r>
          </a:p>
        </p:txBody>
      </p:sp>
      <p:sp>
        <p:nvSpPr>
          <p:cNvPr id="51" name="object 51"/>
          <p:cNvSpPr txBox="1"/>
          <p:nvPr/>
        </p:nvSpPr>
        <p:spPr>
          <a:xfrm>
            <a:off x="2057654" y="5848371"/>
            <a:ext cx="204973" cy="749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52" name="object 52"/>
          <p:cNvSpPr txBox="1"/>
          <p:nvPr/>
        </p:nvSpPr>
        <p:spPr>
          <a:xfrm>
            <a:off x="2286635" y="5853505"/>
            <a:ext cx="4743746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15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CSMA/CA,</a:t>
            </a:r>
            <a:r>
              <a:rPr sz="900" spc="1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sender</a:t>
            </a:r>
            <a:r>
              <a:rPr sz="900" spc="15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collects</a:t>
            </a:r>
            <a:r>
              <a:rPr sz="900" spc="14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4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acknowledgement</a:t>
            </a:r>
            <a:r>
              <a:rPr sz="900" spc="1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12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identify</a:t>
            </a:r>
            <a:r>
              <a:rPr sz="900" spc="14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potential</a:t>
            </a:r>
            <a:r>
              <a:rPr sz="900" spc="1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collisions,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</a:t>
            </a:r>
            <a:r>
              <a:rPr sz="900" spc="2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</a:t>
            </a:r>
            <a:r>
              <a:rPr sz="900" spc="22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there</a:t>
            </a:r>
            <a:r>
              <a:rPr sz="900" spc="2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2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just</a:t>
            </a:r>
            <a:r>
              <a:rPr sz="900" spc="2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one</a:t>
            </a:r>
            <a:r>
              <a:rPr sz="900" spc="2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acknowledgement</a:t>
            </a:r>
            <a:r>
              <a:rPr sz="900" spc="22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present</a:t>
            </a:r>
            <a:r>
              <a:rPr sz="900" spc="22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(its</a:t>
            </a:r>
            <a:r>
              <a:rPr sz="900" spc="23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own),</a:t>
            </a:r>
            <a:r>
              <a:rPr sz="900" spc="22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data-frame</a:t>
            </a:r>
            <a:r>
              <a:rPr sz="900" spc="2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has</a:t>
            </a:r>
            <a:r>
              <a:rPr sz="900" spc="22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been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transmitted successfully.</a:t>
            </a:r>
          </a:p>
        </p:txBody>
      </p:sp>
      <p:sp>
        <p:nvSpPr>
          <p:cNvPr id="53" name="object 53"/>
          <p:cNvSpPr txBox="1"/>
          <p:nvPr/>
        </p:nvSpPr>
        <p:spPr>
          <a:xfrm>
            <a:off x="2286635" y="6425005"/>
            <a:ext cx="4740497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Until</a:t>
            </a:r>
            <a:r>
              <a:rPr sz="900" spc="2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submitting</a:t>
            </a:r>
            <a:r>
              <a:rPr sz="900" spc="20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info,</a:t>
            </a:r>
            <a:r>
              <a:rPr sz="900" spc="20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2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</a:t>
            </a:r>
            <a:r>
              <a:rPr sz="900" spc="22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must</a:t>
            </a:r>
            <a:r>
              <a:rPr sz="900" spc="22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make</a:t>
            </a:r>
            <a:r>
              <a:rPr sz="900" spc="22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2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reservation</a:t>
            </a:r>
            <a:r>
              <a:rPr sz="900" spc="20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using</a:t>
            </a:r>
            <a:r>
              <a:rPr sz="900" spc="20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0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reservation</a:t>
            </a:r>
            <a:r>
              <a:rPr sz="900" spc="22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access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system.</a:t>
            </a:r>
            <a:r>
              <a:rPr sz="900" spc="10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Intervals</a:t>
            </a:r>
            <a:r>
              <a:rPr sz="900" spc="1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are</a:t>
            </a:r>
            <a:r>
              <a:rPr sz="900" spc="1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used</a:t>
            </a:r>
            <a:r>
              <a:rPr sz="900" spc="1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9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divide</a:t>
            </a:r>
            <a:r>
              <a:rPr sz="900" spc="1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time.</a:t>
            </a:r>
            <a:r>
              <a:rPr sz="900" spc="1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reservation</a:t>
            </a:r>
            <a:r>
              <a:rPr sz="900" spc="1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</a:t>
            </a:r>
            <a:r>
              <a:rPr sz="900" spc="1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precedes</a:t>
            </a:r>
            <a:r>
              <a:rPr sz="900" spc="1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1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sent in that interval in each interval.</a:t>
            </a:r>
          </a:p>
        </p:txBody>
      </p:sp>
      <p:sp>
        <p:nvSpPr>
          <p:cNvPr id="54" name="object 54"/>
          <p:cNvSpPr txBox="1"/>
          <p:nvPr/>
        </p:nvSpPr>
        <p:spPr>
          <a:xfrm>
            <a:off x="1829053" y="7250937"/>
            <a:ext cx="864389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Keywords</a:t>
            </a:r>
          </a:p>
        </p:txBody>
      </p:sp>
      <p:sp>
        <p:nvSpPr>
          <p:cNvPr id="55" name="object 55"/>
          <p:cNvSpPr txBox="1"/>
          <p:nvPr/>
        </p:nvSpPr>
        <p:spPr>
          <a:xfrm>
            <a:off x="1829054" y="7508951"/>
            <a:ext cx="5202524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Point-to-Point</a:t>
            </a:r>
            <a:r>
              <a:rPr sz="900" spc="15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(PPP)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:</a:t>
            </a:r>
            <a:r>
              <a:rPr sz="900" spc="15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It's</a:t>
            </a:r>
            <a:r>
              <a:rPr sz="900" spc="15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1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1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link</a:t>
            </a:r>
            <a:r>
              <a:rPr sz="900" spc="14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layer</a:t>
            </a:r>
            <a:r>
              <a:rPr sz="900" spc="15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</a:t>
            </a:r>
            <a:r>
              <a:rPr sz="900" spc="13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that</a:t>
            </a:r>
            <a:r>
              <a:rPr sz="900" spc="15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links</a:t>
            </a:r>
            <a:r>
              <a:rPr sz="900" spc="1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two</a:t>
            </a:r>
            <a:r>
              <a:rPr sz="900" spc="14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connecting</a:t>
            </a:r>
            <a:r>
              <a:rPr sz="900" spc="14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link-level</a:t>
            </a:r>
            <a:r>
              <a:rPr sz="900" spc="13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peers</a:t>
            </a:r>
            <a:r>
              <a:rPr sz="900" spc="14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either end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 the link over</a:t>
            </a:r>
            <a:r>
              <a:rPr sz="900" spc="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 point-to-point link.</a:t>
            </a:r>
          </a:p>
        </p:txBody>
      </p:sp>
      <p:sp>
        <p:nvSpPr>
          <p:cNvPr id="56" name="object 56"/>
          <p:cNvSpPr txBox="1"/>
          <p:nvPr/>
        </p:nvSpPr>
        <p:spPr>
          <a:xfrm>
            <a:off x="1829054" y="7868614"/>
            <a:ext cx="5196859" cy="46512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Aloha:</a:t>
            </a:r>
            <a:r>
              <a:rPr sz="900" spc="19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Multiple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access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(MA)</a:t>
            </a:r>
            <a:r>
              <a:rPr sz="900" spc="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shared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medium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possible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with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ALOHA.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This arrangement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has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potential</a:t>
            </a:r>
            <a:r>
              <a:rPr sz="900" spc="6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collisions.</a:t>
            </a:r>
            <a:r>
              <a:rPr sz="900" spc="8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When</a:t>
            </a:r>
            <a:r>
              <a:rPr sz="900" spc="8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one</a:t>
            </a:r>
            <a:r>
              <a:rPr sz="900" spc="6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sends</a:t>
            </a:r>
            <a:r>
              <a:rPr sz="900" spc="6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data,</a:t>
            </a:r>
            <a:r>
              <a:rPr sz="900" spc="7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another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can</a:t>
            </a:r>
            <a:r>
              <a:rPr sz="900" spc="8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try</a:t>
            </a:r>
            <a:r>
              <a:rPr sz="900" spc="6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send</a:t>
            </a:r>
            <a:r>
              <a:rPr sz="900" spc="7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7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at</a:t>
            </a:r>
            <a:r>
              <a:rPr sz="900" spc="6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same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time. The data from</a:t>
            </a:r>
            <a:r>
              <a:rPr sz="900" spc="-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two</a:t>
            </a:r>
            <a:r>
              <a:rPr sz="900" spc="-2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stations clash, resulting in a jumbled mess.</a:t>
            </a:r>
          </a:p>
        </p:txBody>
      </p:sp>
      <p:sp>
        <p:nvSpPr>
          <p:cNvPr id="57" name="object 57"/>
          <p:cNvSpPr txBox="1"/>
          <p:nvPr/>
        </p:nvSpPr>
        <p:spPr>
          <a:xfrm>
            <a:off x="1829053" y="8371534"/>
            <a:ext cx="5197488" cy="60685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CSMA:</a:t>
            </a:r>
            <a:r>
              <a:rPr sz="900" spc="55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Carrier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sense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multiple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access</a:t>
            </a:r>
            <a:r>
              <a:rPr sz="900" spc="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with</a:t>
            </a:r>
            <a:r>
              <a:rPr sz="900" spc="5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collision</a:t>
            </a:r>
            <a:r>
              <a:rPr sz="900" spc="4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detection</a:t>
            </a:r>
            <a:r>
              <a:rPr sz="900" spc="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(CSMA/CD)</a:t>
            </a:r>
            <a:r>
              <a:rPr sz="900" spc="5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adds</a:t>
            </a:r>
            <a:r>
              <a:rPr sz="900" spc="4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collision</a:t>
            </a:r>
            <a:r>
              <a:rPr sz="900" spc="4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detection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27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7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CSMA</a:t>
            </a:r>
            <a:r>
              <a:rPr sz="900" spc="2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algorithm.</a:t>
            </a:r>
            <a:r>
              <a:rPr sz="900" spc="29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After</a:t>
            </a:r>
            <a:r>
              <a:rPr sz="900" spc="30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sending</a:t>
            </a:r>
            <a:r>
              <a:rPr sz="900" spc="28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29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picture,</a:t>
            </a:r>
            <a:r>
              <a:rPr sz="900" spc="28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28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</a:t>
            </a:r>
            <a:r>
              <a:rPr sz="900" spc="29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tracks</a:t>
            </a:r>
            <a:r>
              <a:rPr sz="900" spc="28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7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medium</a:t>
            </a:r>
            <a:r>
              <a:rPr sz="900" spc="28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27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see</a:t>
            </a:r>
            <a:r>
              <a:rPr sz="900" spc="29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</a:t>
            </a:r>
            <a:r>
              <a:rPr sz="900" spc="28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transmission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was</a:t>
            </a:r>
            <a:r>
              <a:rPr sz="900" spc="8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accurate.</a:t>
            </a:r>
            <a:r>
              <a:rPr sz="900" spc="8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that's</a:t>
            </a:r>
            <a:r>
              <a:rPr sz="900" spc="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case,</a:t>
            </a:r>
            <a:r>
              <a:rPr sz="900" spc="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</a:t>
            </a:r>
            <a:r>
              <a:rPr sz="900" spc="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over.</a:t>
            </a:r>
            <a:r>
              <a:rPr sz="900" spc="10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If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there</a:t>
            </a:r>
            <a:r>
              <a:rPr sz="900" spc="8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collision,</a:t>
            </a:r>
            <a:r>
              <a:rPr sz="900" spc="8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though,</a:t>
            </a:r>
            <a:r>
              <a:rPr sz="900" spc="9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 is sent again.</a:t>
            </a:r>
          </a:p>
        </p:txBody>
      </p:sp>
      <p:sp>
        <p:nvSpPr>
          <p:cNvPr id="58" name="object 58"/>
          <p:cNvSpPr txBox="1"/>
          <p:nvPr/>
        </p:nvSpPr>
        <p:spPr>
          <a:xfrm>
            <a:off x="1829054" y="9016441"/>
            <a:ext cx="5198122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Controlled</a:t>
            </a:r>
            <a:r>
              <a:rPr sz="900" spc="87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access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:</a:t>
            </a:r>
            <a:r>
              <a:rPr sz="900" spc="10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9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controlled</a:t>
            </a:r>
            <a:r>
              <a:rPr sz="900" spc="10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access,</a:t>
            </a:r>
            <a:r>
              <a:rPr sz="900" spc="9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stations</a:t>
            </a:r>
            <a:r>
              <a:rPr sz="900" spc="10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confer</a:t>
            </a:r>
            <a:r>
              <a:rPr sz="900" spc="9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9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determine</a:t>
            </a:r>
            <a:r>
              <a:rPr sz="900" spc="10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who</a:t>
            </a:r>
            <a:r>
              <a:rPr sz="900" spc="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has</a:t>
            </a:r>
            <a:r>
              <a:rPr sz="900" spc="8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authority</a:t>
            </a:r>
            <a:r>
              <a:rPr sz="900" spc="8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deliver. It is not possible for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 station to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submit until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has received permission from other</a:t>
            </a:r>
            <a:r>
              <a:rPr sz="900" spc="-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stations.</a:t>
            </a:r>
          </a:p>
        </p:txBody>
      </p:sp>
      <p:sp>
        <p:nvSpPr>
          <p:cNvPr id="59" name="object 59"/>
          <p:cNvSpPr txBox="1"/>
          <p:nvPr/>
        </p:nvSpPr>
        <p:spPr>
          <a:xfrm>
            <a:off x="1829054" y="9376105"/>
            <a:ext cx="5199323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Channelization:</a:t>
            </a:r>
            <a:r>
              <a:rPr sz="900" spc="88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Channelization</a:t>
            </a:r>
            <a:r>
              <a:rPr sz="900" spc="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7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8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multiple-access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system</a:t>
            </a:r>
            <a:r>
              <a:rPr sz="900" spc="7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8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which</a:t>
            </a:r>
            <a:r>
              <a:rPr sz="900" spc="7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link's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usable</a:t>
            </a:r>
            <a:r>
              <a:rPr sz="900" spc="7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bandwidth</a:t>
            </a:r>
            <a:r>
              <a:rPr sz="900" spc="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exchanged between separate stations in terms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 time, distance, or code.</a:t>
            </a:r>
          </a:p>
        </p:txBody>
      </p:sp>
      <p:sp>
        <p:nvSpPr>
          <p:cNvPr id="60" name="object 60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endParaRPr sz="900" dirty="0">
              <a:solidFill>
                <a:srgbClr val="000000"/>
              </a:solidFill>
              <a:latin typeface="SHRAOE+BookAntiqua-Bold"/>
              <a:cs typeface="SHRAOE+BookAntiqua-Bold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147</a:t>
            </a:r>
          </a:p>
        </p:txBody>
      </p:sp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1143304" y="8667242"/>
            <a:ext cx="3560699" cy="95275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807075" y="429514"/>
            <a:ext cx="1513840" cy="482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2751455" y="524549"/>
            <a:ext cx="3133922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Unit 07:</a:t>
            </a:r>
            <a:r>
              <a:rPr sz="900" spc="214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Data Link layer-medium access control protocols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397498" y="5529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799" y="684732"/>
            <a:ext cx="5202586" cy="46385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FDMA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:</a:t>
            </a:r>
            <a:r>
              <a:rPr sz="900" spc="15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5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usable</a:t>
            </a:r>
            <a:r>
              <a:rPr sz="900" spc="1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spectrum</a:t>
            </a:r>
            <a:r>
              <a:rPr sz="900" spc="12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1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split</a:t>
            </a:r>
            <a:r>
              <a:rPr sz="900" spc="1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into</a:t>
            </a:r>
            <a:r>
              <a:rPr sz="900" spc="13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frequency</a:t>
            </a:r>
            <a:r>
              <a:rPr sz="900" spc="1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bands</a:t>
            </a:r>
            <a:r>
              <a:rPr sz="900" spc="13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14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frequency-division</a:t>
            </a:r>
            <a:r>
              <a:rPr sz="900" spc="13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multiple</a:t>
            </a:r>
            <a:r>
              <a:rPr sz="900" spc="14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access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(FDMA).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band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is</a:t>
            </a:r>
            <a:r>
              <a:rPr sz="900" spc="2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assigned to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each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for data transmission. To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put</a:t>
            </a:r>
            <a:r>
              <a:rPr sz="900" spc="2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another way,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each</a:t>
            </a:r>
            <a:r>
              <a:rPr sz="900" spc="2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band</a:t>
            </a:r>
          </a:p>
          <a:p>
            <a:pPr marL="0" marR="0">
              <a:lnSpc>
                <a:spcPts val="1118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 assigned to</a:t>
            </a:r>
            <a:r>
              <a:rPr sz="900" spc="-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 particular station and remains with that station at</a:t>
            </a:r>
            <a:r>
              <a:rPr sz="900" spc="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all times.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799" y="1187908"/>
            <a:ext cx="5199684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CDMA:</a:t>
            </a:r>
            <a:r>
              <a:rPr sz="900" spc="22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gain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multiple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access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code-division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multiple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access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(CDMA),</a:t>
            </a:r>
            <a:r>
              <a:rPr sz="900" spc="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stations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use</a:t>
            </a:r>
            <a:r>
              <a:rPr sz="900" spc="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separate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codes. CDMA is based on coding theory and employs number sequences known as chips.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799" y="1550162"/>
            <a:ext cx="1289610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Self Assessment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865936" y="1840633"/>
            <a:ext cx="4658138" cy="192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1.</a:t>
            </a:r>
            <a:r>
              <a:rPr sz="900" spc="8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...................... describes the</a:t>
            </a:r>
            <a:r>
              <a:rPr sz="900" spc="-13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techniques to</a:t>
            </a:r>
            <a:r>
              <a:rPr sz="900" spc="-15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access a shared communication</a:t>
            </a:r>
            <a:r>
              <a:rPr sz="900" spc="-1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channel and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094536" y="2031133"/>
            <a:ext cx="4080433" cy="192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reliable transmission </a:t>
            </a:r>
            <a:r>
              <a:rPr sz="900" spc="-12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data frame in computer communication environment.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865936" y="2231846"/>
            <a:ext cx="499346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2.</a:t>
            </a:r>
            <a:r>
              <a:rPr sz="900" spc="8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...................... does not include any connection setup or release and</a:t>
            </a:r>
            <a:r>
              <a:rPr sz="900" spc="-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does not deal</a:t>
            </a:r>
            <a:r>
              <a:rPr sz="900" spc="-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with frame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094536" y="2422346"/>
            <a:ext cx="168973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recovery due to channel noise.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865936" y="2612846"/>
            <a:ext cx="482504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3.</a:t>
            </a:r>
            <a:r>
              <a:rPr sz="900" spc="8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...................... refers to</a:t>
            </a:r>
            <a:r>
              <a:rPr sz="900" spc="2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 reliable transfer of bit streams to</a:t>
            </a:r>
            <a:r>
              <a:rPr sz="900" spc="-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network layer for which the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094536" y="2803346"/>
            <a:ext cx="259236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 link layer breaks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bit stream into frames.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865936" y="2994228"/>
            <a:ext cx="497629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4.</a:t>
            </a:r>
            <a:r>
              <a:rPr sz="900" spc="8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...................... controls mismatch between the source</a:t>
            </a:r>
            <a:r>
              <a:rPr sz="900" spc="-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 destination hosts data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sending and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094536" y="3184728"/>
            <a:ext cx="369133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receiving speed and therefore dropping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 packets at the receiver end.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865936" y="3375228"/>
            <a:ext cx="339987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5.</a:t>
            </a:r>
            <a:r>
              <a:rPr sz="900" spc="8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We have categorized access methods into _________ groups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143304" y="3565728"/>
            <a:ext cx="60930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Two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143304" y="3756228"/>
            <a:ext cx="67310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Three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143304" y="3946728"/>
            <a:ext cx="62132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Four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143304" y="4137228"/>
            <a:ext cx="59743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d.</a:t>
            </a:r>
            <a:r>
              <a:rPr sz="900" spc="79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Five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865936" y="4327728"/>
            <a:ext cx="377388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6.</a:t>
            </a:r>
            <a:r>
              <a:rPr sz="900" spc="8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 _______,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stations share the bandwidth of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channel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143304" y="4518228"/>
            <a:ext cx="747147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FDMA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CDMA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143304" y="4899482"/>
            <a:ext cx="4617669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d.</a:t>
            </a:r>
            <a:r>
              <a:rPr sz="900" spc="102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none of the above</a:t>
            </a:r>
          </a:p>
          <a:p>
            <a:pPr marL="457149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_______ method, the</a:t>
            </a:r>
            <a:r>
              <a:rPr sz="900" spc="2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stations in a network are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organized in a logical ring.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400809" y="4899482"/>
            <a:ext cx="50808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TDMA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914704" y="5280482"/>
            <a:ext cx="23888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7.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1176832" y="5470982"/>
            <a:ext cx="74295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Polling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1176832" y="5661482"/>
            <a:ext cx="1306589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token passing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reservation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d.</a:t>
            </a:r>
            <a:r>
              <a:rPr sz="900" spc="102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none of the above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914704" y="6232982"/>
            <a:ext cx="344401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8.</a:t>
            </a:r>
            <a:r>
              <a:rPr sz="900" spc="8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_________ augments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CSMA algorithm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 detect collision.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1176832" y="6423482"/>
            <a:ext cx="95701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CSMA/CD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1176832" y="6613982"/>
            <a:ext cx="95745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CSMA/CA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1176832" y="6804482"/>
            <a:ext cx="113864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either (a)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or (b)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1176832" y="6995363"/>
            <a:ext cx="116333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d.</a:t>
            </a:r>
            <a:r>
              <a:rPr sz="900" spc="79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both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(a)</a:t>
            </a:r>
            <a:r>
              <a:rPr sz="900" spc="-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 (b)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914704" y="7185863"/>
            <a:ext cx="430761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9.</a:t>
            </a:r>
            <a:r>
              <a:rPr sz="900" spc="8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_________ method, after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station finds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line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idle,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sends its frame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1143304" y="7376363"/>
            <a:ext cx="442173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immediately. If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line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 not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idle,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continuously senses the line until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finds it idle.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1143304" y="7566863"/>
            <a:ext cx="98325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p-persistent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1143304" y="7757363"/>
            <a:ext cx="110086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non persistent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1143304" y="7947863"/>
            <a:ext cx="97098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1-persistent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1143304" y="8138363"/>
            <a:ext cx="127763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d.</a:t>
            </a:r>
            <a:r>
              <a:rPr sz="900" spc="79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none of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above</a:t>
            </a:r>
          </a:p>
        </p:txBody>
      </p:sp>
      <p:sp>
        <p:nvSpPr>
          <p:cNvPr id="42" name="object 42"/>
          <p:cNvSpPr txBox="1"/>
          <p:nvPr/>
        </p:nvSpPr>
        <p:spPr>
          <a:xfrm>
            <a:off x="914704" y="8328863"/>
            <a:ext cx="479807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10.</a:t>
            </a:r>
            <a:r>
              <a:rPr sz="900" spc="4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_____ method, time</a:t>
            </a:r>
            <a:r>
              <a:rPr sz="900" spc="-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is divided into</a:t>
            </a:r>
            <a:r>
              <a:rPr sz="900" spc="2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intervals. In each interval, a reservation frame</a:t>
            </a:r>
          </a:p>
        </p:txBody>
      </p:sp>
      <p:sp>
        <p:nvSpPr>
          <p:cNvPr id="43" name="object 43"/>
          <p:cNvSpPr txBox="1"/>
          <p:nvPr/>
        </p:nvSpPr>
        <p:spPr>
          <a:xfrm>
            <a:off x="1143304" y="8519363"/>
            <a:ext cx="244731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precedes the data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frames sent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that</a:t>
            </a:r>
            <a:r>
              <a:rPr sz="900" spc="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interval.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914704" y="8709863"/>
            <a:ext cx="108099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token passing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914704" y="8900616"/>
            <a:ext cx="98187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Reservation</a:t>
            </a:r>
          </a:p>
        </p:txBody>
      </p:sp>
      <p:sp>
        <p:nvSpPr>
          <p:cNvPr id="46" name="object 46"/>
          <p:cNvSpPr txBox="1"/>
          <p:nvPr/>
        </p:nvSpPr>
        <p:spPr>
          <a:xfrm>
            <a:off x="914704" y="9091116"/>
            <a:ext cx="74300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Polling</a:t>
            </a:r>
          </a:p>
        </p:txBody>
      </p:sp>
      <p:sp>
        <p:nvSpPr>
          <p:cNvPr id="47" name="object 47"/>
          <p:cNvSpPr txBox="1"/>
          <p:nvPr/>
        </p:nvSpPr>
        <p:spPr>
          <a:xfrm>
            <a:off x="914704" y="9281616"/>
            <a:ext cx="127768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none of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above</a:t>
            </a:r>
          </a:p>
        </p:txBody>
      </p:sp>
      <p:sp>
        <p:nvSpPr>
          <p:cNvPr id="48" name="object 48"/>
          <p:cNvSpPr txBox="1"/>
          <p:nvPr/>
        </p:nvSpPr>
        <p:spPr>
          <a:xfrm>
            <a:off x="914704" y="9472116"/>
            <a:ext cx="393687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11.</a:t>
            </a:r>
            <a:r>
              <a:rPr sz="900" spc="43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_______ method, each station has a predecessor and</a:t>
            </a:r>
            <a:r>
              <a:rPr sz="900" spc="-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 successor.</a:t>
            </a:r>
          </a:p>
        </p:txBody>
      </p:sp>
      <p:sp>
        <p:nvSpPr>
          <p:cNvPr id="49" name="object 49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148</a:t>
            </a:r>
          </a:p>
        </p:txBody>
      </p:sp>
      <p:sp>
        <p:nvSpPr>
          <p:cNvPr id="50" name="object 50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endParaRPr sz="900" dirty="0">
              <a:solidFill>
                <a:srgbClr val="000000"/>
              </a:solidFill>
              <a:latin typeface="SHRAOE+BookAntiqua-Bold"/>
              <a:cs typeface="SHRAOE+BookAntiqua-Bold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1810512" y="6634467"/>
            <a:ext cx="5082540" cy="232868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9560" y="399796"/>
            <a:ext cx="1240535" cy="4815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0512" y="672592"/>
            <a:ext cx="5082540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43714" y="5237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8800" y="524379"/>
            <a:ext cx="211924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8805" y="685924"/>
            <a:ext cx="5193720" cy="3176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cases,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imposter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might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false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identification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police,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creating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criminal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record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leaving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outstanding arrest warrants for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person whose identity has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been stolen.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71477" y="1026819"/>
            <a:ext cx="179824" cy="2063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24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100077" y="1046522"/>
            <a:ext cx="953254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Cyberbullying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8800" y="1274188"/>
            <a:ext cx="5200582" cy="6026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Cyberbullying</a:t>
            </a:r>
            <a:r>
              <a:rPr sz="900" spc="1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cyberharassment</a:t>
            </a:r>
            <a:r>
              <a:rPr sz="900" spc="1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</a:t>
            </a:r>
            <a:r>
              <a:rPr sz="900" spc="1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bullying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harassment</a:t>
            </a:r>
            <a:r>
              <a:rPr sz="900" spc="1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electronic</a:t>
            </a:r>
            <a:r>
              <a:rPr sz="900" spc="1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means.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Cyberbullying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cyberharassment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online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bullying.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become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increasingly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common,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especially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among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teenagers,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sphere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2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expanded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technology</a:t>
            </a:r>
            <a:r>
              <a:rPr sz="900" spc="2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advanced.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71472" y="1900071"/>
            <a:ext cx="179824" cy="2063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24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100072" y="1919774"/>
            <a:ext cx="1199563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Gaming Addiction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8800" y="2147440"/>
            <a:ext cx="5198421" cy="6026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Video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game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addiction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compulsive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uncontrolled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video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games,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way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causes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problems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areas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person's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life.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Often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considered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</a:t>
            </a:r>
            <a:r>
              <a:rPr sz="900" spc="1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2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addiction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addiction,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video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game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addiction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been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1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increasing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concern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parents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video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games have become more commonplace and are often targeted at children.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71472" y="2773323"/>
            <a:ext cx="179824" cy="2063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24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100072" y="2793026"/>
            <a:ext cx="1110344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Health &amp; Fitness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8800" y="3020691"/>
            <a:ext cx="5195240" cy="45936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Fitness involves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activity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sort that stimulates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various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body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maintains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certain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condition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within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body.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Health,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hand,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involves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every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body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 achieved through a lifestyle that supports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health.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8800" y="3739892"/>
            <a:ext cx="1709503" cy="2218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1.6 </a:t>
            </a:r>
            <a:r>
              <a:rPr sz="1200" u="sng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Types of Networks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057412" y="4025492"/>
            <a:ext cx="177180" cy="761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0" marR="0">
              <a:lnSpc>
                <a:spcPts val="1197"/>
              </a:lnSpc>
              <a:spcBef>
                <a:spcPts val="30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0" marR="0">
              <a:lnSpc>
                <a:spcPts val="1197"/>
              </a:lnSpc>
              <a:spcBef>
                <a:spcPts val="30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0" marR="0">
              <a:lnSpc>
                <a:spcPts val="1197"/>
              </a:lnSpc>
              <a:spcBef>
                <a:spcPts val="30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286013" y="4043295"/>
            <a:ext cx="1702031" cy="3663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Personal Area Network (PAN)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Local Area Network (LAN)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286013" y="4424296"/>
            <a:ext cx="1968475" cy="3663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Wide Area Network (WAN)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Metropolitan Area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 (MAN)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828800" y="4836710"/>
            <a:ext cx="1903881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Personal Area Network (PAN)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828800" y="5068948"/>
            <a:ext cx="5198909" cy="8860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personal area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(PAN)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interconnection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information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technology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 within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range</a:t>
            </a:r>
            <a:r>
              <a:rPr sz="900" spc="1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person,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typically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within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range</a:t>
            </a:r>
            <a:r>
              <a:rPr sz="900" spc="1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</a:t>
            </a:r>
            <a:r>
              <a:rPr sz="900" spc="1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meters.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example,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person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traveling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laptop,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personal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assistant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(PDA),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portable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printer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could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interconnect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them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without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having</a:t>
            </a:r>
            <a:r>
              <a:rPr sz="900" spc="2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plug</a:t>
            </a:r>
            <a:r>
              <a:rPr sz="900" spc="2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anything</a:t>
            </a:r>
            <a:r>
              <a:rPr sz="900" spc="2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in,</a:t>
            </a:r>
            <a:r>
              <a:rPr sz="900" spc="2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2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</a:t>
            </a:r>
            <a:r>
              <a:rPr sz="900" spc="2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</a:t>
            </a:r>
            <a:r>
              <a:rPr sz="900" spc="2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wireless</a:t>
            </a:r>
            <a:r>
              <a:rPr sz="900" spc="2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technology.</a:t>
            </a:r>
            <a:r>
              <a:rPr sz="900" spc="2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Typically,</a:t>
            </a:r>
            <a:r>
              <a:rPr sz="900" spc="2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2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kind</a:t>
            </a:r>
            <a:r>
              <a:rPr sz="900" spc="2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</a:p>
          <a:p>
            <a:pPr marL="0" marR="0">
              <a:lnSpc>
                <a:spcPts val="1085"/>
              </a:lnSpc>
              <a:spcBef>
                <a:spcPts val="9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personal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could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interconnected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without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wires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 or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shown in Figure 19.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828800" y="5997064"/>
            <a:ext cx="5199021" cy="6026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PAN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organized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around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person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within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building.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could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inside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small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office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residence.</a:t>
            </a:r>
            <a:r>
              <a:rPr sz="900" spc="2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would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include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computers,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telephones,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peripheral devices,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video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game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consoles,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2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personal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entertainment</a:t>
            </a:r>
            <a:r>
              <a:rPr sz="900" spc="2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devices.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20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located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person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normally connect via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Bluetooth.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3573792" y="9188320"/>
            <a:ext cx="170694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19 Personal Area Network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828812" y="9459002"/>
            <a:ext cx="932993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Types of PAN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14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3264420" y="10084432"/>
            <a:ext cx="2328249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endParaRPr sz="900" dirty="0">
              <a:solidFill>
                <a:srgbClr val="000000"/>
              </a:solidFill>
              <a:latin typeface="RMHARQ+BKSOFX+BookAntiqua-Bold"/>
              <a:cs typeface="RMHARQ+BKSOFX+BookAntiqua-Bold"/>
            </a:endParaRPr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829449" y="8203622"/>
            <a:ext cx="271967" cy="2222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61925" y="324739"/>
            <a:ext cx="1552575" cy="482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71448" y="447778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POIJS+BookAntiqua-BoldItalic"/>
                <a:cs typeface="MPOIJS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524493"/>
            <a:ext cx="193616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NPEVTM+BookAntiqua-Italic"/>
                <a:cs typeface="NPEVTM+BookAntiqua-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286635" y="780744"/>
            <a:ext cx="108099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token passing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286635" y="971498"/>
            <a:ext cx="74300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polling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286635" y="1161998"/>
            <a:ext cx="95136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reservation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286634" y="1352498"/>
            <a:ext cx="127768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none of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above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057653" y="1542998"/>
            <a:ext cx="3624300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12.</a:t>
            </a:r>
            <a:r>
              <a:rPr sz="900" spc="43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 vulnerable time for</a:t>
            </a:r>
            <a:r>
              <a:rPr sz="900" spc="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CSMA is the ________propagation time.</a:t>
            </a:r>
          </a:p>
          <a:p>
            <a:pPr marL="457581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three</a:t>
            </a:r>
            <a:r>
              <a:rPr sz="900" spc="-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times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515234" y="1923998"/>
            <a:ext cx="244982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801746" y="1923998"/>
            <a:ext cx="65004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two times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801746" y="2114498"/>
            <a:ext cx="73508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same</a:t>
            </a:r>
            <a:r>
              <a:rPr sz="900" spc="-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515234" y="2304998"/>
            <a:ext cx="127768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none of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above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3" y="2531617"/>
            <a:ext cx="2177949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Answers for Self Assessment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4" y="3084143"/>
            <a:ext cx="23888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1.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115566" y="3084143"/>
            <a:ext cx="967739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98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link</a:t>
            </a:r>
            <a:r>
              <a:rPr sz="900" spc="8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2.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layer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3130931" y="3084143"/>
            <a:ext cx="1272413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Unacknowledged</a:t>
            </a:r>
            <a:r>
              <a:rPr sz="900" spc="84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3.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connectionless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sevice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4438777" y="3084143"/>
            <a:ext cx="558525" cy="7592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framing</a:t>
            </a:r>
          </a:p>
          <a:p>
            <a:pPr marL="0" marR="0">
              <a:lnSpc>
                <a:spcPts val="1118"/>
              </a:lnSpc>
              <a:spcBef>
                <a:spcPts val="349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5110861" y="3084143"/>
            <a:ext cx="238886" cy="7592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4.</a:t>
            </a:r>
          </a:p>
          <a:p>
            <a:pPr marL="0" marR="0">
              <a:lnSpc>
                <a:spcPts val="1118"/>
              </a:lnSpc>
              <a:spcBef>
                <a:spcPts val="349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9.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5385562" y="3084143"/>
            <a:ext cx="1217295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Rate</a:t>
            </a:r>
            <a:r>
              <a:rPr sz="900" spc="92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93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data</a:t>
            </a:r>
            <a:r>
              <a:rPr sz="900" spc="85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5.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transmission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650482" y="3084143"/>
            <a:ext cx="241306" cy="7592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349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829054" y="3663263"/>
            <a:ext cx="23888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6.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115566" y="3663263"/>
            <a:ext cx="241306" cy="7196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</a:t>
            </a:r>
          </a:p>
          <a:p>
            <a:pPr marL="0" marR="0">
              <a:lnSpc>
                <a:spcPts val="1118"/>
              </a:lnSpc>
              <a:spcBef>
                <a:spcPts val="317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844419" y="3663263"/>
            <a:ext cx="23888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7.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3130931" y="3663263"/>
            <a:ext cx="22221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4164457" y="3663263"/>
            <a:ext cx="23888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8.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5385562" y="3663263"/>
            <a:ext cx="23343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6363970" y="3663263"/>
            <a:ext cx="2967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10.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1829055" y="4202759"/>
            <a:ext cx="2967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11.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2844420" y="4202759"/>
            <a:ext cx="2967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12.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3130932" y="4202759"/>
            <a:ext cx="23343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1829055" y="4744845"/>
            <a:ext cx="1425373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Review Questions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2008885" y="5003568"/>
            <a:ext cx="1792702" cy="192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spc="11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1.What</a:t>
            </a:r>
            <a:r>
              <a:rPr sz="900" spc="-15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is the</a:t>
            </a:r>
            <a:r>
              <a:rPr sz="900" spc="-13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data link protocol?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2008886" y="5233237"/>
            <a:ext cx="271297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spc="10" dirty="0">
                <a:solidFill>
                  <a:srgbClr val="000000"/>
                </a:solidFill>
                <a:latin typeface="ORQGPA+BookAntiqua"/>
                <a:cs typeface="ORQGPA+BookAntiqua"/>
              </a:rPr>
              <a:t>2.List</a:t>
            </a:r>
            <a:r>
              <a:rPr sz="900" spc="-1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three categories of multiple access protocols.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2008886" y="5451624"/>
            <a:ext cx="3029543" cy="192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spc="23" dirty="0">
                <a:solidFill>
                  <a:srgbClr val="000000"/>
                </a:solidFill>
                <a:latin typeface="ORQGPA+BookAntiqua"/>
                <a:cs typeface="ORQGPA+BookAntiqua"/>
              </a:rPr>
              <a:t>3.</a:t>
            </a: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How can a collision be</a:t>
            </a:r>
            <a:r>
              <a:rPr sz="900" spc="-13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avoided in CSMA/CD network?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2008886" y="5681748"/>
            <a:ext cx="4388816" cy="8841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4.Compare and</a:t>
            </a:r>
            <a:r>
              <a:rPr sz="900" spc="14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contrast CSMA/CD and</a:t>
            </a:r>
            <a:r>
              <a:rPr sz="900" spc="-12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token passing access methods.</a:t>
            </a:r>
          </a:p>
          <a:p>
            <a:pPr marL="0" marR="0">
              <a:lnSpc>
                <a:spcPts val="1214"/>
              </a:lnSpc>
              <a:spcBef>
                <a:spcPts val="597"/>
              </a:spcBef>
              <a:spcAft>
                <a:spcPts val="0"/>
              </a:spcAft>
            </a:pPr>
            <a:r>
              <a:rPr sz="900" spc="14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5.Is</a:t>
            </a: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 Slotted Aloha always better than Aloha? Explain your answer with justification.</a:t>
            </a:r>
          </a:p>
          <a:p>
            <a:pPr marL="0" marR="0">
              <a:lnSpc>
                <a:spcPts val="1214"/>
              </a:lnSpc>
              <a:spcBef>
                <a:spcPts val="659"/>
              </a:spcBef>
              <a:spcAft>
                <a:spcPts val="0"/>
              </a:spcAft>
            </a:pPr>
            <a:r>
              <a:rPr sz="900" spc="1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6.How</a:t>
            </a: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 does PPP transmit data</a:t>
            </a:r>
            <a:r>
              <a:rPr sz="900" spc="11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grams over serial point-to-point links?</a:t>
            </a:r>
          </a:p>
          <a:p>
            <a:pPr marL="0" marR="0">
              <a:lnSpc>
                <a:spcPts val="1214"/>
              </a:lnSpc>
              <a:spcBef>
                <a:spcPts val="597"/>
              </a:spcBef>
              <a:spcAft>
                <a:spcPts val="0"/>
              </a:spcAft>
            </a:pPr>
            <a:r>
              <a:rPr sz="900" spc="1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7.How</a:t>
            </a: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 does PPP establish link for</a:t>
            </a:r>
            <a:r>
              <a:rPr sz="900" spc="12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authenticated</a:t>
            </a:r>
            <a:r>
              <a:rPr sz="900" spc="16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transfer of file?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2008888" y="6603767"/>
            <a:ext cx="4618998" cy="192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spc="11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8.What</a:t>
            </a:r>
            <a:r>
              <a:rPr sz="900" spc="-15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are different data</a:t>
            </a:r>
            <a:r>
              <a:rPr sz="900" spc="11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link protocols available? Why does PPP have become popular?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2008887" y="6833891"/>
            <a:ext cx="4870798" cy="4228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8956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9. How does the</a:t>
            </a:r>
            <a:r>
              <a:rPr sz="900" spc="-13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data link layer accomplish the</a:t>
            </a:r>
            <a:r>
              <a:rPr sz="900" spc="-13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transmission of data from the source</a:t>
            </a:r>
            <a:r>
              <a:rPr sz="900" spc="-1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network</a:t>
            </a:r>
          </a:p>
          <a:p>
            <a:pPr marL="0" marR="0">
              <a:lnSpc>
                <a:spcPts val="1214"/>
              </a:lnSpc>
              <a:spcBef>
                <a:spcPts val="60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layer to</a:t>
            </a:r>
            <a:r>
              <a:rPr sz="900" spc="-13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destination network layer?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2008887" y="7296044"/>
            <a:ext cx="4268406" cy="192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TDTVT+PalatinoLinotype-Roman"/>
                <a:cs typeface="FTDTVT+PalatinoLinotype-Roman"/>
              </a:rPr>
              <a:t>10.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Compare and</a:t>
            </a:r>
            <a:r>
              <a:rPr sz="900" spc="-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contrast a random-access protocol with a channelizing protocol.</a:t>
            </a:r>
          </a:p>
        </p:txBody>
      </p:sp>
      <p:sp>
        <p:nvSpPr>
          <p:cNvPr id="42" name="object 42"/>
          <p:cNvSpPr txBox="1"/>
          <p:nvPr/>
        </p:nvSpPr>
        <p:spPr>
          <a:xfrm>
            <a:off x="2008888" y="7525714"/>
            <a:ext cx="5021301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8955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11.</a:t>
            </a:r>
            <a:r>
              <a:rPr sz="900" spc="59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Do</a:t>
            </a:r>
            <a:r>
              <a:rPr sz="900" spc="21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we</a:t>
            </a:r>
            <a:r>
              <a:rPr sz="900" spc="20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need</a:t>
            </a:r>
            <a:r>
              <a:rPr sz="900" spc="20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</a:t>
            </a:r>
            <a:r>
              <a:rPr sz="900" spc="2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multiple</a:t>
            </a:r>
            <a:r>
              <a:rPr sz="900" spc="221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access</a:t>
            </a:r>
            <a:r>
              <a:rPr sz="900" spc="22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protocol</a:t>
            </a:r>
            <a:r>
              <a:rPr sz="900" spc="22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when</a:t>
            </a:r>
            <a:r>
              <a:rPr sz="900" spc="210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we</a:t>
            </a:r>
            <a:r>
              <a:rPr sz="900" spc="214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use</a:t>
            </a:r>
            <a:r>
              <a:rPr sz="900" spc="20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5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local</a:t>
            </a:r>
            <a:r>
              <a:rPr sz="900" spc="208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loop</a:t>
            </a:r>
            <a:r>
              <a:rPr sz="900" spc="21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of</a:t>
            </a:r>
            <a:r>
              <a:rPr sz="900" spc="207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the</a:t>
            </a:r>
            <a:r>
              <a:rPr sz="900" spc="20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telephone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company to</a:t>
            </a:r>
            <a:r>
              <a:rPr sz="900" spc="-15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access the</a:t>
            </a:r>
            <a:r>
              <a:rPr sz="900" spc="-1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Internet? Why?</a:t>
            </a:r>
          </a:p>
        </p:txBody>
      </p:sp>
      <p:sp>
        <p:nvSpPr>
          <p:cNvPr id="43" name="object 43"/>
          <p:cNvSpPr txBox="1"/>
          <p:nvPr/>
        </p:nvSpPr>
        <p:spPr>
          <a:xfrm>
            <a:off x="2008888" y="7885377"/>
            <a:ext cx="342379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12. Define channelization and</a:t>
            </a:r>
            <a:r>
              <a:rPr sz="900" spc="-2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list three protocols </a:t>
            </a:r>
            <a:r>
              <a:rPr sz="900" spc="-10" dirty="0">
                <a:solidFill>
                  <a:srgbClr val="000000"/>
                </a:solidFill>
                <a:latin typeface="ORQGPA+BookAntiqua"/>
                <a:cs typeface="ORQGPA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 this category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2257300" y="8182100"/>
            <a:ext cx="135816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SHRAOE+BookAntiqua-Bold"/>
                <a:cs typeface="SHRAOE+BookAntiqua-Bold"/>
              </a:rPr>
              <a:t>Further Readings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2257298" y="8440569"/>
            <a:ext cx="3847059" cy="6528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Andrew S. Tanenbaum,</a:t>
            </a:r>
            <a:r>
              <a:rPr sz="900" spc="19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AJNNUW+PalatinoLinotype-Italic"/>
                <a:cs typeface="AJNNUW+PalatinoLinotype-Italic"/>
              </a:rPr>
              <a:t>Computer Networks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, Prentice Hall.</a:t>
            </a:r>
          </a:p>
          <a:p>
            <a:pPr marL="0" marR="0">
              <a:lnSpc>
                <a:spcPts val="1214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Behrouz A. Forouzan and Sophia</a:t>
            </a:r>
            <a:r>
              <a:rPr sz="900" spc="12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Chung Fegan,</a:t>
            </a:r>
            <a:r>
              <a:rPr sz="900" spc="33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AJNNUW+PalatinoLinotype-Italic"/>
                <a:cs typeface="AJNNUW+PalatinoLinotype-Italic"/>
              </a:rPr>
              <a:t>Data Communications and</a:t>
            </a:r>
          </a:p>
          <a:p>
            <a:pPr marL="0" marR="0">
              <a:lnSpc>
                <a:spcPts val="1214"/>
              </a:lnSpc>
              <a:spcBef>
                <a:spcPts val="5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JNNUW+PalatinoLinotype-Italic"/>
                <a:cs typeface="AJNNUW+PalatinoLinotype-Italic"/>
              </a:rPr>
              <a:t>Networking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, McGraw-Hill Companies.</a:t>
            </a:r>
          </a:p>
        </p:txBody>
      </p:sp>
      <p:sp>
        <p:nvSpPr>
          <p:cNvPr id="46" name="object 46"/>
          <p:cNvSpPr txBox="1"/>
          <p:nvPr/>
        </p:nvSpPr>
        <p:spPr>
          <a:xfrm>
            <a:off x="2257298" y="9131195"/>
            <a:ext cx="3793527" cy="192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J. D. Spragins,</a:t>
            </a:r>
            <a:r>
              <a:rPr sz="900" spc="16" dirty="0">
                <a:solidFill>
                  <a:srgbClr val="000000"/>
                </a:solidFill>
                <a:latin typeface="ORQGPA+BookAntiqua"/>
                <a:cs typeface="ORQGP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AJNNUW+PalatinoLinotype-Italic"/>
                <a:cs typeface="AJNNUW+PalatinoLinotype-Italic"/>
              </a:rPr>
              <a:t>Telecommunications Protocols and</a:t>
            </a:r>
            <a:r>
              <a:rPr sz="900" spc="10" dirty="0">
                <a:solidFill>
                  <a:srgbClr val="000000"/>
                </a:solidFill>
                <a:latin typeface="AJNNUW+PalatinoLinotype-Italic"/>
                <a:cs typeface="AJNNUW+PalatinoLinotype-Italic"/>
              </a:rPr>
              <a:t> </a:t>
            </a:r>
            <a:r>
              <a:rPr sz="900" dirty="0">
                <a:solidFill>
                  <a:srgbClr val="000000"/>
                </a:solidFill>
                <a:latin typeface="AJNNUW+PalatinoLinotype-Italic"/>
                <a:cs typeface="AJNNUW+PalatinoLinotype-Italic"/>
              </a:rPr>
              <a:t>Design</a:t>
            </a:r>
            <a:r>
              <a:rPr sz="900" dirty="0">
                <a:solidFill>
                  <a:srgbClr val="000000"/>
                </a:solidFill>
                <a:latin typeface="ORQGPA+BookAntiqua"/>
                <a:cs typeface="ORQGPA+BookAntiqua"/>
              </a:rPr>
              <a:t>, Addison-Wesley.</a:t>
            </a:r>
          </a:p>
        </p:txBody>
      </p:sp>
      <p:sp>
        <p:nvSpPr>
          <p:cNvPr id="47" name="object 47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SHRAOE+BookAntiqua-Bold"/>
                <a:cs typeface="SHRAOE+BookAntiqua-Bold"/>
              </a:rPr>
              <a:t> </a:t>
            </a:r>
            <a:endParaRPr sz="900" dirty="0">
              <a:solidFill>
                <a:srgbClr val="000000"/>
              </a:solidFill>
              <a:latin typeface="SHRAOE+BookAntiqua-Bold"/>
              <a:cs typeface="SHRAOE+BookAntiqua-Bold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149</a:t>
            </a:r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611124" y="1732026"/>
            <a:ext cx="5198110" cy="367042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288543"/>
            <a:ext cx="6853428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14124" y="496536"/>
            <a:ext cx="2792110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2"/>
              </a:lnSpc>
              <a:spcBef>
                <a:spcPts val="0"/>
              </a:spcBef>
              <a:spcAft>
                <a:spcPts val="0"/>
              </a:spcAft>
            </a:pPr>
            <a:r>
              <a:rPr sz="1000" i="1" dirty="0">
                <a:solidFill>
                  <a:srgbClr val="000000"/>
                </a:solidFill>
                <a:latin typeface="Arial"/>
                <a:cs typeface="Arial"/>
              </a:rPr>
              <a:t>Dr. Rajni Bhalla</a:t>
            </a:r>
            <a:r>
              <a:rPr sz="1000" i="1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n-US" sz="1000" i="1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endParaRPr sz="1000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589655" y="524549"/>
            <a:ext cx="2295525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Unit 8: Network layer</a:t>
            </a:r>
            <a:r>
              <a:rPr sz="900" spc="14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- logical addressing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47979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609598" y="1366687"/>
            <a:ext cx="3366384" cy="2500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663"/>
              </a:lnSpc>
              <a:spcBef>
                <a:spcPts val="0"/>
              </a:spcBef>
              <a:spcAft>
                <a:spcPts val="0"/>
              </a:spcAft>
            </a:pPr>
            <a:r>
              <a:rPr sz="1400" u="sng" spc="-47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Unit</a:t>
            </a:r>
            <a:r>
              <a:rPr sz="1400" u="sng" spc="-61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r>
              <a:rPr sz="1400" u="sng" spc="-46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08:</a:t>
            </a:r>
            <a:r>
              <a:rPr sz="1400" u="sng" spc="-66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r>
              <a:rPr sz="1400" u="sng" spc="-5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Network</a:t>
            </a:r>
            <a:r>
              <a:rPr sz="1400" u="sng" spc="-39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r>
              <a:rPr sz="1400" u="sng" spc="-52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layer</a:t>
            </a:r>
            <a:r>
              <a:rPr sz="1400" u="sng" spc="-37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r>
              <a:rPr sz="1400" u="sng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-</a:t>
            </a:r>
            <a:r>
              <a:rPr sz="1400" u="sng" spc="-95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r>
              <a:rPr sz="1400" u="sng" spc="-51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logical</a:t>
            </a:r>
            <a:r>
              <a:rPr sz="1400" u="sng" spc="-57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r>
              <a:rPr sz="1400" u="sng" spc="-48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addressing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1750262"/>
            <a:ext cx="783170" cy="396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u="sng" dirty="0">
                <a:solidFill>
                  <a:srgbClr val="000000"/>
                </a:solidFill>
                <a:latin typeface="HENIAT+BookAntiqua"/>
                <a:cs typeface="HENIAT+BookAntiqua"/>
              </a:rPr>
              <a:t>CONTENTS</a:t>
            </a:r>
          </a:p>
          <a:p>
            <a:pPr marL="0" marR="0">
              <a:lnSpc>
                <a:spcPts val="1118"/>
              </a:lnSpc>
              <a:spcBef>
                <a:spcPts val="5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Objectives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2184602"/>
            <a:ext cx="79134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Introduction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2402534"/>
            <a:ext cx="296189" cy="17090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8.1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8.2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8.3</a:t>
            </a:r>
          </a:p>
          <a:p>
            <a:pPr marL="0" marR="0">
              <a:lnSpc>
                <a:spcPts val="1118"/>
              </a:lnSpc>
              <a:spcBef>
                <a:spcPts val="60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8.4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8.5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8.6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8.7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8.8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105204" y="2402534"/>
            <a:ext cx="152900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IP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address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and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its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full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form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105204" y="2621990"/>
            <a:ext cx="1988286" cy="3980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Comparison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between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IPv4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and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IPV6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Classful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Addressing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105204" y="3058235"/>
            <a:ext cx="122249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Classless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Addressing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105204" y="3276167"/>
            <a:ext cx="70471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Subnetting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105204" y="3494100"/>
            <a:ext cx="2028179" cy="6175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Network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Address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Translation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Address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Resolution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protocol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Reverse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Address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Resolution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Protocol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0" y="4149419"/>
            <a:ext cx="64900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Summary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4367351"/>
            <a:ext cx="67576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Keywords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4585283"/>
            <a:ext cx="1070552" cy="6177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Review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Questions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Self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Assessment</a:t>
            </a:r>
          </a:p>
          <a:p>
            <a:pPr marL="0" marR="0">
              <a:lnSpc>
                <a:spcPts val="1118"/>
              </a:lnSpc>
              <a:spcBef>
                <a:spcPts val="64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3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Answers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0" y="5242381"/>
            <a:ext cx="103226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3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Further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3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3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Readings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0" y="5481192"/>
            <a:ext cx="89713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Objectives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914703" y="5776743"/>
            <a:ext cx="204974" cy="13215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40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143304" y="5781877"/>
            <a:ext cx="128199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what is an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 address?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143304" y="5972377"/>
            <a:ext cx="114192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types of IP address.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143304" y="6162877"/>
            <a:ext cx="1928965" cy="5611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how to find the public IP address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classification of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 addresses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comparison between ipv4 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ipv6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143303" y="6734378"/>
            <a:ext cx="3049808" cy="3710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understand Classful Addressing and classless addressing</a:t>
            </a:r>
          </a:p>
          <a:p>
            <a:pPr marL="0" marR="0">
              <a:lnSpc>
                <a:spcPts val="1118"/>
              </a:lnSpc>
              <a:spcBef>
                <a:spcPts val="38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understand NAT, ICMP, ARP, 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RARP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685798" y="7151876"/>
            <a:ext cx="1032792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Introduction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685799" y="7408366"/>
            <a:ext cx="5201926" cy="145877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How</a:t>
            </a:r>
            <a:r>
              <a:rPr sz="900" spc="2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2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2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locate</a:t>
            </a:r>
            <a:r>
              <a:rPr sz="900" spc="2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your</a:t>
            </a:r>
            <a:r>
              <a:rPr sz="900" spc="2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computer's</a:t>
            </a:r>
            <a:r>
              <a:rPr sz="900" spc="2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2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smartphone's</a:t>
            </a:r>
            <a:r>
              <a:rPr sz="900" spc="2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2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address?</a:t>
            </a:r>
            <a:r>
              <a:rPr sz="900" spc="2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Computers</a:t>
            </a:r>
            <a:r>
              <a:rPr sz="900" spc="2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20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connection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another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through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underground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underwater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cables,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well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wirelessly.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want to copy a file from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internet, I think my machine has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 have a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URL so that other computers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identify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locate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it.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terms,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computer's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known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address;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-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essentially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device's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identity;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without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-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address,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system</a:t>
            </a:r>
            <a:r>
              <a:rPr sz="900" spc="-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connect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-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another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internet.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Let's</a:t>
            </a:r>
            <a:r>
              <a:rPr sz="900" spc="-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look</a:t>
            </a:r>
            <a:r>
              <a:rPr sz="900" spc="-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another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case</a:t>
            </a:r>
            <a:r>
              <a:rPr sz="900" spc="-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better</a:t>
            </a:r>
            <a:r>
              <a:rPr sz="900" spc="-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explain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what</a:t>
            </a:r>
            <a:r>
              <a:rPr sz="900" spc="-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-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-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-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is.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Assume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anyone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wishes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 deliver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mail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here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needs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home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address.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must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home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deliver</a:t>
            </a:r>
            <a:r>
              <a:rPr sz="900" spc="1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mail</a:t>
            </a:r>
            <a:r>
              <a:rPr sz="900" spc="1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1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others.</a:t>
            </a:r>
            <a:r>
              <a:rPr sz="900" spc="1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Similarly,</a:t>
            </a:r>
            <a:r>
              <a:rPr sz="900" spc="1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whether</a:t>
            </a:r>
            <a:r>
              <a:rPr sz="900" spc="1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1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want</a:t>
            </a:r>
            <a:r>
              <a:rPr sz="900" spc="1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1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send</a:t>
            </a:r>
            <a:r>
              <a:rPr sz="900" spc="1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1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communicate</a:t>
            </a:r>
            <a:r>
              <a:rPr sz="900" spc="1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1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machine's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programs,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want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copy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something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any</a:t>
            </a:r>
            <a:r>
              <a:rPr sz="900" spc="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internet-connected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device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your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machine,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computer requires an address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seen in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150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121636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endParaRPr sz="900" dirty="0">
              <a:solidFill>
                <a:srgbClr val="000000"/>
              </a:solidFill>
              <a:latin typeface="IVEIJR+BookAntiqua-Bold"/>
              <a:cs typeface="IVEIJR+BookAntiqua-Bold"/>
            </a:endParaRPr>
          </a:p>
        </p:txBody>
      </p:sp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2399665" y="7463155"/>
            <a:ext cx="3905757" cy="141160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895219" y="4393946"/>
            <a:ext cx="2911094" cy="213931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8100" y="258064"/>
            <a:ext cx="6858000" cy="195046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4828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074543" y="2298683"/>
            <a:ext cx="2708394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1 Comparison of a home address with IP address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3" y="2561030"/>
            <a:ext cx="5201990" cy="1175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Such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machines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give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file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wish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 download,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 is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called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7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terms.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8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nothing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more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than</a:t>
            </a:r>
            <a:r>
              <a:rPr sz="900" spc="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set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numbers</a:t>
            </a:r>
            <a:r>
              <a:rPr sz="900" spc="10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written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certain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format.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Now,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your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home</a:t>
            </a:r>
            <a:r>
              <a:rPr sz="900" spc="-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address,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determined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your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local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postman,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 that you receive all mail. And your home's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identity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based on its address.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Someone would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like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deliver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message.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postman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send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letter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because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they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know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bring</a:t>
            </a:r>
            <a:r>
              <a:rPr sz="900" spc="-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letter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same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address.</a:t>
            </a:r>
            <a:r>
              <a:rPr sz="900" spc="-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Similarly,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machine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-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19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</a:t>
            </a:r>
            <a:r>
              <a:rPr sz="900" spc="18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1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identify</a:t>
            </a:r>
            <a:r>
              <a:rPr sz="900" spc="1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1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internet,</a:t>
            </a:r>
            <a:r>
              <a:rPr sz="900" spc="18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1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</a:t>
            </a:r>
            <a:r>
              <a:rPr sz="900" spc="18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access</a:t>
            </a:r>
            <a:r>
              <a:rPr sz="900" spc="1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1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</a:t>
            </a:r>
            <a:r>
              <a:rPr sz="900" spc="1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downloadable</a:t>
            </a:r>
            <a:r>
              <a:rPr sz="900" spc="18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files.</a:t>
            </a:r>
            <a:r>
              <a:rPr sz="900" spc="2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computer's address is: As a result, this is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system's IP address.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3" y="3777105"/>
            <a:ext cx="2282061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8.1 </a:t>
            </a:r>
            <a:r>
              <a:rPr sz="1200" u="sng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IP address and its</a:t>
            </a:r>
            <a:r>
              <a:rPr sz="1200" u="sng" spc="-11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full form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4" y="4033595"/>
            <a:ext cx="5203825" cy="3233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8955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entire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version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 address.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What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exactly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concept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Protocol?</a:t>
            </a:r>
            <a:r>
              <a:rPr sz="900" spc="-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  <a:r>
              <a:rPr sz="900" spc="-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(IP)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series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laws</a:t>
            </a:r>
            <a:r>
              <a:rPr sz="900" spc="-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govern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how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functions.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3887089" y="6612238"/>
            <a:ext cx="1083849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2 IP Address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4" y="6880142"/>
            <a:ext cx="1738843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Two</a:t>
            </a:r>
            <a:r>
              <a:rPr sz="1000" spc="13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Types of IP Addresses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4" y="7103566"/>
            <a:ext cx="5202066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 now we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 two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kinds of 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addresses, one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 IP version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four and</a:t>
            </a:r>
            <a:r>
              <a:rPr sz="900" spc="-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other for IP version six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seen in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3.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3580512" y="8953737"/>
            <a:ext cx="1696179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3 Two types of IP Address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5" y="9435540"/>
            <a:ext cx="5199814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What exactly is IP version 4?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Why have we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gone on to IP version six while we have IP version four?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But,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foremost,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let's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define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version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four.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full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form</a:t>
            </a:r>
            <a:r>
              <a:rPr sz="900" spc="-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version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four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endParaRPr sz="900" dirty="0">
              <a:solidFill>
                <a:srgbClr val="000000"/>
              </a:solidFill>
              <a:latin typeface="IVEIJR+BookAntiqua-Bold"/>
              <a:cs typeface="IVEIJR+BookAntiqua-Bold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151</a:t>
            </a:r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2133219" y="8810371"/>
            <a:ext cx="2150110" cy="38861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876679" y="6120892"/>
            <a:ext cx="2665603" cy="155257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756664" y="3421507"/>
            <a:ext cx="2905379" cy="177990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938020" y="1266063"/>
            <a:ext cx="2542032" cy="86677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67512" y="288543"/>
            <a:ext cx="6853428" cy="66294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589655" y="524549"/>
            <a:ext cx="2295549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Unit 8: Network layer</a:t>
            </a:r>
            <a:r>
              <a:rPr sz="900" spc="14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- logical addressing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47979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Notes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905966"/>
            <a:ext cx="5196211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version four, which consists of four numbers separated by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dot 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dot n dot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 dot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n,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 means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 four numbers separated by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dot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operator</a:t>
            </a:r>
            <a:r>
              <a:rPr sz="900" spc="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seen below.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2208986"/>
            <a:ext cx="5203558" cy="1175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1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1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made</a:t>
            </a:r>
            <a:r>
              <a:rPr sz="900" spc="1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up</a:t>
            </a:r>
            <a:r>
              <a:rPr sz="900" spc="10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numbers</a:t>
            </a:r>
            <a:r>
              <a:rPr sz="900" spc="1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range</a:t>
            </a:r>
            <a:r>
              <a:rPr sz="900" spc="1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zero</a:t>
            </a:r>
            <a:r>
              <a:rPr sz="900" spc="1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0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10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255.</a:t>
            </a:r>
            <a:r>
              <a:rPr sz="900" spc="1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1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192.168.0.1,</a:t>
            </a:r>
            <a:r>
              <a:rPr sz="900" spc="1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</a:t>
            </a:r>
            <a:r>
              <a:rPr sz="900" spc="1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1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write.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However,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send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message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256.168.0.1,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invalid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since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range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should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between</a:t>
            </a:r>
            <a:r>
              <a:rPr sz="900" spc="10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0</a:t>
            </a:r>
            <a:r>
              <a:rPr sz="900" spc="10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255.</a:t>
            </a:r>
            <a:r>
              <a:rPr sz="900" spc="1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However,</a:t>
            </a:r>
            <a:r>
              <a:rPr sz="900" spc="10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machines</a:t>
            </a:r>
            <a:r>
              <a:rPr sz="900" spc="10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incapable</a:t>
            </a:r>
            <a:r>
              <a:rPr sz="900" spc="10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comprehending</a:t>
            </a:r>
            <a:r>
              <a:rPr sz="900" spc="10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decimal</a:t>
            </a:r>
            <a:r>
              <a:rPr sz="900" spc="9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numbers.</a:t>
            </a:r>
            <a:r>
              <a:rPr sz="900" spc="1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Since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we're</a:t>
            </a:r>
            <a:r>
              <a:rPr sz="900" spc="-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written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decimal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numbers,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then every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range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we're writing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between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0 and</a:t>
            </a:r>
            <a:r>
              <a:rPr sz="900" spc="-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255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decimal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numbers.</a:t>
            </a:r>
            <a:r>
              <a:rPr sz="900" spc="8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Computers,</a:t>
            </a:r>
            <a:r>
              <a:rPr sz="900" spc="8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other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hand,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</a:t>
            </a:r>
            <a:r>
              <a:rPr sz="900" spc="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grasp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decimal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numbers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they</a:t>
            </a:r>
            <a:r>
              <a:rPr sz="900" spc="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perplexed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them.</a:t>
            </a:r>
            <a:r>
              <a:rPr sz="900" spc="-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what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answer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this?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must</a:t>
            </a:r>
            <a:r>
              <a:rPr sz="900" spc="-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translate</a:t>
            </a:r>
            <a:r>
              <a:rPr sz="900" spc="-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these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decimal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numbers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into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binary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numbers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machine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comprehend.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binary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spectrum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written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 shown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4.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573147" y="5280262"/>
            <a:ext cx="1426368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4 IP </a:t>
            </a:r>
            <a:r>
              <a:rPr sz="900" spc="-1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in</a:t>
            </a:r>
            <a:r>
              <a:rPr sz="900" spc="14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Binary Form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5542608"/>
            <a:ext cx="5198049" cy="3233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version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four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32-bit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address,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special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sequence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ones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zeros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allocated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each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computer; we call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unique since no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two devices will use the same IP address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seen in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5.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516759" y="7761714"/>
            <a:ext cx="1539487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5 IP is</a:t>
            </a:r>
            <a:r>
              <a:rPr sz="900" spc="-11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a 32-bit address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0" y="8025585"/>
            <a:ext cx="5201995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why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referred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specific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address.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Any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device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connecting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different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address.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They</a:t>
            </a:r>
            <a:r>
              <a:rPr sz="900" spc="6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specific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any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time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they</a:t>
            </a:r>
            <a:r>
              <a:rPr sz="900" spc="1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connect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6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internet.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question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now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how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many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devices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they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address.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total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2power32,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roughly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4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billion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computers,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addressed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wired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internet. Version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four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IP.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But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it's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only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capable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 addressing 4 billion devices. As a result, we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 only bind 4 billion computers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 shown below.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00" y="9282219"/>
            <a:ext cx="1489409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ISSUE with 32-bit IPv4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152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endParaRPr sz="900" dirty="0">
              <a:solidFill>
                <a:srgbClr val="000000"/>
              </a:solidFill>
              <a:latin typeface="IVEIJR+BookAntiqua-Bold"/>
              <a:cs typeface="IVEIJR+BookAntiqua-Bold"/>
            </a:endParaRPr>
          </a:p>
        </p:txBody>
      </p: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3025394" y="5283708"/>
            <a:ext cx="2653284" cy="127317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447544" y="3777627"/>
            <a:ext cx="3803650" cy="21588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8100" y="258064"/>
            <a:ext cx="685800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4828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3" y="905966"/>
            <a:ext cx="5201743" cy="103205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Nowadays,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every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machine,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every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user,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laptop,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tabs,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several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devices;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they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desktop,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their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desktop,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they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smartphones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well.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they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like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any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device.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Also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 today's world, not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every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machine is present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every household.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Everyone has their scheme.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Everyone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their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smart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screen much of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time.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They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want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connect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internet,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 to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they would need IP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addresses. As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result, IP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version four will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 able to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supply IP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 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them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because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only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communicate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4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billion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addresses.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only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4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billion addresses. So far, we've surpassed the 4 billion mark, 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we're on our way to IP version six.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3" y="1981174"/>
            <a:ext cx="419589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IPv6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3" y="2204412"/>
            <a:ext cx="5201382" cy="103395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Let's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take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look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version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six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now.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version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6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128-bit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written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series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eight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hexadecimal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digits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separated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column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human-readable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mode.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version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six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written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as,</a:t>
            </a:r>
            <a:r>
              <a:rPr sz="900" spc="1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1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1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19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</a:t>
            </a:r>
            <a:r>
              <a:rPr sz="900" spc="19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here,</a:t>
            </a:r>
            <a:r>
              <a:rPr sz="900" spc="1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human-readable</a:t>
            </a:r>
            <a:r>
              <a:rPr sz="900" spc="19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format.</a:t>
            </a:r>
            <a:r>
              <a:rPr sz="900" spc="1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However,</a:t>
            </a:r>
            <a:r>
              <a:rPr sz="900" spc="1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computers</a:t>
            </a:r>
            <a:r>
              <a:rPr sz="900" spc="1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</a:t>
            </a:r>
            <a:r>
              <a:rPr sz="900" spc="1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</a:t>
            </a:r>
            <a:r>
              <a:rPr sz="900" spc="20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understand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hexadecimal,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must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convert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back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binary.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It'll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divided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into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128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ones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zeros.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Since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each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device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linked to the internet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 given this sequence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 zeros and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ones, since no two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machines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should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allocated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same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address,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special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series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number.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example,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version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four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same,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so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both would be unique.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 IP version six,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</a:t>
            </a:r>
            <a:r>
              <a:rPr sz="900" baseline="22667" dirty="0">
                <a:solidFill>
                  <a:srgbClr val="000000"/>
                </a:solidFill>
                <a:latin typeface="HENIAT+BookAntiqua"/>
                <a:cs typeface="HENIAT+BookAntiqua"/>
              </a:rPr>
              <a:t>128</a:t>
            </a:r>
            <a:r>
              <a:rPr sz="900" spc="78" baseline="226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computers to the internet.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4" y="3276165"/>
            <a:ext cx="5200806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value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been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seen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here: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power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128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equals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seen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Equation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1.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many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addresses,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many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devices.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importance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indicates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6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handle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many computers, which is much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more than sufficient for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future generations.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4098925" y="4071474"/>
            <a:ext cx="660653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Equation 1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4340520"/>
            <a:ext cx="2940770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How to Find Your Computer Public IP Address?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3" y="4563944"/>
            <a:ext cx="5201323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foremost,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go</a:t>
            </a:r>
            <a:r>
              <a:rPr sz="900" spc="-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Google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type</a:t>
            </a:r>
            <a:r>
              <a:rPr sz="900" spc="-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"what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my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IP."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see,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we've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opened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Google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typing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"what</a:t>
            </a:r>
            <a:r>
              <a:rPr sz="900" spc="6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my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IP."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6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show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your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public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address.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Even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now,</a:t>
            </a:r>
            <a:r>
              <a:rPr sz="900" spc="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only concern is how you'll search your smartphone's public 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3807841" y="6638143"/>
            <a:ext cx="1242804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6 What is my IP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4" y="6902395"/>
            <a:ext cx="5202774" cy="8903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Google,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write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down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my IP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address.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 a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Google will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inform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your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smartphone's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public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address.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very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important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thing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 remember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won't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able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connect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 the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without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versions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four</a:t>
            </a:r>
            <a:r>
              <a:rPr sz="900" spc="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7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six;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7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needed</a:t>
            </a:r>
            <a:r>
              <a:rPr sz="900" spc="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7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  <a:r>
              <a:rPr sz="900" spc="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connection.</a:t>
            </a:r>
            <a:r>
              <a:rPr sz="900" spc="9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believe that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 you don't have an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 address, you won't be able to log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internet, which means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won't be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able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download or upload something, and you won't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able 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check something. But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you'll need an IP address if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want to connect to the internet.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4" y="7833691"/>
            <a:ext cx="2065657" cy="2047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12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Classification of</a:t>
            </a:r>
            <a:r>
              <a:rPr sz="1100" spc="-11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r>
              <a:rPr sz="11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IP Addresses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4" y="8075876"/>
            <a:ext cx="4744516" cy="4115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 addresses are divided into two categories: dynamic IP addresses 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static IP addresses.</a:t>
            </a:r>
          </a:p>
          <a:p>
            <a:pPr marL="0" marR="0">
              <a:lnSpc>
                <a:spcPts val="1183"/>
              </a:lnSpc>
              <a:spcBef>
                <a:spcPts val="638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Dynamic IP Address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4" y="8522408"/>
            <a:ext cx="5201950" cy="10323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bind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your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device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smartphone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internet,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what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happens.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Then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there's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Service</a:t>
            </a:r>
            <a:r>
              <a:rPr sz="900" spc="1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Provider</a:t>
            </a:r>
            <a:r>
              <a:rPr sz="900" spc="1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ISP,</a:t>
            </a:r>
            <a:r>
              <a:rPr sz="900" spc="1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1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company</a:t>
            </a:r>
            <a:r>
              <a:rPr sz="900" spc="1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1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provides</a:t>
            </a:r>
            <a:r>
              <a:rPr sz="900" spc="1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1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1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1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  <a:r>
              <a:rPr sz="900" spc="1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pool</a:t>
            </a:r>
            <a:r>
              <a:rPr sz="900" spc="17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5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valid</a:t>
            </a:r>
            <a:r>
              <a:rPr sz="900" spc="1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addresses.</a:t>
            </a:r>
            <a:r>
              <a:rPr sz="900" spc="7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address,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then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connect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internet.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Once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connected,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transmit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receive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other</a:t>
            </a:r>
            <a:r>
              <a:rPr sz="900" spc="6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devices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internet.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next</a:t>
            </a:r>
            <a:r>
              <a:rPr sz="900" spc="6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time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want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connect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Internet,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so.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ISP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assign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new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same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availability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set,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why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called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dynamic.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Dynamic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means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changes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time.</a:t>
            </a:r>
            <a:r>
              <a:rPr sz="900" spc="10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DHCP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assigns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</a:p>
          <a:p>
            <a:pPr marL="1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unique IP address to every device.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endParaRPr sz="900" dirty="0">
              <a:solidFill>
                <a:srgbClr val="000000"/>
              </a:solidFill>
              <a:latin typeface="IVEIJR+BookAntiqua-Bold"/>
              <a:cs typeface="IVEIJR+BookAntiqua-Bold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153</a:t>
            </a:r>
          </a:p>
        </p:txBody>
      </p:sp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1580769" y="4263517"/>
            <a:ext cx="3257550" cy="193840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12" y="288543"/>
            <a:ext cx="6853428" cy="21824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589655" y="524549"/>
            <a:ext cx="2295549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Unit 8: Network layer</a:t>
            </a:r>
            <a:r>
              <a:rPr sz="900" spc="14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- logical addressing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647979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2516759" y="2548620"/>
            <a:ext cx="153910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7 Dynamic IP Address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799" y="2817667"/>
            <a:ext cx="1145469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Static IP Address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799" y="3041472"/>
            <a:ext cx="5200395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only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other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classification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remains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constant.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Who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using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static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domain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name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servers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using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address?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What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DNS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server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actually,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these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computers that help you to open a website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 your computer?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799" y="3542867"/>
            <a:ext cx="5200377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static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provides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information,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such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device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located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continent. In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country,</a:t>
            </a:r>
            <a:r>
              <a:rPr sz="900" spc="20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2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city,</a:t>
            </a:r>
            <a:r>
              <a:rPr sz="900" spc="2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2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2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2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  <a:r>
              <a:rPr sz="900" spc="2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service</a:t>
            </a:r>
            <a:r>
              <a:rPr sz="900" spc="2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provider,</a:t>
            </a:r>
            <a:r>
              <a:rPr sz="900" spc="2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2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2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providing</a:t>
            </a:r>
            <a:r>
              <a:rPr sz="900" spc="2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0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connection 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 device.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326258" y="6284578"/>
            <a:ext cx="1919839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8 Example of Static IP Address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799" y="6548448"/>
            <a:ext cx="5201730" cy="74897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service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provider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assigns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computers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they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connect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Internet. We can monitor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location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 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computer connecting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 until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know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ISP.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allow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billions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devices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identified.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What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disadvantage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</a:p>
          <a:p>
            <a:pPr marL="0" marR="0">
              <a:lnSpc>
                <a:spcPts val="1118"/>
              </a:lnSpc>
              <a:spcBef>
                <a:spcPts val="1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using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static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address?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 of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most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significant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disadvantages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less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safe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easy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 trace. As a result, we can classify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as less stable.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154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endParaRPr sz="900" dirty="0">
              <a:solidFill>
                <a:srgbClr val="000000"/>
              </a:solidFill>
              <a:latin typeface="IVEIJR+BookAntiqua-Bold"/>
              <a:cs typeface="IVEIJR+BookAntiqua-Bold"/>
            </a:endParaRPr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2760980" y="6996938"/>
            <a:ext cx="3183000" cy="186753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816225" y="1699512"/>
            <a:ext cx="3072765" cy="345376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8100" y="258064"/>
            <a:ext cx="6858000" cy="6629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4828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3" y="908556"/>
            <a:ext cx="2904286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8.2 </a:t>
            </a:r>
            <a:r>
              <a:rPr sz="1200" u="sng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Comparison between</a:t>
            </a:r>
            <a:r>
              <a:rPr sz="1200" u="sng" spc="11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IPv4 and IPV6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1168094"/>
            <a:ext cx="286068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Table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 shows the differences between IPv4 and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IPv6.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3341243" y="1436100"/>
            <a:ext cx="2174253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Table 1 Comparison between IPv4</a:t>
            </a:r>
            <a:r>
              <a:rPr sz="900" spc="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and IPv6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4" y="5452236"/>
            <a:ext cx="1797429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8.3 </a:t>
            </a:r>
            <a:r>
              <a:rPr sz="1200" u="sng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Classful Addressing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5708725"/>
            <a:ext cx="5200745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1981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before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Classless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Inter-Domain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Routing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was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implemented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1993,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classful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addressing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1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addressing</a:t>
            </a:r>
            <a:r>
              <a:rPr sz="900" spc="1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Internet's</a:t>
            </a:r>
            <a:r>
              <a:rPr sz="900" spc="1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architecture.</a:t>
            </a:r>
            <a:r>
              <a:rPr sz="900" spc="1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Centered</a:t>
            </a:r>
            <a:r>
              <a:rPr sz="900" spc="1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1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four</a:t>
            </a:r>
            <a:r>
              <a:rPr sz="900" spc="15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1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bits,</a:t>
            </a:r>
            <a:r>
              <a:rPr sz="900" spc="1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1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addressing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system splits the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 address into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five distinct groups.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Group A,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B, C,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D,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 E are the five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categories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classful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addressing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divided.</a:t>
            </a:r>
            <a:r>
              <a:rPr sz="900" spc="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32-bit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unique</a:t>
            </a:r>
            <a:r>
              <a:rPr sz="900" spc="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2power32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 space.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4" y="6495109"/>
            <a:ext cx="5201290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general,</a:t>
            </a:r>
            <a:r>
              <a:rPr sz="900" spc="1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1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10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written</a:t>
            </a:r>
            <a:r>
              <a:rPr sz="900" spc="10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</a:t>
            </a:r>
            <a:r>
              <a:rPr sz="900" spc="1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two</a:t>
            </a:r>
            <a:r>
              <a:rPr sz="900" spc="9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ways:</a:t>
            </a:r>
            <a:r>
              <a:rPr sz="900" spc="10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dotted</a:t>
            </a:r>
            <a:r>
              <a:rPr sz="900" spc="1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decimal</a:t>
            </a:r>
            <a:r>
              <a:rPr sz="900" spc="9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notation</a:t>
            </a:r>
            <a:r>
              <a:rPr sz="900" spc="1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1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hexadecimal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notation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seen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9.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means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classful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addressing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represented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binary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also,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can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 represented as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decimal also.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3678046" y="8943070"/>
            <a:ext cx="1503107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9 Classful Addressing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3" y="9212117"/>
            <a:ext cx="1085511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Binary Notation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endParaRPr sz="900" dirty="0">
              <a:solidFill>
                <a:srgbClr val="000000"/>
              </a:solidFill>
              <a:latin typeface="IVEIJR+BookAntiqua-Bold"/>
              <a:cs typeface="IVEIJR+BookAntiqua-Bold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155</a:t>
            </a:r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1822704" y="2793745"/>
            <a:ext cx="2772664" cy="7924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12" y="288543"/>
            <a:ext cx="6853428" cy="6629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589655" y="524549"/>
            <a:ext cx="2295549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Unit 8: Network layer</a:t>
            </a:r>
            <a:r>
              <a:rPr sz="900" spc="14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- logical addressing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647979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85800" y="905966"/>
            <a:ext cx="5204168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binary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notation,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version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four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displayed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32-bits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each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octet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often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referred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byte.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common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hear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version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four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refers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32-bit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four-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byte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address.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1408886"/>
            <a:ext cx="3504477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following is an example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an IPv4 address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binary notation:</a:t>
            </a:r>
          </a:p>
          <a:p>
            <a:pPr marL="14356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01110101</a:t>
            </a:r>
            <a:r>
              <a:rPr sz="900" spc="89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10010101</a:t>
            </a:r>
            <a:r>
              <a:rPr sz="900" spc="89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00011101</a:t>
            </a:r>
            <a:r>
              <a:rPr sz="900" spc="4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00000010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1844749"/>
            <a:ext cx="5197051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15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1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1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version</a:t>
            </a:r>
            <a:r>
              <a:rPr sz="900" spc="1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four</a:t>
            </a:r>
            <a:r>
              <a:rPr sz="900" spc="1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1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1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been</a:t>
            </a:r>
            <a:r>
              <a:rPr sz="900" spc="1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compressed</a:t>
            </a:r>
            <a:r>
              <a:rPr sz="900" spc="1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made</a:t>
            </a:r>
            <a:r>
              <a:rPr sz="900" spc="1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easier</a:t>
            </a:r>
            <a:r>
              <a:rPr sz="900" spc="1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1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read.</a:t>
            </a:r>
            <a:r>
              <a:rPr sz="900" spc="1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 are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normally written with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decimal point dividing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bytes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decimal form.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2209774"/>
            <a:ext cx="1177257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Decimal Notation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2433012"/>
            <a:ext cx="5197925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 we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two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tools, one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 is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binary and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other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 which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decimal, and the same binary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 translated into decimal notation. So, there are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two types of notations: dotted decimal 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binary.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562479" y="3672187"/>
            <a:ext cx="144829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10 Notation for IPv4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3936058"/>
            <a:ext cx="5201275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1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1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1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version</a:t>
            </a:r>
            <a:r>
              <a:rPr sz="900" spc="1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four</a:t>
            </a:r>
            <a:r>
              <a:rPr sz="900" spc="1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1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1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been</a:t>
            </a:r>
            <a:r>
              <a:rPr sz="900" spc="1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compressed</a:t>
            </a:r>
            <a:r>
              <a:rPr sz="900" spc="1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made</a:t>
            </a:r>
            <a:r>
              <a:rPr sz="900" spc="1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easier</a:t>
            </a:r>
            <a:r>
              <a:rPr sz="900" spc="1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1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read.</a:t>
            </a:r>
            <a:r>
              <a:rPr sz="900" spc="1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 are normally written with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decimal point dividing the bytes in decimal form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 seen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10.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0" y="4442630"/>
            <a:ext cx="1903575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Important points to remember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914704" y="4708726"/>
            <a:ext cx="221974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70C0"/>
                </a:solidFill>
                <a:latin typeface="Times New Roman"/>
                <a:cs typeface="Times New Roman"/>
              </a:rPr>
              <a:t>1.</a:t>
            </a:r>
            <a:r>
              <a:rPr sz="900" spc="888" dirty="0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 must be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 leading zero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(045).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914704" y="4899480"/>
            <a:ext cx="4237826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70C0"/>
                </a:solidFill>
                <a:latin typeface="Times New Roman"/>
                <a:cs typeface="Times New Roman"/>
              </a:rPr>
              <a:t>2.</a:t>
            </a:r>
            <a:r>
              <a:rPr sz="900" spc="888" dirty="0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 can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 no more than four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numbers in an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IPv4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70C0"/>
                </a:solidFill>
                <a:latin typeface="Times New Roman"/>
                <a:cs typeface="Times New Roman"/>
              </a:rPr>
              <a:t>3.</a:t>
            </a:r>
            <a:r>
              <a:rPr sz="900" spc="888" dirty="0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Each number needs 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 less than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equal to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255 (301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outside this range).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824607" y="5314008"/>
            <a:ext cx="92400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255.</a:t>
            </a:r>
            <a:r>
              <a:rPr sz="900" dirty="0">
                <a:solidFill>
                  <a:srgbClr val="FF0000"/>
                </a:solidFill>
                <a:latin typeface="HENIAT+BookAntiqua"/>
                <a:cs typeface="HENIAT+BookAntiqua"/>
              </a:rPr>
              <a:t>272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.255.255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376426" y="5574612"/>
            <a:ext cx="404650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4.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mixture of binary notation and dotted-decimal notation is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 allowed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495423" y="5798640"/>
            <a:ext cx="158080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172. 00101000. 254. 11001100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6023272"/>
            <a:ext cx="3235369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Find the error, if any, in the following IPv4 addresses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799" y="6246696"/>
            <a:ext cx="923010" cy="6160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a. 111.56.045.78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b. 221.34.7.8.20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c. 75.45.301.14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799" y="6900873"/>
            <a:ext cx="116544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d. 11100010.23.14.67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914703" y="7156342"/>
            <a:ext cx="204974" cy="749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143304" y="7161477"/>
            <a:ext cx="4583724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 writing in decimal notation,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cannot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begun from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zero like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 is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the first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 divided into five octets in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B,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 five octets are not allowed.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143303" y="7542477"/>
            <a:ext cx="4542662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range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third one should be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between 0 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255. The 301 series is not accurate.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fourth one uses a combination of binary 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dotted decimal notation.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685798" y="7962366"/>
            <a:ext cx="341233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How would you be able to know</a:t>
            </a:r>
            <a:r>
              <a:rPr sz="1000" spc="11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to which class it belongs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685798" y="8185605"/>
            <a:ext cx="5201102" cy="60685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your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written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binary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notation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0,</a:t>
            </a:r>
            <a:r>
              <a:rPr sz="900" spc="-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-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means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it's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address.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two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 of your IP address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 zero, your IP address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classified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 B. If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three</a:t>
            </a:r>
            <a:r>
              <a:rPr sz="900" spc="-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binary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notation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110,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classified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C.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belongs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four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 triple one 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zero.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 belongs to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 E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first four bits are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11110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 seen in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11.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156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endParaRPr sz="900" dirty="0">
              <a:solidFill>
                <a:srgbClr val="000000"/>
              </a:solidFill>
              <a:latin typeface="IVEIJR+BookAntiqua-Bold"/>
              <a:cs typeface="IVEIJR+BookAntiqua-Bold"/>
            </a:endParaRPr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3095244" y="6494907"/>
            <a:ext cx="2512060" cy="161188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828800" y="4118902"/>
            <a:ext cx="5255894" cy="115566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8100" y="258064"/>
            <a:ext cx="6858000" cy="278891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4828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3123311" y="3125072"/>
            <a:ext cx="2610154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11 Class of the address in</a:t>
            </a:r>
            <a:r>
              <a:rPr sz="900" spc="-16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Classful Addressing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3394305"/>
            <a:ext cx="1755958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Example of Binary Notation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3617543"/>
            <a:ext cx="5201418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since the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 is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zero, it is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classified as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 A. Let's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look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another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case. So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far, only the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three</a:t>
            </a:r>
            <a:r>
              <a:rPr sz="900" spc="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been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discovered.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</a:t>
            </a:r>
            <a:r>
              <a:rPr sz="900" spc="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two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one,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third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zero,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indicating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 is a Class C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 as seen below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12.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3466211" y="5359510"/>
            <a:ext cx="1925501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12 Example of Binary Notation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3" y="5628742"/>
            <a:ext cx="2267551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Example</a:t>
            </a:r>
            <a:r>
              <a:rPr sz="1000" spc="11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of Dotted Decimal Notation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4" y="5851981"/>
            <a:ext cx="5197372" cy="6053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my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expressed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decimal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form.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how</a:t>
            </a:r>
            <a:r>
              <a:rPr sz="900" spc="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determine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</a:t>
            </a:r>
            <a:r>
              <a:rPr sz="900" spc="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belongs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to?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there's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range,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it's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divided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into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classes,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your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divided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into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those</a:t>
            </a:r>
            <a:r>
              <a:rPr sz="900" spc="-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classes.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size</a:t>
            </a:r>
            <a:r>
              <a:rPr sz="900" spc="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0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127.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range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128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191,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</a:t>
            </a:r>
            <a:r>
              <a:rPr sz="900" spc="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range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192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223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 D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range of 224 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239, and Class E has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range of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242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255.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3528694" y="8193007"/>
            <a:ext cx="1799124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13 Dotted Decimal Notation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3" y="8456878"/>
            <a:ext cx="5199685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 if the first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byte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14,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now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have 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total of 14 bytes. It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indicates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 they fall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within the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range of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0 to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127, which is class 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A.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252,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 they fall within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range of 240 to 255, which is class E.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endParaRPr sz="900" dirty="0">
              <a:solidFill>
                <a:srgbClr val="000000"/>
              </a:solidFill>
              <a:latin typeface="IVEIJR+BookAntiqua-Bold"/>
              <a:cs typeface="IVEIJR+BookAntiqua-Bold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157</a:t>
            </a:r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971294" y="7301484"/>
            <a:ext cx="2476500" cy="153644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828419" y="4327779"/>
            <a:ext cx="2755519" cy="159130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288543"/>
            <a:ext cx="6853428" cy="253364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89655" y="524549"/>
            <a:ext cx="2295549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Unit 8: Network layer</a:t>
            </a:r>
            <a:r>
              <a:rPr sz="900" spc="14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- logical addressing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47979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318639" y="2908665"/>
            <a:ext cx="193450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14 Example of decimal notation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3176188"/>
            <a:ext cx="1272846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Division of Classes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3399611"/>
            <a:ext cx="5201099" cy="8903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How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know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part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ID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part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ID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groups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split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into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two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parts?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ID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ID,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well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total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networks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hosts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possible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class,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-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determined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class.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Each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computer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connecting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assigned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ISP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administrator.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A,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B,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</a:t>
            </a:r>
            <a:r>
              <a:rPr sz="900" spc="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split</a:t>
            </a:r>
            <a:r>
              <a:rPr sz="900" spc="6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into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ID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ID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classful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addressing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scheme.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length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these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pieces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varies depending 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address's class. So keep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mind that Class D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 E are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reserved addresses.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533523" y="5998066"/>
            <a:ext cx="1505577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15 Division of Classes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6263593"/>
            <a:ext cx="1397283" cy="2047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12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Division</a:t>
            </a:r>
            <a:r>
              <a:rPr sz="1100" spc="-15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r>
              <a:rPr sz="11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in Class A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6505776"/>
            <a:ext cx="5195088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A,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eight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represent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ID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remaining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represent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ID;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remaining bits representing host ID, so the host ID is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represented by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24 bits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 seen in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16.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515236" y="8923257"/>
            <a:ext cx="1540554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16 Division in Class A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1" y="9192304"/>
            <a:ext cx="1970575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Important Points about Class A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914705" y="9453266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143305" y="9458400"/>
            <a:ext cx="138720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 address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begins with 0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158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endParaRPr sz="900" dirty="0">
              <a:solidFill>
                <a:srgbClr val="000000"/>
              </a:solidFill>
              <a:latin typeface="IVEIJR+BookAntiqua-Bold"/>
              <a:cs typeface="IVEIJR+BookAntiqua-Bold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1"/>
          <p:cNvSpPr/>
          <p:nvPr/>
        </p:nvSpPr>
        <p:spPr>
          <a:xfrm>
            <a:off x="1874520" y="7682991"/>
            <a:ext cx="2676156" cy="117500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743456" y="5108889"/>
            <a:ext cx="2938272" cy="57309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577340" y="1103882"/>
            <a:ext cx="3264407" cy="160934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786628" y="323596"/>
            <a:ext cx="1769871" cy="48005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67512" y="672592"/>
            <a:ext cx="5082540" cy="127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6539497" y="4475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148852" y="524379"/>
            <a:ext cx="373355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Unit 1: Introduction to Data Communication and Computer Networks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797" y="685924"/>
            <a:ext cx="498304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PAN can be of different types. It can be wired PAN or Wireless PAN defined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diagram below: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644140" y="2952112"/>
            <a:ext cx="128333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20 Types of PAN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2" y="3440726"/>
            <a:ext cx="825746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Wired PAN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914402" y="3670456"/>
            <a:ext cx="192417" cy="3837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rial"/>
                <a:cs typeface="Arial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rial"/>
                <a:cs typeface="Arial"/>
              </a:rPr>
              <a:t>•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143003" y="3668391"/>
            <a:ext cx="255485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data cable is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above PAN.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143002" y="3886323"/>
            <a:ext cx="4742804" cy="3191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 is also a Personal Area Network because that connection is for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user's personal use.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PAN is used for personal use only.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01" y="4247511"/>
            <a:ext cx="1805035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Wireless Personal Area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1" y="4465443"/>
            <a:ext cx="5200123" cy="6026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4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kinds</a:t>
            </a:r>
            <a:r>
              <a:rPr sz="900" spc="4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wireless</a:t>
            </a:r>
            <a:r>
              <a:rPr sz="900" spc="4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technologies</a:t>
            </a:r>
            <a:r>
              <a:rPr sz="900" spc="4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4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4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WPAN</a:t>
            </a:r>
            <a:r>
              <a:rPr sz="900" spc="4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Bluetooth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Infrared</a:t>
            </a:r>
            <a:r>
              <a:rPr sz="900" spc="4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</a:p>
          <a:p>
            <a:pPr marL="3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Association.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Bluetooth</a:t>
            </a:r>
            <a:r>
              <a:rPr sz="900" spc="1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uses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short-range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radio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waves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approximately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meters.</a:t>
            </a:r>
          </a:p>
          <a:p>
            <a:pPr marL="1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example,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Bluetooth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keyboard,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pointing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devices,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audio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headsets,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printers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</a:t>
            </a:r>
          </a:p>
          <a:p>
            <a:pPr marL="1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 to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personal digital assistants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(PDAs),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cell phones, or computers wirelessly.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776984" y="5754748"/>
            <a:ext cx="301586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21 Examples of</a:t>
            </a:r>
            <a:r>
              <a:rPr sz="900" spc="12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Bluetooth and Infrared data association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788" y="6024496"/>
            <a:ext cx="5195493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Infrared</a:t>
            </a:r>
            <a:r>
              <a:rPr sz="900" spc="159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Data</a:t>
            </a:r>
            <a:r>
              <a:rPr sz="900" spc="164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Association</a:t>
            </a:r>
            <a:r>
              <a:rPr sz="900" spc="16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(IrDA)</a:t>
            </a:r>
            <a:r>
              <a:rPr sz="900" spc="183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uses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infrared</a:t>
            </a:r>
            <a:r>
              <a:rPr sz="900" spc="1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light,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1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frequency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below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human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eye's sensitivity. Infrared,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general,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used, for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instance, in TV remotes.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792" y="6382046"/>
            <a:ext cx="1316154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Local Area Network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792" y="6614284"/>
            <a:ext cx="5200688" cy="10278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LAN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normally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located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inside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building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structure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residence,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school,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laboratory,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office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building.</a:t>
            </a:r>
            <a:r>
              <a:rPr sz="900" spc="2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LAN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simple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switch.</a:t>
            </a:r>
            <a:r>
              <a:rPr sz="900" spc="3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LAN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13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very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useful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sharing</a:t>
            </a:r>
            <a:r>
              <a:rPr sz="900" spc="2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resources,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storage</a:t>
            </a:r>
            <a:r>
              <a:rPr sz="900" spc="2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printers.</a:t>
            </a:r>
            <a:r>
              <a:rPr sz="900" spc="4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LANs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2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built</a:t>
            </a:r>
            <a:r>
              <a:rPr sz="900" spc="2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</a:p>
          <a:p>
            <a:pPr marL="11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relatively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inexpensive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hardware,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hubs,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adapters,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Ethernet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cables.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speed</a:t>
            </a:r>
          </a:p>
          <a:p>
            <a:pPr marL="13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relatively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low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cost</a:t>
            </a:r>
            <a:r>
              <a:rPr sz="900" spc="2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defining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characteristics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LANs.</a:t>
            </a:r>
            <a:r>
              <a:rPr sz="900" spc="2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usually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privately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owned</a:t>
            </a:r>
          </a:p>
          <a:p>
            <a:pPr marL="13" marR="0">
              <a:lnSpc>
                <a:spcPts val="1085"/>
              </a:lnSpc>
              <a:spcBef>
                <a:spcPts val="9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networks.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LANs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typically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sites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where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people</a:t>
            </a:r>
            <a:r>
              <a:rPr sz="900" spc="1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share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among</a:t>
            </a:r>
          </a:p>
          <a:p>
            <a:pPr marL="7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themselves but not with the rest of the outside world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shown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22.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510040" y="8930764"/>
            <a:ext cx="1550120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22 Local Area Network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85809" y="9200512"/>
            <a:ext cx="4012319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 most common transmission technologies in use for local area networks: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143013" y="9443313"/>
            <a:ext cx="177180" cy="1901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371614" y="9461116"/>
            <a:ext cx="188449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Ethernet over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twisted-pair cabling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121420" y="10084432"/>
            <a:ext cx="2328354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endParaRPr sz="900" dirty="0">
              <a:solidFill>
                <a:srgbClr val="000000"/>
              </a:solidFill>
              <a:latin typeface="RMHARQ+BKSOFX+BookAntiqua-Bold"/>
              <a:cs typeface="RMHARQ+BKSOFX+BookAntiqua-Bold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983224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15</a:t>
            </a:r>
          </a:p>
        </p:txBody>
      </p:sp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2853055" y="7106412"/>
            <a:ext cx="2998597" cy="17646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542794" y="3716528"/>
            <a:ext cx="3619246" cy="16306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8100" y="258064"/>
            <a:ext cx="685800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4828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057653" y="943505"/>
            <a:ext cx="204973" cy="940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18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18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286634" y="948639"/>
            <a:ext cx="2419985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7 remaining bits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 the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 part</a:t>
            </a:r>
          </a:p>
          <a:p>
            <a:pPr marL="45720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Only 128 possible class A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networks.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24 bits in the local part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515234" y="1153762"/>
            <a:ext cx="220991" cy="167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1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NELIT+CourierNewPSMT"/>
                <a:cs typeface="ONELIT+CourierNewPSMT"/>
              </a:rPr>
              <a:t>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515234" y="1534762"/>
            <a:ext cx="220991" cy="167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1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NELIT+CourierNewPSMT"/>
                <a:cs typeface="ONELIT+CourierNewPSMT"/>
              </a:rPr>
              <a:t>o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743834" y="1520139"/>
            <a:ext cx="229438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Over 16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million hosts per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 A network.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286634" y="1710639"/>
            <a:ext cx="268847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 class A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 parts are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assigned or reserved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3" y="1934668"/>
            <a:ext cx="5200752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16,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zero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seven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show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element,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how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many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total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eight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bits,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how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many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</a:t>
            </a:r>
            <a:r>
              <a:rPr sz="900" spc="-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-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host,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24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bits,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each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block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eight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each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byte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eight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bits,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eight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plus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eight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plus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eight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equals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24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bits.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But,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see,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we're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going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represent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binary notation, as you can see here.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3" y="2584495"/>
            <a:ext cx="233689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Exceptions</a:t>
            </a:r>
            <a:r>
              <a:rPr sz="1000" spc="-1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in the class A IP addresses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3" y="2807919"/>
            <a:ext cx="5201805" cy="6057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term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"exception"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refers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fact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certain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networks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unable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access,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such</a:t>
            </a:r>
            <a:r>
              <a:rPr sz="900" spc="1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1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1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0,</a:t>
            </a:r>
            <a:r>
              <a:rPr sz="900" spc="1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1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default</a:t>
            </a:r>
            <a:r>
              <a:rPr sz="900" spc="1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network.</a:t>
            </a:r>
            <a:r>
              <a:rPr sz="900" spc="1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127</a:t>
            </a:r>
            <a:r>
              <a:rPr sz="900" spc="1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loopback</a:t>
            </a:r>
            <a:r>
              <a:rPr sz="900" spc="1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address,</a:t>
            </a:r>
            <a:r>
              <a:rPr sz="900" spc="1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1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5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</a:t>
            </a:r>
            <a:r>
              <a:rPr sz="900" spc="1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determine</a:t>
            </a:r>
            <a:r>
              <a:rPr sz="900" spc="18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17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18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interface</a:t>
            </a:r>
            <a:r>
              <a:rPr sz="900" spc="18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card</a:t>
            </a:r>
            <a:r>
              <a:rPr sz="900" spc="1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functioning</a:t>
            </a:r>
            <a:r>
              <a:rPr sz="900" spc="17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correctly</a:t>
            </a:r>
            <a:r>
              <a:rPr sz="900" spc="1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19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not.</a:t>
            </a:r>
            <a:r>
              <a:rPr sz="900" spc="18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20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also</a:t>
            </a:r>
            <a:r>
              <a:rPr sz="900" spc="1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known</a:t>
            </a:r>
            <a:r>
              <a:rPr sz="900" spc="1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1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loopback address.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Table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2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shows a summary of Class A IP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3423539" y="3454256"/>
            <a:ext cx="2011533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Table 2</a:t>
            </a:r>
            <a:r>
              <a:rPr sz="900" spc="11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Summary of Class A IP Address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4" y="5431357"/>
            <a:ext cx="5202161" cy="8903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 a leading bit is 0,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indicates that the first bit should also be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zero. The network number area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eight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characters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long.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remainder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24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area,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means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field,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</a:t>
            </a:r>
            <a:r>
              <a:rPr sz="900" spc="-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other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represent</a:t>
            </a:r>
            <a:r>
              <a:rPr sz="900" spc="-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host,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24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plus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eight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equals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32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128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 per network two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raised to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power of 24.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But now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we're using one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126, which is 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range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classes zero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 127,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except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zero,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reserved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default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127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loopback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address. But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might assume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 we're using a scale of one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126.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3" y="6364177"/>
            <a:ext cx="1383285" cy="2047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12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Division</a:t>
            </a:r>
            <a:r>
              <a:rPr sz="1100" spc="-15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r>
              <a:rPr sz="11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in Class B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29053" y="6604837"/>
            <a:ext cx="5200980" cy="46398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portion</a:t>
            </a:r>
            <a:r>
              <a:rPr sz="900" spc="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represented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</a:t>
            </a:r>
            <a:r>
              <a:rPr sz="900" spc="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16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bits.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part</a:t>
            </a:r>
            <a:r>
              <a:rPr sz="900" spc="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represented</a:t>
            </a:r>
            <a:r>
              <a:rPr sz="900" spc="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next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16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pieces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seen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17.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balance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between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networks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hosts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</a:p>
          <a:p>
            <a:pPr marL="0" marR="0">
              <a:lnSpc>
                <a:spcPts val="1118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achieved by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using 16 bits for the network portion and 16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 for the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 part.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3665854" y="8950690"/>
            <a:ext cx="1528083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17 Division in Class B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829053" y="9218213"/>
            <a:ext cx="1744806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Important Points in Class B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057653" y="9479174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70C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286634" y="9484309"/>
            <a:ext cx="253803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16 bits for network part 16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 for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host part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endParaRPr sz="900" dirty="0">
              <a:solidFill>
                <a:srgbClr val="000000"/>
              </a:solidFill>
              <a:latin typeface="IVEIJR+BookAntiqua-Bold"/>
              <a:cs typeface="IVEIJR+BookAntiqua-Bold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159</a:t>
            </a:r>
          </a:p>
        </p:txBody>
      </p:sp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533144" y="7136638"/>
            <a:ext cx="3346577" cy="122935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244600" y="2868930"/>
            <a:ext cx="3929761" cy="156972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288543"/>
            <a:ext cx="6853428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89655" y="524549"/>
            <a:ext cx="2295549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Unit 8: Network layer</a:t>
            </a:r>
            <a:r>
              <a:rPr sz="900" spc="14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- logical addressing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47979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914704" y="943503"/>
            <a:ext cx="204974" cy="559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70C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70C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70C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143304" y="948638"/>
            <a:ext cx="289654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balance between the number of networks and hosts.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531999" y="1049239"/>
            <a:ext cx="171450" cy="1327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745"/>
              </a:lnSpc>
              <a:spcBef>
                <a:spcPts val="0"/>
              </a:spcBef>
              <a:spcAft>
                <a:spcPts val="0"/>
              </a:spcAft>
            </a:pPr>
            <a:r>
              <a:rPr sz="600" dirty="0">
                <a:solidFill>
                  <a:srgbClr val="000000"/>
                </a:solidFill>
                <a:latin typeface="HENIAT+BookAntiqua"/>
                <a:cs typeface="HENIAT+BookAntiqua"/>
              </a:rPr>
              <a:t>st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143304" y="1139138"/>
            <a:ext cx="302173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 address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begins with 10(1</a:t>
            </a:r>
            <a:r>
              <a:rPr sz="900" spc="4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zero in the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second position)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143304" y="1329638"/>
            <a:ext cx="203328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14 remaining bits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network part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371853" y="1534760"/>
            <a:ext cx="220991" cy="167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1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70C0"/>
                </a:solidFill>
                <a:latin typeface="ONELIT+CourierNewPSMT"/>
                <a:cs typeface="ONELIT+CourierNewPSMT"/>
              </a:rPr>
              <a:t>o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143304" y="1520138"/>
            <a:ext cx="2464884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57149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Over 16,000 possible class B network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16 bits in the local part</a:t>
            </a:r>
          </a:p>
          <a:p>
            <a:pPr marL="457149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Over 65,000 possible hosts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914704" y="1705503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70C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371853" y="1915760"/>
            <a:ext cx="220991" cy="167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1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70C0"/>
                </a:solidFill>
                <a:latin typeface="ONELIT+CourierNewPSMT"/>
                <a:cs typeface="ONELIT+CourierNewPSMT"/>
              </a:rPr>
              <a:t>o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799" y="2130043"/>
            <a:ext cx="5201768" cy="701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99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The</a:t>
            </a:r>
            <a:r>
              <a:rPr sz="900" spc="43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network</a:t>
            </a:r>
            <a:r>
              <a:rPr sz="900" spc="42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portion</a:t>
            </a:r>
            <a:r>
              <a:rPr sz="900" spc="56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is</a:t>
            </a:r>
            <a:r>
              <a:rPr sz="900" spc="49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represented</a:t>
            </a:r>
            <a:r>
              <a:rPr sz="900" spc="54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by</a:t>
            </a:r>
            <a:r>
              <a:rPr sz="900" spc="5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first</a:t>
            </a:r>
            <a:r>
              <a:rPr sz="900" spc="52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16</a:t>
            </a:r>
            <a:r>
              <a:rPr sz="900" spc="5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bits.</a:t>
            </a:r>
            <a:r>
              <a:rPr sz="900" spc="52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The</a:t>
            </a:r>
            <a:r>
              <a:rPr sz="900" spc="43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host</a:t>
            </a:r>
            <a:r>
              <a:rPr sz="900" spc="38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part</a:t>
            </a:r>
            <a:r>
              <a:rPr sz="900" spc="52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is</a:t>
            </a:r>
            <a:r>
              <a:rPr sz="900" spc="49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represented</a:t>
            </a:r>
            <a:r>
              <a:rPr sz="900" spc="54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by</a:t>
            </a:r>
            <a:r>
              <a:rPr sz="900" spc="5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next</a:t>
            </a:r>
            <a:r>
              <a:rPr sz="900" spc="77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16</a:t>
            </a:r>
            <a:r>
              <a:rPr sz="900" spc="39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pieces.</a:t>
            </a:r>
            <a:r>
              <a:rPr sz="900" spc="52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A</a:t>
            </a:r>
          </a:p>
          <a:p>
            <a:pPr marL="0" marR="0">
              <a:lnSpc>
                <a:spcPts val="996"/>
              </a:lnSpc>
              <a:spcBef>
                <a:spcPts val="3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balance</a:t>
            </a:r>
            <a:r>
              <a:rPr sz="900" spc="11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between the number of networks</a:t>
            </a:r>
            <a:r>
              <a:rPr sz="900" spc="11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and</a:t>
            </a:r>
            <a:r>
              <a:rPr sz="900" spc="13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the number of hosts </a:t>
            </a:r>
            <a:r>
              <a:rPr sz="900" spc="-10" dirty="0">
                <a:solidFill>
                  <a:srgbClr val="000000"/>
                </a:solidFill>
                <a:latin typeface="Times New Roman"/>
                <a:cs typeface="Times New Roman"/>
              </a:rPr>
              <a:t>is</a:t>
            </a:r>
            <a:r>
              <a:rPr sz="900" spc="21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achieved by</a:t>
            </a:r>
            <a:r>
              <a:rPr sz="900" spc="13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using 16</a:t>
            </a:r>
            <a:r>
              <a:rPr sz="900" spc="-1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bits for the</a:t>
            </a:r>
            <a:r>
              <a:rPr sz="900" spc="13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network</a:t>
            </a:r>
          </a:p>
          <a:p>
            <a:pPr marL="0" marR="0">
              <a:lnSpc>
                <a:spcPts val="996"/>
              </a:lnSpc>
              <a:spcBef>
                <a:spcPts val="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portion</a:t>
            </a:r>
            <a:r>
              <a:rPr sz="900" spc="43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and</a:t>
            </a:r>
            <a:r>
              <a:rPr sz="900" spc="48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16</a:t>
            </a:r>
            <a:r>
              <a:rPr sz="900" spc="39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bits</a:t>
            </a:r>
            <a:r>
              <a:rPr sz="900" spc="33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for</a:t>
            </a:r>
            <a:r>
              <a:rPr sz="900" spc="36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the</a:t>
            </a:r>
            <a:r>
              <a:rPr sz="900" spc="62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most</a:t>
            </a:r>
            <a:r>
              <a:rPr sz="900" spc="38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part.</a:t>
            </a:r>
            <a:r>
              <a:rPr sz="900" spc="61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So,</a:t>
            </a:r>
            <a:r>
              <a:rPr sz="900" spc="43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in</a:t>
            </a:r>
            <a:r>
              <a:rPr sz="900" spc="46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decimal</a:t>
            </a:r>
            <a:r>
              <a:rPr sz="900" spc="41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notation,</a:t>
            </a:r>
            <a:r>
              <a:rPr sz="900" spc="4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we'll</a:t>
            </a:r>
            <a:r>
              <a:rPr sz="900" spc="56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write</a:t>
            </a:r>
            <a:r>
              <a:rPr sz="900" spc="37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down</a:t>
            </a:r>
            <a:r>
              <a:rPr sz="900" spc="57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more,</a:t>
            </a:r>
            <a:r>
              <a:rPr sz="900" spc="42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such</a:t>
            </a:r>
            <a:r>
              <a:rPr sz="900" spc="44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as</a:t>
            </a:r>
            <a:r>
              <a:rPr sz="900" spc="69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several</a:t>
            </a:r>
            <a:r>
              <a:rPr sz="900" spc="58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zero</a:t>
            </a:r>
            <a:r>
              <a:rPr sz="900" spc="58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Times New Roman"/>
                <a:cs typeface="Times New Roman"/>
              </a:rPr>
              <a:t>to</a:t>
            </a:r>
          </a:p>
          <a:p>
            <a:pPr marL="0" marR="0">
              <a:lnSpc>
                <a:spcPts val="996"/>
              </a:lnSpc>
              <a:spcBef>
                <a:spcPts val="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127</a:t>
            </a:r>
            <a:r>
              <a:rPr sz="900" spc="14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for</a:t>
            </a:r>
            <a:r>
              <a:rPr sz="900" spc="18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class</a:t>
            </a:r>
            <a:r>
              <a:rPr sz="900" spc="13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A,</a:t>
            </a:r>
            <a:r>
              <a:rPr sz="900" spc="15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and</a:t>
            </a:r>
            <a:r>
              <a:rPr sz="900" spc="19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128</a:t>
            </a:r>
            <a:r>
              <a:rPr sz="900" spc="32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191</a:t>
            </a:r>
            <a:r>
              <a:rPr sz="900" spc="2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for</a:t>
            </a:r>
            <a:r>
              <a:rPr sz="900" spc="18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class</a:t>
            </a:r>
            <a:r>
              <a:rPr sz="900" spc="13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B.</a:t>
            </a:r>
            <a:r>
              <a:rPr sz="900" spc="26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We've</a:t>
            </a:r>
            <a:r>
              <a:rPr sz="900" spc="11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translated</a:t>
            </a:r>
            <a:r>
              <a:rPr sz="900" spc="18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the binary</a:t>
            </a:r>
            <a:r>
              <a:rPr sz="900" spc="18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to decimal,</a:t>
            </a:r>
            <a:r>
              <a:rPr sz="900" spc="19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so</a:t>
            </a:r>
            <a:r>
              <a:rPr sz="900" spc="17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128</a:t>
            </a:r>
            <a:r>
              <a:rPr sz="900" spc="2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191</a:t>
            </a:r>
            <a:r>
              <a:rPr sz="900" spc="2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is the result</a:t>
            </a:r>
          </a:p>
          <a:p>
            <a:pPr marL="0" marR="0">
              <a:lnSpc>
                <a:spcPts val="105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as seen</a:t>
            </a:r>
            <a:r>
              <a:rPr sz="900" spc="1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18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222245" y="4516485"/>
            <a:ext cx="212523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18 Conversion to Decimal Notation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799" y="4785531"/>
            <a:ext cx="2019276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Exceptions</a:t>
            </a:r>
            <a:r>
              <a:rPr sz="1000" spc="-1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in Class B Addresses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914704" y="5046747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143304" y="5051881"/>
            <a:ext cx="4402709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Exceptions in Class B IP Address</a:t>
            </a:r>
          </a:p>
          <a:p>
            <a:pPr marL="457149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169.254.x.x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 never assigned this IP address to any host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because this range reserve for APIPA.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371853" y="5257004"/>
            <a:ext cx="220991" cy="167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1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NELIT+CourierNewPSMT"/>
                <a:cs typeface="ONELIT+CourierNewPSMT"/>
              </a:rPr>
              <a:t>o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914704" y="5427747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371853" y="5638004"/>
            <a:ext cx="220991" cy="167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1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NELIT+CourierNewPSMT"/>
                <a:cs typeface="ONELIT+CourierNewPSMT"/>
              </a:rPr>
              <a:t>o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600453" y="5623381"/>
            <a:ext cx="4284667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169.254.x.x is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private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Addressing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space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reserved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Microsoft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assigns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automatically</a:t>
            </a:r>
            <a:r>
              <a:rPr sz="900" spc="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9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your</a:t>
            </a:r>
            <a:r>
              <a:rPr sz="900" spc="10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10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Adapter</a:t>
            </a:r>
            <a:r>
              <a:rPr sz="900" spc="9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10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cannot</a:t>
            </a:r>
            <a:r>
              <a:rPr sz="900" spc="10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get</a:t>
            </a:r>
            <a:r>
              <a:rPr sz="900" spc="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7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10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  <a:r>
              <a:rPr sz="900" spc="9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DHCP Server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685799" y="6228409"/>
            <a:ext cx="5201502" cy="60685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Table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list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B.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two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should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zero,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remember.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Only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then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may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 assume it is a Class B address, with a network number bit field of 16 bits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 a text bit field of 16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bits.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networks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represented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9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</a:t>
            </a:r>
            <a:r>
              <a:rPr sz="900" spc="8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power</a:t>
            </a:r>
            <a:r>
              <a:rPr sz="900" spc="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14</a:t>
            </a:r>
            <a:r>
              <a:rPr sz="900" spc="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per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 by 2 power 16.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 a result,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scale is 128 to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191.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271394" y="6874748"/>
            <a:ext cx="2027739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Table 3</a:t>
            </a:r>
            <a:r>
              <a:rPr sz="900" spc="225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Summary of Class B IP Address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685799" y="8446343"/>
            <a:ext cx="1391020" cy="2047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12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Division</a:t>
            </a:r>
            <a:r>
              <a:rPr sz="1100" spc="-15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r>
              <a:rPr sz="11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in Class C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685799" y="8688527"/>
            <a:ext cx="5201749" cy="6055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comes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C,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24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represent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network,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while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last</a:t>
            </a:r>
            <a:r>
              <a:rPr sz="900" spc="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eight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represent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seen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19.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common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widely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starts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110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</a:p>
          <a:p>
            <a:pPr marL="0" marR="0">
              <a:lnSpc>
                <a:spcPts val="1117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zero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third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position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 the case of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Class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 address.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 are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over 2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million potential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 C networks with 21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more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 in the network part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 eight bits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local part.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160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endParaRPr sz="900" dirty="0">
              <a:solidFill>
                <a:srgbClr val="000000"/>
              </a:solidFill>
              <a:latin typeface="IVEIJR+BookAntiqua-Bold"/>
              <a:cs typeface="IVEIJR+BookAntiqua-Bold"/>
            </a:endParaRPr>
          </a:p>
        </p:txBody>
      </p:sp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2961894" y="9248737"/>
            <a:ext cx="2779013" cy="2952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741930" y="5767451"/>
            <a:ext cx="3220212" cy="13271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8100" y="258064"/>
            <a:ext cx="6858000" cy="254952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4828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3661283" y="2885806"/>
            <a:ext cx="1534501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19 Division in Class C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3149676"/>
            <a:ext cx="5196347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binary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notation,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three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set,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110,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next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eight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</a:t>
            </a:r>
            <a:r>
              <a:rPr sz="900" spc="-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representing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element,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last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eight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-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representing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part,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 represented with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111 and the 000, as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binary notation here.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3656249"/>
            <a:ext cx="1751786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Important points in Class C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057653" y="3885979"/>
            <a:ext cx="192416" cy="8211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2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6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286635" y="3879673"/>
            <a:ext cx="2648921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24 bits for the network address 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8 bits for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Popular and commonly used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286634" y="4317061"/>
            <a:ext cx="2666302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 address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begins with 110(1</a:t>
            </a:r>
            <a:r>
              <a:rPr sz="900" baseline="22666" dirty="0">
                <a:solidFill>
                  <a:srgbClr val="000000"/>
                </a:solidFill>
                <a:latin typeface="HENIAT+BookAntiqua"/>
                <a:cs typeface="HENIAT+BookAntiqua"/>
              </a:rPr>
              <a:t>st</a:t>
            </a:r>
            <a:r>
              <a:rPr sz="900" spc="67" baseline="226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zero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3d position)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21 more bits in the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 part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515234" y="4759232"/>
            <a:ext cx="192416" cy="1657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286634" y="4752925"/>
            <a:ext cx="2850223" cy="616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57199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Over 2 million possible class C networks</a:t>
            </a:r>
          </a:p>
          <a:p>
            <a:pPr marL="0" marR="0">
              <a:lnSpc>
                <a:spcPts val="1118"/>
              </a:lnSpc>
              <a:spcBef>
                <a:spcPts val="5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8 bits in the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local part</a:t>
            </a:r>
          </a:p>
          <a:p>
            <a:pPr marL="457199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Only 256 possible hosts per class C network.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057653" y="4977418"/>
            <a:ext cx="192416" cy="1657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515234" y="5195350"/>
            <a:ext cx="192416" cy="1657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3" y="5408499"/>
            <a:ext cx="5201057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 we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translate this to decimal notation, it becomes 192 to 223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seen in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Error! Reference</a:t>
            </a:r>
            <a:r>
              <a:rPr sz="900" spc="11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source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not found.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3" y="7172148"/>
            <a:ext cx="5202256" cy="7451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let's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look</a:t>
            </a:r>
            <a:r>
              <a:rPr sz="900" spc="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overview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</a:t>
            </a:r>
            <a:r>
              <a:rPr sz="900" spc="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leading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bits: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110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since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begins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110,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size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</a:t>
            </a:r>
            <a:r>
              <a:rPr sz="900" spc="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field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24,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text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field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eight,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two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lift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power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21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because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110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reserved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out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24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bits.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per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been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increased</a:t>
            </a:r>
            <a:r>
              <a:rPr sz="900" spc="-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  <a:r>
              <a:rPr sz="900" spc="-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</a:t>
            </a:r>
            <a:r>
              <a:rPr sz="900" spc="-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power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8</a:t>
            </a:r>
            <a:r>
              <a:rPr sz="900" spc="-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-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equals</a:t>
            </a:r>
            <a:r>
              <a:rPr sz="900" spc="-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256.</a:t>
            </a:r>
            <a:r>
              <a:rPr sz="900" spc="-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summary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</a:t>
            </a:r>
            <a:r>
              <a:rPr sz="900" spc="-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shown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Table4.</a:t>
            </a:r>
            <a:r>
              <a:rPr sz="9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Error!</a:t>
            </a:r>
          </a:p>
          <a:p>
            <a:pPr marL="0" marR="0">
              <a:lnSpc>
                <a:spcPts val="1069"/>
              </a:lnSpc>
              <a:spcBef>
                <a:spcPts val="1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Reference source not found.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29053" y="7957140"/>
            <a:ext cx="645232" cy="2047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12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Class D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829053" y="8199324"/>
            <a:ext cx="5202152" cy="7470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range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now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begins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224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ends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239,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range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addresses.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</a:t>
            </a:r>
            <a:r>
              <a:rPr sz="900" spc="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four</a:t>
            </a:r>
            <a:r>
              <a:rPr sz="900" spc="8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always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1110,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multicasting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always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starts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zero.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-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-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delivers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message</a:t>
            </a:r>
            <a:r>
              <a:rPr sz="900" spc="-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hosts</a:t>
            </a:r>
            <a:r>
              <a:rPr sz="900" spc="-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rather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than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just</a:t>
            </a:r>
            <a:r>
              <a:rPr sz="900" spc="-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one.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-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</a:t>
            </a:r>
            <a:r>
              <a:rPr sz="900" spc="-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</a:t>
            </a:r>
            <a:r>
              <a:rPr sz="900" spc="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specified.</a:t>
            </a:r>
            <a:r>
              <a:rPr sz="900" spc="10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</a:t>
            </a:r>
            <a:r>
              <a:rPr sz="900" spc="9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four</a:t>
            </a:r>
            <a:r>
              <a:rPr sz="900" spc="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</a:t>
            </a:r>
            <a:r>
              <a:rPr sz="900" spc="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always</a:t>
            </a:r>
            <a:r>
              <a:rPr sz="900" spc="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triple</a:t>
            </a:r>
            <a:r>
              <a:rPr sz="900" spc="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one,</a:t>
            </a:r>
            <a:r>
              <a:rPr sz="900" spc="9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zero,</a:t>
            </a:r>
            <a:r>
              <a:rPr sz="900" spc="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8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8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see.</a:t>
            </a:r>
            <a:r>
              <a:rPr sz="900" spc="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</a:t>
            </a:r>
            <a:r>
              <a:rPr sz="900" spc="9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8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expressed in binary form as seen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Table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4.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3772534" y="8987268"/>
            <a:ext cx="1314151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Table 4 Range of Class D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endParaRPr sz="900" dirty="0">
              <a:solidFill>
                <a:srgbClr val="000000"/>
              </a:solidFill>
              <a:latin typeface="IVEIJR+BookAntiqua-Bold"/>
              <a:cs typeface="IVEIJR+BookAntiqua-Bold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161</a:t>
            </a:r>
          </a:p>
        </p:txBody>
      </p:sp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380744" y="7702042"/>
            <a:ext cx="3649980" cy="3841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793494" y="3677030"/>
            <a:ext cx="2832100" cy="142862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288543"/>
            <a:ext cx="6853428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89655" y="524549"/>
            <a:ext cx="2295549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Unit 8: Network layer</a:t>
            </a:r>
            <a:r>
              <a:rPr sz="900" spc="14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- logical addressing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47979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911142"/>
            <a:ext cx="1765806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Important Points in Class D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914705" y="1140873"/>
            <a:ext cx="192416" cy="1039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7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143305" y="1134566"/>
            <a:ext cx="209675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Starts from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224.0.0.0 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239.255.255.255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143305" y="1352498"/>
            <a:ext cx="2284769" cy="6175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subnet mask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 D.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 for multicasting (one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many types)</a:t>
            </a:r>
          </a:p>
          <a:p>
            <a:pPr marL="0" marR="0">
              <a:lnSpc>
                <a:spcPts val="1118"/>
              </a:lnSpc>
              <a:spcBef>
                <a:spcPts val="6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 address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begins with 1110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143305" y="2007817"/>
            <a:ext cx="242672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 for multicasting, not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defining networks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371854" y="2232056"/>
            <a:ext cx="192416" cy="10394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7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600454" y="2225749"/>
            <a:ext cx="2081421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Sending a message to a group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 hosts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just to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600454" y="2661612"/>
            <a:ext cx="1887455" cy="6179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 not define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 or host bits</a:t>
            </a:r>
          </a:p>
          <a:p>
            <a:pPr marL="0" marR="0">
              <a:lnSpc>
                <a:spcPts val="1118"/>
              </a:lnSpc>
              <a:spcBef>
                <a:spcPts val="61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Different from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broadcasting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 for videoconferencing.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00" y="3317314"/>
            <a:ext cx="5203143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translate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decimal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notation.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ranges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224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239 as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shown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20.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243581" y="5184249"/>
            <a:ext cx="2085460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20 Decimal Conversion</a:t>
            </a:r>
            <a:r>
              <a:rPr sz="900" spc="11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in Class D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0" y="5453296"/>
            <a:ext cx="1878364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Popular Class D IP Addresses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914704" y="5683027"/>
            <a:ext cx="192416" cy="8195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6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143304" y="5676720"/>
            <a:ext cx="175521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224.0.0.0: Base address reserved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143304" y="5894652"/>
            <a:ext cx="2513133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224.0.0.1: Used for all multicasting host groups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224.0.0.2: Used for all subnet routers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143304" y="6330516"/>
            <a:ext cx="4743693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224.0.0.5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224.0.0.6: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Open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Shortest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Path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First,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interior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gateway</a:t>
            </a:r>
            <a:r>
              <a:rPr sz="900" spc="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 network segment routing information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799" y="6694883"/>
            <a:ext cx="615624" cy="2047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12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Class E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85799" y="6935925"/>
            <a:ext cx="5201823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only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experimental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testing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purposes.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range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240.0.0.0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6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255.255.255.254.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sub-net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mask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7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class.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</a:t>
            </a:r>
            <a:r>
              <a:rPr sz="900" spc="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octet</a:t>
            </a:r>
            <a:r>
              <a:rPr sz="900" spc="6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E's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higher-order bits is always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set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 11110 as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shown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Table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5.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638678" y="7440150"/>
            <a:ext cx="1294810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Table 5 Range of Class E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685799" y="8169445"/>
            <a:ext cx="1737704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Important points in Class E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914703" y="8430406"/>
            <a:ext cx="204974" cy="559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143303" y="8435541"/>
            <a:ext cx="3169108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 E IP addresses starts from 240.0.0.0. 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255.255.255.255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Reserved for experimental purposes.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143303" y="8816541"/>
            <a:ext cx="158755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 address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begins with 1111.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824606" y="9040823"/>
            <a:ext cx="92298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 Binary Form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237485" y="9258755"/>
            <a:ext cx="2097747" cy="3980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11110000.00000000.00000000.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00000000</a:t>
            </a:r>
          </a:p>
          <a:p>
            <a:pPr marL="905637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162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endParaRPr sz="900" dirty="0">
              <a:solidFill>
                <a:srgbClr val="000000"/>
              </a:solidFill>
              <a:latin typeface="IVEIJR+BookAntiqua-Bold"/>
              <a:cs typeface="IVEIJR+BookAntiqua-Bold"/>
            </a:endParaRPr>
          </a:p>
        </p:txBody>
      </p:sp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829054" y="2443734"/>
            <a:ext cx="5048757" cy="10519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8100" y="258064"/>
            <a:ext cx="685800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4828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3380867" y="905966"/>
            <a:ext cx="209762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11111111.11111111.11111111.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11111111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948049" y="1123898"/>
            <a:ext cx="961279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 decimal form</a:t>
            </a:r>
          </a:p>
          <a:p>
            <a:pPr marL="19050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240.0.0.0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4286377" y="1561286"/>
            <a:ext cx="28490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3967861" y="1779217"/>
            <a:ext cx="92392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255.255.255.255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4" y="2002325"/>
            <a:ext cx="187785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Range of Special IP addresses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900682" y="2525977"/>
            <a:ext cx="1410195" cy="7824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169.254.0.0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EDMI+BookAntiqua"/>
                <a:cs typeface="NDEDMI+BookAntiqua"/>
              </a:rPr>
              <a:t>–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169.254.0.16</a:t>
            </a:r>
          </a:p>
          <a:p>
            <a:pPr marL="0" marR="0">
              <a:lnSpc>
                <a:spcPts val="1118"/>
              </a:lnSpc>
              <a:spcBef>
                <a:spcPts val="125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127.0.0.0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EDMI+BookAntiqua"/>
                <a:cs typeface="NDEDMI+BookAntiqua"/>
              </a:rPr>
              <a:t>–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127.0.0.8</a:t>
            </a:r>
          </a:p>
          <a:p>
            <a:pPr marL="0" marR="0">
              <a:lnSpc>
                <a:spcPts val="1118"/>
              </a:lnSpc>
              <a:spcBef>
                <a:spcPts val="129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0.0.0.0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EDMI+BookAntiqua"/>
                <a:cs typeface="NDEDMI+BookAntiqua"/>
              </a:rPr>
              <a:t>–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0.0.0.8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4422013" y="2525978"/>
            <a:ext cx="118630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Link-local addresses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4422013" y="2827730"/>
            <a:ext cx="121514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Loop-back addresses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4422013" y="3128339"/>
            <a:ext cx="2534774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</a:t>
            </a:r>
            <a:r>
              <a:rPr sz="900" spc="5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5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communicate</a:t>
            </a:r>
            <a:r>
              <a:rPr sz="900" spc="5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within</a:t>
            </a:r>
            <a:r>
              <a:rPr sz="900" spc="5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current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4" y="3576999"/>
            <a:ext cx="2022856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Issues with Classful Addressing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3" y="3800423"/>
            <a:ext cx="5202301" cy="8903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many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issues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classful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addressing,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most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serious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lack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 capable of supporting a medium-sized domain efficiently. A Class C network with 254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hosts is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typically</a:t>
            </a:r>
            <a:r>
              <a:rPr sz="900" spc="1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too</a:t>
            </a:r>
            <a:r>
              <a:rPr sz="900" spc="10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thin,</a:t>
            </a:r>
            <a:r>
              <a:rPr sz="900" spc="10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whereas</a:t>
            </a:r>
            <a:r>
              <a:rPr sz="900" spc="1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</a:t>
            </a:r>
            <a:r>
              <a:rPr sz="900" spc="1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</a:t>
            </a:r>
            <a:r>
              <a:rPr sz="900" spc="1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1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1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65,534</a:t>
            </a:r>
            <a:r>
              <a:rPr sz="900" spc="10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hosts</a:t>
            </a:r>
            <a:r>
              <a:rPr sz="900" spc="1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much</a:t>
            </a:r>
            <a:r>
              <a:rPr sz="900" spc="10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too</a:t>
            </a:r>
            <a:r>
              <a:rPr sz="900" spc="10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big.</a:t>
            </a:r>
            <a:r>
              <a:rPr sz="900" spc="1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request</a:t>
            </a:r>
            <a:r>
              <a:rPr sz="900" spc="1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1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block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medium</a:t>
            </a:r>
            <a:r>
              <a:rPr sz="900" spc="-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domain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typically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addressed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-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assigning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 rather than several Class C network addresses, losing thousands of possible host addresses,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 causing a detrimental effect on the Internet routing tables.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3" y="4733715"/>
            <a:ext cx="1931908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Design of Classful Addressing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057653" y="4994930"/>
            <a:ext cx="204973" cy="940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18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18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286634" y="5000065"/>
            <a:ext cx="473947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were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designed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large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organizations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large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attached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286634" y="5190565"/>
            <a:ext cx="97078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hosts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 routers.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286634" y="5381065"/>
            <a:ext cx="4740516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</a:t>
            </a:r>
            <a:r>
              <a:rPr sz="900" spc="1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</a:t>
            </a:r>
            <a:r>
              <a:rPr sz="900" spc="1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19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were</a:t>
            </a:r>
            <a:r>
              <a:rPr sz="900" spc="19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designed</a:t>
            </a:r>
            <a:r>
              <a:rPr sz="900" spc="19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20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midsize</a:t>
            </a:r>
            <a:r>
              <a:rPr sz="900" spc="1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organizations</a:t>
            </a:r>
            <a:r>
              <a:rPr sz="900" spc="19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1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tens</a:t>
            </a:r>
            <a:r>
              <a:rPr sz="900" spc="20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8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thousands</a:t>
            </a:r>
            <a:r>
              <a:rPr sz="900" spc="1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attached hosts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routers.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286634" y="5762065"/>
            <a:ext cx="4738211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were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designed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small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organizations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small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attached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hosts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 routers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829053" y="6179183"/>
            <a:ext cx="1855341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8.4 </a:t>
            </a:r>
            <a:r>
              <a:rPr sz="1200" u="sng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Classless Addressing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829054" y="6435674"/>
            <a:ext cx="5203228" cy="74897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Subnetting is a technique for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reducing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 address waste in a block. We use the host id bits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 a classf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ul IP address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net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id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bits.</a:t>
            </a:r>
            <a:r>
              <a:rPr sz="900" spc="2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 specify the IP address and the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 of bits for the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mask (usua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lly followed by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</a:t>
            </a:r>
            <a:r>
              <a:rPr sz="900" dirty="0">
                <a:solidFill>
                  <a:srgbClr val="000000"/>
                </a:solidFill>
                <a:latin typeface="NDEDMI+BookAntiqua"/>
                <a:cs typeface="NDEDMI+BookAntiqua"/>
              </a:rPr>
              <a:t>‘/'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symbol), for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example,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192.168.1.1/28. The</a:t>
            </a:r>
            <a:r>
              <a:rPr sz="900" spc="1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subnet</a:t>
            </a:r>
            <a:r>
              <a:rPr sz="900" spc="1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mask</a:t>
            </a:r>
            <a:r>
              <a:rPr sz="900" spc="1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identified</a:t>
            </a:r>
            <a:r>
              <a:rPr sz="900" spc="1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1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setting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specified number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 bits out of 32 to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1,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 example, in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given address, we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need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set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28 out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32 bits to 1 and the remainder to 0,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resulting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255.255.255.240 as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subnet mask.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829054" y="7227615"/>
            <a:ext cx="2549614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Important points in Classless Addressing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2057653" y="7488576"/>
            <a:ext cx="204973" cy="749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286634" y="7493711"/>
            <a:ext cx="3675355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 Addressing with Classless Addressing is a more advanced scheme.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improves the efficiency of IP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 allocation.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286634" y="7874711"/>
            <a:ext cx="3286531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takes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place of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older class-based addressing scheme.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Classless Inter-Domain Routing is another name for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(CIDR).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1829053" y="8294415"/>
            <a:ext cx="852766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CIDR</a:t>
            </a:r>
            <a:r>
              <a:rPr sz="1000" spc="15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Block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1829053" y="8517839"/>
            <a:ext cx="5199314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CIDR automatically assigns 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block of IP Addresses depending on such rules when a user requests a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certain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Addresses.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block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includes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</a:t>
            </a:r>
            <a:r>
              <a:rPr sz="900" spc="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8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user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requested. The CIDR block is a set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 IP addresses.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1829053" y="9021495"/>
            <a:ext cx="3035846" cy="641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3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ENIAT+BookAntiqua"/>
                <a:cs typeface="HENIAT+BookAntiqua"/>
              </a:rPr>
              <a:t>Rules for Creating CIDR</a:t>
            </a:r>
            <a:r>
              <a:rPr sz="10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1000" dirty="0">
                <a:solidFill>
                  <a:srgbClr val="000000"/>
                </a:solidFill>
                <a:latin typeface="HENIAT+BookAntiqua"/>
                <a:cs typeface="HENIAT+BookAntiqua"/>
              </a:rPr>
              <a:t>Block-</a:t>
            </a:r>
          </a:p>
          <a:p>
            <a:pPr marL="0" marR="0">
              <a:lnSpc>
                <a:spcPts val="1118"/>
              </a:lnSpc>
              <a:spcBef>
                <a:spcPts val="55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following three rules are used to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build a CIDR block:</a:t>
            </a:r>
          </a:p>
          <a:p>
            <a:pPr marL="0" marR="0">
              <a:lnSpc>
                <a:spcPts val="1197"/>
              </a:lnSpc>
              <a:spcBef>
                <a:spcPts val="689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Rule -01: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endParaRPr sz="900" dirty="0">
              <a:solidFill>
                <a:srgbClr val="000000"/>
              </a:solidFill>
              <a:latin typeface="IVEIJR+BookAntiqua-Bold"/>
              <a:cs typeface="IVEIJR+BookAntiqua-Bold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163</a:t>
            </a:r>
          </a:p>
        </p:txBody>
      </p:sp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685800" y="7875651"/>
            <a:ext cx="5432425" cy="14095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288543"/>
            <a:ext cx="6853428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89655" y="524549"/>
            <a:ext cx="2295549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Unit 8: Network layer</a:t>
            </a:r>
            <a:r>
              <a:rPr sz="900" spc="14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- logical addressing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47979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905966"/>
            <a:ext cx="289251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CIDR block's IP addresses must all be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contiguous.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1129198"/>
            <a:ext cx="594283" cy="19016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KKISMA+BookAntiqua-Italic"/>
                <a:cs typeface="KKISMA+BookAntiqua-Italic"/>
              </a:rPr>
              <a:t>Rule-02: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1352498"/>
            <a:ext cx="327942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block's dimension must be presentable as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power of two.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1570429"/>
            <a:ext cx="5198632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total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 IP addresses in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block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block's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size. Any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CIDR block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 still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 a size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 2pow1, 2pow2, 2pow3, 2pow4, 2pow5, 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 on.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1936917"/>
            <a:ext cx="594283" cy="19016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KKISMA+BookAntiqua-Italic"/>
                <a:cs typeface="KKISMA+BookAntiqua-Italic"/>
              </a:rPr>
              <a:t>Rule-03: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2160217"/>
            <a:ext cx="349178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block's first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 address must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 divisible by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block's height.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0" y="2383325"/>
            <a:ext cx="2936129" cy="6214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CIDR Notation</a:t>
            </a:r>
          </a:p>
          <a:p>
            <a:pPr marL="0" marR="0">
              <a:lnSpc>
                <a:spcPts val="1118"/>
              </a:lnSpc>
              <a:spcBef>
                <a:spcPts val="57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CIDR IP Addresses look like-</a:t>
            </a:r>
          </a:p>
          <a:p>
            <a:pPr marL="2263775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a.b.c.d / n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0" y="3262450"/>
            <a:ext cx="378554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NDEDMI+BookAntiqua"/>
                <a:cs typeface="NDEDMI+BookAntiqua"/>
              </a:rPr>
              <a:t>• They finish with a dash and</a:t>
            </a:r>
            <a:r>
              <a:rPr sz="900" spc="-23" dirty="0">
                <a:solidFill>
                  <a:srgbClr val="000000"/>
                </a:solidFill>
                <a:latin typeface="NDEDMI+BookAntiqua"/>
                <a:cs typeface="NDEDMI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EDMI+BookAntiqua"/>
                <a:cs typeface="NDEDMI+BookAntiqua"/>
              </a:rPr>
              <a:t>a number known as</a:t>
            </a:r>
            <a:r>
              <a:rPr sz="900" spc="-13" dirty="0">
                <a:solidFill>
                  <a:srgbClr val="000000"/>
                </a:solidFill>
                <a:latin typeface="NDEDMI+BookAntiqua"/>
                <a:cs typeface="NDEDMI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EDMI+BookAntiqua"/>
                <a:cs typeface="NDEDMI+BookAntiqua"/>
              </a:rPr>
              <a:t>an</a:t>
            </a:r>
            <a:r>
              <a:rPr sz="900" spc="-12" dirty="0">
                <a:solidFill>
                  <a:srgbClr val="000000"/>
                </a:solidFill>
                <a:latin typeface="NDEDMI+BookAntiqua"/>
                <a:cs typeface="NDEDMI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EDMI+BookAntiqua"/>
                <a:cs typeface="NDEDMI+BookAntiqua"/>
              </a:rPr>
              <a:t>IP network prefix.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00" y="3480382"/>
            <a:ext cx="416193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NDEDMI+BookAntiqua"/>
                <a:cs typeface="NDEDMI+BookAntiqua"/>
              </a:rPr>
              <a:t>• The IP network prefix specifies the number of bits used to identify a network.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00" y="3698313"/>
            <a:ext cx="366636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NDEDMI+BookAntiqua"/>
                <a:cs typeface="NDEDMI+BookAntiqua"/>
              </a:rPr>
              <a:t>•</a:t>
            </a:r>
            <a:r>
              <a:rPr sz="900" spc="12" dirty="0">
                <a:solidFill>
                  <a:srgbClr val="000000"/>
                </a:solidFill>
                <a:latin typeface="NDEDMI+BookAntiqua"/>
                <a:cs typeface="NDEDMI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remainder of the bits was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 to identify hosts in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0" y="3921607"/>
            <a:ext cx="63773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Example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4144845"/>
            <a:ext cx="2032089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example of a CIDR IP Address is-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182.0.1.2 / 28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4582234"/>
            <a:ext cx="66930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implies-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371854" y="4837703"/>
            <a:ext cx="204973" cy="3688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600454" y="4842837"/>
            <a:ext cx="264231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detection of the network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done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 28 bits.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600454" y="5033591"/>
            <a:ext cx="344515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remaining four bits are used 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identify hosts in the network.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85800" y="5260210"/>
            <a:ext cx="1157958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8.5 </a:t>
            </a:r>
            <a:r>
              <a:rPr sz="1200" u="sng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Subnetting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685800" y="5516701"/>
            <a:ext cx="5201214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Subnetting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practice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breaking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up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big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into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smaller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networks.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single-wide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similar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city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6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sectors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street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addresses.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postman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such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town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could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take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4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days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locate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single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address.</a:t>
            </a:r>
            <a:r>
              <a:rPr sz="900" spc="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He</a:t>
            </a:r>
            <a:r>
              <a:rPr sz="900" spc="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conveniently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locate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any</a:t>
            </a:r>
            <a:r>
              <a:rPr sz="900" spc="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less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than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hour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town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 separated into sectors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 streets.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685800" y="6161354"/>
            <a:ext cx="5202492" cy="11756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Let's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look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into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another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scenario.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planned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power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outage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due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 repairs.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town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split</a:t>
            </a:r>
            <a:r>
              <a:rPr sz="900" spc="1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into</a:t>
            </a:r>
            <a:r>
              <a:rPr sz="900" spc="1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sectors,</a:t>
            </a:r>
            <a:r>
              <a:rPr sz="900" spc="1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electric</a:t>
            </a:r>
            <a:r>
              <a:rPr sz="900" spc="1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department</a:t>
            </a:r>
            <a:r>
              <a:rPr sz="900" spc="1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1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make</a:t>
            </a:r>
            <a:r>
              <a:rPr sz="900" spc="1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local</a:t>
            </a:r>
            <a:r>
              <a:rPr sz="900" spc="1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announcement</a:t>
            </a:r>
            <a:r>
              <a:rPr sz="900" spc="1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1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affected</a:t>
            </a:r>
            <a:r>
              <a:rPr sz="900" spc="1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sector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instead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general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announcement.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Aside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these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two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examples,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several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other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real-life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examples</a:t>
            </a:r>
            <a:r>
              <a:rPr sz="900" spc="19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massive</a:t>
            </a:r>
            <a:r>
              <a:rPr sz="900" spc="19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structures</a:t>
            </a:r>
            <a:r>
              <a:rPr sz="900" spc="19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being</a:t>
            </a:r>
            <a:r>
              <a:rPr sz="900" spc="19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broken</a:t>
            </a:r>
            <a:r>
              <a:rPr sz="900" spc="18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into</a:t>
            </a:r>
            <a:r>
              <a:rPr sz="900" spc="1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smaller</a:t>
            </a:r>
            <a:r>
              <a:rPr sz="900" spc="1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parts.</a:t>
            </a:r>
            <a:r>
              <a:rPr sz="900" spc="2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8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same</a:t>
            </a:r>
            <a:r>
              <a:rPr sz="900" spc="19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principle</a:t>
            </a:r>
            <a:r>
              <a:rPr sz="900" spc="1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applies</a:t>
            </a:r>
            <a:r>
              <a:rPr sz="900" spc="19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computer networks. Subnetting is a computer networking technique that divides a 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wide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 network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into smaller IP networks called subnets.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default class A, B, and C networks each have 16777214,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65534, 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254 hosts. When there are a large number of hosts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 a single network,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problems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such as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broadcast, collision, and congestion arise.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685800" y="7374839"/>
            <a:ext cx="5195526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Let's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look at a case. There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four divisions of a company: manufacturing, distribution, growth, and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management.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50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users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each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department.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private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was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company. Both computers can run in a single big network 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 is no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subnetting.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2178050" y="9363694"/>
            <a:ext cx="2215154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21 A single large Class C IP Network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164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endParaRPr sz="900" dirty="0">
              <a:solidFill>
                <a:srgbClr val="000000"/>
              </a:solidFill>
              <a:latin typeface="IVEIJR+BookAntiqua-Bold"/>
              <a:cs typeface="IVEIJR+BookAntiqua-Bold"/>
            </a:endParaRPr>
          </a:p>
        </p:txBody>
      </p: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829054" y="1975866"/>
            <a:ext cx="5402326" cy="152438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8100" y="258064"/>
            <a:ext cx="685800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4828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3" y="905966"/>
            <a:ext cx="5199990" cy="103205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9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enter</a:t>
            </a:r>
            <a:r>
              <a:rPr sz="900" spc="10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0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supply</a:t>
            </a:r>
            <a:r>
              <a:rPr sz="900" spc="10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information</a:t>
            </a:r>
            <a:r>
              <a:rPr sz="900" spc="10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9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network,</a:t>
            </a:r>
            <a:r>
              <a:rPr sz="900" spc="10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computers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</a:t>
            </a:r>
            <a:r>
              <a:rPr sz="900" spc="9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transmitted</a:t>
            </a:r>
            <a:r>
              <a:rPr sz="900" spc="10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signals.</a:t>
            </a:r>
            <a:r>
              <a:rPr sz="900" spc="10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9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0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computer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network,</a:t>
            </a:r>
            <a:r>
              <a:rPr sz="900" spc="1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transmitted</a:t>
            </a:r>
            <a:r>
              <a:rPr sz="900" spc="1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message</a:t>
            </a:r>
            <a:r>
              <a:rPr sz="900" spc="1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1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announcement</a:t>
            </a:r>
            <a:r>
              <a:rPr sz="900" spc="1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message</a:t>
            </a:r>
            <a:r>
              <a:rPr sz="900" spc="1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1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heard</a:t>
            </a:r>
            <a:r>
              <a:rPr sz="900" spc="1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  <a:r>
              <a:rPr sz="900" spc="1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</a:t>
            </a:r>
            <a:r>
              <a:rPr sz="900" spc="1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hosts</a:t>
            </a:r>
            <a:r>
              <a:rPr sz="900" spc="1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network.</a:t>
            </a:r>
            <a:r>
              <a:rPr sz="900" spc="-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Since</a:t>
            </a:r>
            <a:r>
              <a:rPr sz="900" spc="-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machines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-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connected</a:t>
            </a:r>
            <a:r>
              <a:rPr sz="900" spc="-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same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network,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they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receive</a:t>
            </a:r>
            <a:r>
              <a:rPr sz="900" spc="-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</a:t>
            </a:r>
            <a:r>
              <a:rPr sz="900" spc="-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broadcast</a:t>
            </a:r>
            <a:r>
              <a:rPr sz="900" spc="-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signals,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whether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broadcast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messages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 important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them. This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 can be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split into subnets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 the same way 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city is divided into sectors. When a network is split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into subnets, machines can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only</a:t>
            </a:r>
            <a:r>
              <a:rPr sz="900" spc="18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transmit</a:t>
            </a:r>
            <a:r>
              <a:rPr sz="900" spc="1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broadcasts</a:t>
            </a:r>
            <a:r>
              <a:rPr sz="900" spc="18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1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pertain</a:t>
            </a:r>
            <a:r>
              <a:rPr sz="900" spc="18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1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them.</a:t>
            </a:r>
            <a:r>
              <a:rPr sz="900" spc="2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Since</a:t>
            </a:r>
            <a:r>
              <a:rPr sz="900" spc="18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corporation</a:t>
            </a:r>
            <a:r>
              <a:rPr sz="900" spc="1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1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four</a:t>
            </a:r>
            <a:r>
              <a:rPr sz="900" spc="18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departments,</a:t>
            </a:r>
            <a:r>
              <a:rPr sz="900" spc="1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 can be divided into four subnets.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932685" y="2059633"/>
            <a:ext cx="1029175" cy="7805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4779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Description</a:t>
            </a:r>
          </a:p>
          <a:p>
            <a:pPr marL="0" marR="0">
              <a:lnSpc>
                <a:spcPts val="1118"/>
              </a:lnSpc>
              <a:spcBef>
                <a:spcPts val="129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 address</a:t>
            </a:r>
          </a:p>
          <a:p>
            <a:pPr marL="153924" marR="0">
              <a:lnSpc>
                <a:spcPts val="1118"/>
              </a:lnSpc>
              <a:spcBef>
                <a:spcPts val="124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Valid hosts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3179699" y="2059633"/>
            <a:ext cx="695325" cy="48036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239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Network1</a:t>
            </a:r>
          </a:p>
          <a:p>
            <a:pPr marL="0" marR="0">
              <a:lnSpc>
                <a:spcPts val="1118"/>
              </a:lnSpc>
              <a:spcBef>
                <a:spcPts val="129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192.168.1.0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274184" y="2059633"/>
            <a:ext cx="66343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Network2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5353557" y="2059633"/>
            <a:ext cx="66354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Network3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432550" y="2059633"/>
            <a:ext cx="66343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Network4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4229989" y="2359863"/>
            <a:ext cx="75293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192.168.1.64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5280025" y="2359863"/>
            <a:ext cx="80962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192.168.1.128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359398" y="2359863"/>
            <a:ext cx="80962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192.168.1.192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3098927" y="2660244"/>
            <a:ext cx="854194" cy="34252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212529"/>
                </a:solidFill>
                <a:latin typeface="CCRGFL+SegoeUI"/>
                <a:cs typeface="CCRGFL+SegoeUI"/>
              </a:rPr>
              <a:t>192.168.1.1 to</a:t>
            </a:r>
          </a:p>
          <a:p>
            <a:pPr marL="36576" marR="0">
              <a:lnSpc>
                <a:spcPts val="1197"/>
              </a:lnSpc>
              <a:spcBef>
                <a:spcPts val="2"/>
              </a:spcBef>
              <a:spcAft>
                <a:spcPts val="0"/>
              </a:spcAft>
            </a:pPr>
            <a:r>
              <a:rPr sz="900" dirty="0">
                <a:solidFill>
                  <a:srgbClr val="212529"/>
                </a:solidFill>
                <a:latin typeface="CCRGFL+SegoeUI"/>
                <a:cs typeface="CCRGFL+SegoeUI"/>
              </a:rPr>
              <a:t>192.168.1.62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4147693" y="2660244"/>
            <a:ext cx="916602" cy="34252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212529"/>
                </a:solidFill>
                <a:latin typeface="CCRGFL+SegoeUI"/>
                <a:cs typeface="CCRGFL+SegoeUI"/>
              </a:rPr>
              <a:t>192.168.1.65 to</a:t>
            </a:r>
          </a:p>
          <a:p>
            <a:pPr marL="36576" marR="0">
              <a:lnSpc>
                <a:spcPts val="1197"/>
              </a:lnSpc>
              <a:spcBef>
                <a:spcPts val="2"/>
              </a:spcBef>
              <a:spcAft>
                <a:spcPts val="0"/>
              </a:spcAft>
            </a:pPr>
            <a:r>
              <a:rPr sz="900" dirty="0">
                <a:solidFill>
                  <a:srgbClr val="212529"/>
                </a:solidFill>
                <a:latin typeface="CCRGFL+SegoeUI"/>
                <a:cs typeface="CCRGFL+SegoeUI"/>
              </a:rPr>
              <a:t>192.168.1.126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5196205" y="2660244"/>
            <a:ext cx="977524" cy="34252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212529"/>
                </a:solidFill>
                <a:latin typeface="CCRGFL+SegoeUI"/>
                <a:cs typeface="CCRGFL+SegoeUI"/>
              </a:rPr>
              <a:t>192.168.1.129 to</a:t>
            </a:r>
          </a:p>
          <a:p>
            <a:pPr marL="67055" marR="0">
              <a:lnSpc>
                <a:spcPts val="1197"/>
              </a:lnSpc>
              <a:spcBef>
                <a:spcPts val="2"/>
              </a:spcBef>
              <a:spcAft>
                <a:spcPts val="0"/>
              </a:spcAft>
            </a:pPr>
            <a:r>
              <a:rPr sz="900" dirty="0">
                <a:solidFill>
                  <a:srgbClr val="212529"/>
                </a:solidFill>
                <a:latin typeface="CCRGFL+SegoeUI"/>
                <a:cs typeface="CCRGFL+SegoeUI"/>
              </a:rPr>
              <a:t>192.168.1.190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275578" y="2660244"/>
            <a:ext cx="977524" cy="34252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212529"/>
                </a:solidFill>
                <a:latin typeface="CCRGFL+SegoeUI"/>
                <a:cs typeface="CCRGFL+SegoeUI"/>
              </a:rPr>
              <a:t>192.168.1.193 to</a:t>
            </a:r>
          </a:p>
          <a:p>
            <a:pPr marL="67055" marR="0">
              <a:lnSpc>
                <a:spcPts val="1197"/>
              </a:lnSpc>
              <a:spcBef>
                <a:spcPts val="2"/>
              </a:spcBef>
              <a:spcAft>
                <a:spcPts val="0"/>
              </a:spcAft>
            </a:pPr>
            <a:r>
              <a:rPr sz="900" dirty="0">
                <a:solidFill>
                  <a:srgbClr val="212529"/>
                </a:solidFill>
                <a:latin typeface="CCRGFL+SegoeUI"/>
                <a:cs typeface="CCRGFL+SegoeUI"/>
              </a:rPr>
              <a:t>192.168.1.254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217665" y="3047721"/>
            <a:ext cx="842888" cy="19012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212529"/>
                </a:solidFill>
                <a:latin typeface="CCRGFL+SegoeUI"/>
                <a:cs typeface="CCRGFL+SegoeUI"/>
              </a:rPr>
              <a:t>192.168.1.255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912874" y="3123921"/>
            <a:ext cx="1067521" cy="19012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212529"/>
                </a:solidFill>
                <a:latin typeface="CCRGFL+SegoeUI"/>
                <a:cs typeface="CCRGFL+SegoeUI"/>
              </a:rPr>
              <a:t>Broadcast address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3135502" y="3123921"/>
            <a:ext cx="781273" cy="19012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212529"/>
                </a:solidFill>
                <a:latin typeface="CCRGFL+SegoeUI"/>
                <a:cs typeface="CCRGFL+SegoeUI"/>
              </a:rPr>
              <a:t>192.168.1.63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4184268" y="3123921"/>
            <a:ext cx="842888" cy="19012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212529"/>
                </a:solidFill>
                <a:latin typeface="CCRGFL+SegoeUI"/>
                <a:cs typeface="CCRGFL+SegoeUI"/>
              </a:rPr>
              <a:t>192.168.1.127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5263260" y="3123921"/>
            <a:ext cx="842888" cy="19012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212529"/>
                </a:solidFill>
                <a:latin typeface="CCRGFL+SegoeUI"/>
                <a:cs typeface="CCRGFL+SegoeUI"/>
              </a:rPr>
              <a:t>192.168.1.191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829054" y="3579575"/>
            <a:ext cx="1821457" cy="2047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12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Advantages of</a:t>
            </a:r>
            <a:r>
              <a:rPr sz="1100" spc="-11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r>
              <a:rPr sz="11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Subnetting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057654" y="3859297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2286635" y="3864431"/>
            <a:ext cx="4740381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Subnetting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technique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dividing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big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 into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smaller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networks. Small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 simple to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administer.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057654" y="4240297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286635" y="4245431"/>
            <a:ext cx="4741247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 having only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transmitted traffic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 is important 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subnet, subnetting eliminates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 traffic.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057654" y="4621297"/>
            <a:ext cx="204973" cy="5593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2286635" y="4626431"/>
            <a:ext cx="4387215" cy="5613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Subnetting increases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network's overall efficiency by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reducing unwanted traffic.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Subnetting improves network stability by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blocking a subnet's traffic inside a subnet.</a:t>
            </a:r>
          </a:p>
          <a:p>
            <a:pPr marL="0" marR="0">
              <a:lnSpc>
                <a:spcPts val="1118"/>
              </a:lnSpc>
              <a:spcBef>
                <a:spcPts val="3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Subnetting decreases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 IP addresses needed.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1829054" y="5234893"/>
            <a:ext cx="1946102" cy="2047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12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Disadvantage of Subnetting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2057654" y="5513091"/>
            <a:ext cx="204973" cy="368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2286635" y="5518225"/>
            <a:ext cx="408340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 connect, different subnets need an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intermediary system known as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router.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2286635" y="5708725"/>
            <a:ext cx="4738898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Getting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more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subnets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means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losing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more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each</a:t>
            </a:r>
            <a:r>
              <a:rPr sz="900" spc="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subnet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its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broadcast addresses.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2057654" y="6084591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2286635" y="6089725"/>
            <a:ext cx="4740156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Subnetting</a:t>
            </a:r>
            <a:r>
              <a:rPr sz="900" spc="6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increases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network's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complexity.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subnetted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must</a:t>
            </a:r>
            <a:r>
              <a:rPr sz="900" spc="6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managed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 experienced network administrator.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1829054" y="6506844"/>
            <a:ext cx="2453158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8.6 </a:t>
            </a:r>
            <a:r>
              <a:rPr sz="1200" u="sng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Network Address Translation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1829054" y="6764857"/>
            <a:ext cx="5198285" cy="3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It's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method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converting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private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public</a:t>
            </a:r>
            <a:r>
              <a:rPr sz="900" spc="-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addresses.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was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mentioned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RFC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1631.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1829054" y="7130264"/>
            <a:ext cx="2576473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What is the reason for its implementation?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1829054" y="7353503"/>
            <a:ext cx="5200466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8955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NAT was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implemented due to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scarcity of IP addresses.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was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time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 we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believed that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Internet's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expansion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would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halted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due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scarcity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addresses.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five</a:t>
            </a:r>
            <a:r>
              <a:rPr sz="900" spc="-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networks,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want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access</a:t>
            </a:r>
            <a:r>
              <a:rPr sz="900" spc="8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6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each</a:t>
            </a:r>
            <a:r>
              <a:rPr sz="900" spc="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them.</a:t>
            </a:r>
            <a:r>
              <a:rPr sz="900" spc="7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since</a:t>
            </a:r>
            <a:r>
              <a:rPr sz="900" spc="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need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7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risen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8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assumed that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internet's growth would eventually slow.</a:t>
            </a:r>
          </a:p>
        </p:txBody>
      </p:sp>
      <p:sp>
        <p:nvSpPr>
          <p:cNvPr id="42" name="object 42"/>
          <p:cNvSpPr txBox="1"/>
          <p:nvPr/>
        </p:nvSpPr>
        <p:spPr>
          <a:xfrm>
            <a:off x="1829054" y="8003516"/>
            <a:ext cx="3059167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The solution to the implementation of IP</a:t>
            </a:r>
            <a:r>
              <a:rPr sz="1000" spc="-12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Addresses</a:t>
            </a:r>
          </a:p>
        </p:txBody>
      </p:sp>
      <p:sp>
        <p:nvSpPr>
          <p:cNvPr id="43" name="object 43"/>
          <p:cNvSpPr txBox="1"/>
          <p:nvPr/>
        </p:nvSpPr>
        <p:spPr>
          <a:xfrm>
            <a:off x="1829053" y="8226755"/>
            <a:ext cx="5200578" cy="6053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However,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short-term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solution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issue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depletion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exhaustion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been</a:t>
            </a:r>
            <a:r>
              <a:rPr sz="900" spc="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given.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version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six,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long-term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workaround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already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implemented.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CIDR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classless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inter-domain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routing,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short-term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solution,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other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NAT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 translation, which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 a long-term solution.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1829054" y="8871661"/>
            <a:ext cx="5197755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NAT</a:t>
            </a:r>
            <a:r>
              <a:rPr sz="900" spc="20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20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method</a:t>
            </a:r>
            <a:r>
              <a:rPr sz="900" spc="1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2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converting</a:t>
            </a:r>
            <a:r>
              <a:rPr sz="900" spc="19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private</a:t>
            </a:r>
            <a:r>
              <a:rPr sz="900" spc="1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19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19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0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public</a:t>
            </a:r>
            <a:r>
              <a:rPr sz="900" spc="20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19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addresses.</a:t>
            </a:r>
            <a:r>
              <a:rPr sz="900" spc="1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It's</a:t>
            </a:r>
            <a:r>
              <a:rPr sz="900" spc="1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0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method</a:t>
            </a:r>
            <a:r>
              <a:rPr sz="900" spc="1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preserving IP addresses. There are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variety of private addresses available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 seen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Table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6.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endParaRPr sz="900" dirty="0">
              <a:solidFill>
                <a:srgbClr val="000000"/>
              </a:solidFill>
              <a:latin typeface="IVEIJR+BookAntiqua-Bold"/>
              <a:cs typeface="IVEIJR+BookAntiqua-Bold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165</a:t>
            </a:r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647444" y="3584829"/>
            <a:ext cx="3121660" cy="186664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729485" y="1170559"/>
            <a:ext cx="2959989" cy="102362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288543"/>
            <a:ext cx="6853428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89655" y="524549"/>
            <a:ext cx="2295549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Unit 8: Network layer</a:t>
            </a:r>
            <a:r>
              <a:rPr sz="900" spc="14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- logical addressing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47979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579243" y="907271"/>
            <a:ext cx="1411432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Table 6 Range of Addresses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2276042"/>
            <a:ext cx="5199570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variety</a:t>
            </a:r>
            <a:r>
              <a:rPr sz="900" spc="1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private</a:t>
            </a:r>
            <a:r>
              <a:rPr sz="900" spc="1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1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1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available.</a:t>
            </a:r>
            <a:r>
              <a:rPr sz="900" spc="19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These</a:t>
            </a:r>
            <a:r>
              <a:rPr sz="900" spc="1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1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17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</a:t>
            </a:r>
            <a:r>
              <a:rPr sz="900" spc="17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been</a:t>
            </a:r>
            <a:r>
              <a:rPr sz="900" spc="1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allocated</a:t>
            </a:r>
            <a:r>
              <a:rPr sz="900" spc="1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15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private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networks for you to connect to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Internet.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2640882"/>
            <a:ext cx="891365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Role of NAT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799" y="2864305"/>
            <a:ext cx="5198060" cy="46550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conversion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translate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these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-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into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public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addresses,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allowing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them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access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internet. For example, we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would use NAT 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allocate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single public IP address to all of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systems that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 private 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addresses, allowing them to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connect to the Internet.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799" y="5746825"/>
            <a:ext cx="5202283" cy="10320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setup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</a:t>
            </a:r>
            <a:r>
              <a:rPr sz="900" spc="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server</a:t>
            </a:r>
            <a:r>
              <a:rPr sz="900" spc="8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private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10.0.0.1.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also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</a:t>
            </a:r>
            <a:r>
              <a:rPr sz="900" spc="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router</a:t>
            </a:r>
            <a:r>
              <a:rPr sz="900" spc="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NAT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installed,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every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router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maintains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routing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table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public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they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map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private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 to which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public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address, which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known as a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global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address.</a:t>
            </a:r>
            <a:r>
              <a:rPr sz="900" spc="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device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would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</a:t>
            </a:r>
            <a:r>
              <a:rPr sz="900" spc="-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global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address,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making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visible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internet.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-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now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map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10.0.0.1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172.69.58.80 with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aid of the router.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 says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 the device will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 be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recognized by the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10.0.0.1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server.</a:t>
            </a:r>
            <a:r>
              <a:rPr sz="900" spc="1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1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non-public</a:t>
            </a:r>
            <a:r>
              <a:rPr sz="900" spc="1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1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address.</a:t>
            </a:r>
            <a:r>
              <a:rPr sz="900" spc="1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172.69.58.80</a:t>
            </a:r>
            <a:r>
              <a:rPr sz="900" spc="1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1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include</a:t>
            </a:r>
            <a:r>
              <a:rPr sz="900" spc="1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1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information.</a:t>
            </a:r>
            <a:r>
              <a:rPr sz="900" spc="1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public</a:t>
            </a:r>
            <a:r>
              <a:rPr sz="900" spc="1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 is that.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799" y="6823373"/>
            <a:ext cx="986886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NAT Working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799" y="7047177"/>
            <a:ext cx="5201502" cy="46360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border router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</a:t>
            </a:r>
            <a:r>
              <a:rPr sz="900" spc="-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interface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local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(inside)</a:t>
            </a:r>
            <a:r>
              <a:rPr sz="900" spc="-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-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</a:t>
            </a:r>
            <a:r>
              <a:rPr sz="900" spc="-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interface</a:t>
            </a:r>
            <a:r>
              <a:rPr sz="900" spc="-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global</a:t>
            </a:r>
            <a:r>
              <a:rPr sz="900" spc="-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(outside)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designed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NAT.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NAT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transfers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local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(private)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global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(public)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 as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packet travels outside the local (inside) network.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799" y="7548574"/>
            <a:ext cx="5199557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global (public) IP address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 a packet is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translated to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local (private)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 address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reaches 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local network.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799" y="7909762"/>
            <a:ext cx="5196478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lost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Control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Message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(ICMP)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unreachable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destination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transmitted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NAT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runs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out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addresses,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i.e.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left</a:t>
            </a:r>
            <a:r>
              <a:rPr sz="900" spc="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pool setup.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799" y="8416520"/>
            <a:ext cx="2775698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What is the purpose of masking port numbers?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799" y="8639758"/>
            <a:ext cx="5201264" cy="10323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Assume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two</a:t>
            </a:r>
            <a:r>
              <a:rPr sz="900" spc="-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-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linked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network.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Now,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side,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they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both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request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same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destination,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same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port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number,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say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1000,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same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time.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NAT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just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performs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</a:p>
          <a:p>
            <a:pPr marL="0" marR="0">
              <a:lnSpc>
                <a:spcPts val="1118"/>
              </a:lnSpc>
              <a:spcBef>
                <a:spcPts val="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conversion,</a:t>
            </a:r>
            <a:r>
              <a:rPr sz="900" spc="1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</a:t>
            </a:r>
            <a:r>
              <a:rPr sz="900" spc="1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their</a:t>
            </a:r>
            <a:r>
              <a:rPr sz="900" spc="1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  <a:r>
              <a:rPr sz="900" spc="1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arrive</a:t>
            </a:r>
            <a:r>
              <a:rPr sz="900" spc="1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1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NAT,</a:t>
            </a:r>
            <a:r>
              <a:rPr sz="900" spc="1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</a:t>
            </a:r>
            <a:r>
              <a:rPr sz="900" spc="1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their</a:t>
            </a:r>
            <a:r>
              <a:rPr sz="900" spc="1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1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1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1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disguised</a:t>
            </a:r>
            <a:r>
              <a:rPr sz="900" spc="1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1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network's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public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sent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destination.</a:t>
            </a:r>
            <a:r>
              <a:rPr sz="900" spc="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Destination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respond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using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router's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public</a:t>
            </a:r>
            <a:r>
              <a:rPr sz="900" spc="8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8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address.</a:t>
            </a:r>
            <a:r>
              <a:rPr sz="900" spc="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8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</a:t>
            </a:r>
            <a:r>
              <a:rPr sz="900" spc="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NAT</a:t>
            </a:r>
            <a:r>
              <a:rPr sz="900" spc="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receives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response,</a:t>
            </a:r>
            <a:r>
              <a:rPr sz="900" spc="8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0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would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8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unknown</a:t>
            </a:r>
            <a:r>
              <a:rPr sz="900" spc="9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9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reply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belongs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</a:t>
            </a:r>
            <a:r>
              <a:rPr sz="900" spc="-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(because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  <a:r>
              <a:rPr sz="900" spc="-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port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both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 the</a:t>
            </a:r>
            <a:r>
              <a:rPr sz="900" spc="-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same).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NAT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masks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 port number 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creates an entry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NAT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table to prevent such a problem.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166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endParaRPr sz="900" dirty="0">
              <a:solidFill>
                <a:srgbClr val="000000"/>
              </a:solidFill>
              <a:latin typeface="IVEIJR+BookAntiqua-Bold"/>
              <a:cs typeface="IVEIJR+BookAntiqua-Bold"/>
            </a:endParaRPr>
          </a:p>
        </p:txBody>
      </p:sp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2917444" y="2021586"/>
            <a:ext cx="2869310" cy="104267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8100" y="258064"/>
            <a:ext cx="685800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4828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911142"/>
            <a:ext cx="2670393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Network</a:t>
            </a:r>
            <a:r>
              <a:rPr sz="1000" spc="1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Address Translation (NAT)</a:t>
            </a:r>
            <a:r>
              <a:rPr sz="1000" spc="12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Types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1134368"/>
            <a:ext cx="2010245" cy="1937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2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252525"/>
                </a:solidFill>
                <a:latin typeface="LFHNUL+Open Sans"/>
                <a:cs typeface="LFHNUL+Open Sans"/>
              </a:rPr>
              <a:t>There are 3 ways to</a:t>
            </a:r>
            <a:r>
              <a:rPr sz="900" spc="-15" dirty="0">
                <a:solidFill>
                  <a:srgbClr val="252525"/>
                </a:solidFill>
                <a:latin typeface="LFHNUL+Open Sans"/>
                <a:cs typeface="LFHNUL+Open Sans"/>
              </a:rPr>
              <a:t> </a:t>
            </a:r>
            <a:r>
              <a:rPr sz="900" dirty="0">
                <a:solidFill>
                  <a:srgbClr val="252525"/>
                </a:solidFill>
                <a:latin typeface="LFHNUL+Open Sans"/>
                <a:cs typeface="LFHNUL+Open Sans"/>
              </a:rPr>
              <a:t>configure NAT: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1367004"/>
            <a:ext cx="5201188" cy="6167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Static NAT</a:t>
            </a:r>
            <a:r>
              <a:rPr sz="1000" spc="-25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NDEDMI+BookAntiqua"/>
                <a:cs typeface="NDEDMI+BookAntiqua"/>
              </a:rPr>
              <a:t>–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 this configuration, a single unregistered (Private) IP address is mapped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legally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registered (Public)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address, resulting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one-to-one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mapping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 local and global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addresses.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popular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term</a:t>
            </a:r>
            <a:r>
              <a:rPr sz="900" spc="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web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hosting.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</a:t>
            </a:r>
            <a:r>
              <a:rPr sz="900" spc="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businesses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since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many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devices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need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connectivity, and providing Internet access necessitates the use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 a public IP address.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3788029" y="3147932"/>
            <a:ext cx="1282732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22 Types of NAT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4" y="3410279"/>
            <a:ext cx="5201132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3000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devices</a:t>
            </a:r>
            <a:r>
              <a:rPr sz="900" spc="-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need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access,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organization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would</a:t>
            </a:r>
            <a:r>
              <a:rPr sz="900" spc="-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</a:t>
            </a:r>
            <a:r>
              <a:rPr sz="900" spc="-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purchase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3000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public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addresses,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 would be very expensive.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4" y="3772257"/>
            <a:ext cx="5200675" cy="11851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Dynamic</a:t>
            </a:r>
            <a:r>
              <a:rPr sz="1000" spc="28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NAT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: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unregistered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converted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into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registered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(Public)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pool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public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form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NAT.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would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lost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pool's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open,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since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only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limited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private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converted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public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addresses.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pool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two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public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available,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only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two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private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interpreted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any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given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time.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Since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several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private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mapped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pool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public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addresses,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third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private</a:t>
            </a:r>
            <a:r>
              <a:rPr sz="900" spc="-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-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tries</a:t>
            </a:r>
            <a:r>
              <a:rPr sz="900" spc="-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access</a:t>
            </a:r>
            <a:r>
              <a:rPr sz="900" spc="-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Internet,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-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-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-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lost.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</a:t>
            </a:r>
            <a:r>
              <a:rPr sz="900" spc="-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</a:t>
            </a:r>
            <a:r>
              <a:rPr sz="900" spc="-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people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who</a:t>
            </a:r>
            <a:r>
              <a:rPr sz="900" spc="-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wish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</a:t>
            </a:r>
            <a:r>
              <a:rPr sz="900" spc="-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set,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NAT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used.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also</a:t>
            </a:r>
            <a:r>
              <a:rPr sz="900" spc="-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very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expensive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since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company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would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purchase a large number of global IP addresses to create a pool.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4" y="4996284"/>
            <a:ext cx="5201780" cy="75846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PAT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:</a:t>
            </a:r>
            <a:r>
              <a:rPr sz="900" spc="1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NAT</a:t>
            </a:r>
            <a:r>
              <a:rPr sz="900" spc="1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overload</a:t>
            </a:r>
            <a:r>
              <a:rPr sz="900" spc="15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also</a:t>
            </a:r>
            <a:r>
              <a:rPr sz="900" spc="1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known</a:t>
            </a:r>
            <a:r>
              <a:rPr sz="900" spc="15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1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Port</a:t>
            </a:r>
            <a:r>
              <a:rPr sz="900" spc="1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1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Translation</a:t>
            </a:r>
            <a:r>
              <a:rPr sz="900" spc="1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(PAT).</a:t>
            </a:r>
            <a:r>
              <a:rPr sz="900" spc="1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Many</a:t>
            </a:r>
            <a:r>
              <a:rPr sz="900" spc="1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local</a:t>
            </a:r>
            <a:r>
              <a:rPr sz="900" spc="15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(private)</a:t>
            </a:r>
            <a:r>
              <a:rPr sz="900" spc="1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2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2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2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mapped</a:t>
            </a:r>
            <a:r>
              <a:rPr sz="900" spc="2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5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single</a:t>
            </a:r>
            <a:r>
              <a:rPr sz="900" spc="2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registered</a:t>
            </a:r>
            <a:r>
              <a:rPr sz="900" spc="2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2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2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using</a:t>
            </a:r>
            <a:r>
              <a:rPr sz="900" spc="2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2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method.</a:t>
            </a:r>
            <a:r>
              <a:rPr sz="900" spc="2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</a:t>
            </a:r>
            <a:r>
              <a:rPr sz="900" spc="25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differentiated by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port numbers, which identity which traffic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belongs to which IP address.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 is the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most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common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method.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After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all,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cost-effective</a:t>
            </a:r>
            <a:r>
              <a:rPr sz="900" spc="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because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thousands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users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connected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Internet with only one single global (public) IP address.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4" y="5797721"/>
            <a:ext cx="1309861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Advantages</a:t>
            </a:r>
            <a:r>
              <a:rPr sz="1000" spc="14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of NAT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057653" y="6058683"/>
            <a:ext cx="204973" cy="559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286634" y="6063817"/>
            <a:ext cx="245131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NAT protects lawfully assigned IP addresses.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286634" y="6254317"/>
            <a:ext cx="4744771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-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ensures</a:t>
            </a:r>
            <a:r>
              <a:rPr sz="900" spc="-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anonymity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masking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device's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-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-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sending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receiving</a:t>
            </a:r>
            <a:r>
              <a:rPr sz="900" spc="-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 a network changes, address renumbering is no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longer necessary.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4" y="6674021"/>
            <a:ext cx="1422638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Disadvantage</a:t>
            </a:r>
            <a:r>
              <a:rPr sz="1000" spc="16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of NAT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057653" y="6935364"/>
            <a:ext cx="204973" cy="749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286635" y="6940499"/>
            <a:ext cx="288325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Switching route delays occur as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result of translation.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286634" y="7130999"/>
            <a:ext cx="3247530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Although NAT is enabled, certain applications will not work.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Tunneling protocols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like IPsec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get more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complicated.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286635" y="7511999"/>
            <a:ext cx="4738136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Also,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layer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system,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router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should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tamper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port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(transport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layer), but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does due to NAT.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829054" y="7931702"/>
            <a:ext cx="2548032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ICMP (Internet control message protocol)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829054" y="8155127"/>
            <a:ext cx="5199709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layer</a:t>
            </a:r>
            <a:r>
              <a:rPr sz="900" spc="6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does</a:t>
            </a:r>
            <a:r>
              <a:rPr sz="900" spc="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ICMP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Control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Message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run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in?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runs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layer,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 the greatest chance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 being discarded?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What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does that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mean when we're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sending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8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  <a:r>
              <a:rPr sz="900" spc="7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destination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there's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noise,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there's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problem,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there's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buffer problem?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829053" y="8799779"/>
            <a:ext cx="425980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Any packets are discarded so that traffic can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 and congestion can be relieved.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829053" y="9023141"/>
            <a:ext cx="3674295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Which packet has the greatest likelihood of being discarded?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829053" y="9246565"/>
            <a:ext cx="5201400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ICMP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stands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Managed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Messaging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Protocol.</a:t>
            </a:r>
            <a:r>
              <a:rPr sz="900" spc="10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</a:t>
            </a:r>
            <a:r>
              <a:rPr sz="900" spc="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</a:t>
            </a:r>
            <a:r>
              <a:rPr sz="900" spc="7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ICMP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then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IGMP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then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UDP,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then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TCP.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Routers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search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ICMP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discard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they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make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space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 the highest priority protocol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endParaRPr sz="900" dirty="0">
              <a:solidFill>
                <a:srgbClr val="000000"/>
              </a:solidFill>
              <a:latin typeface="IVEIJR+BookAntiqua-Bold"/>
              <a:cs typeface="IVEIJR+BookAntiqua-Bold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167</a:t>
            </a:r>
          </a:p>
        </p:txBody>
      </p: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1383919" y="7504684"/>
            <a:ext cx="3648075" cy="63055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407414" y="5715508"/>
            <a:ext cx="3603752" cy="72770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590294" y="3477767"/>
            <a:ext cx="3237738" cy="39560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742694" y="2105532"/>
            <a:ext cx="2927350" cy="103123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67512" y="288543"/>
            <a:ext cx="6853428" cy="66294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589655" y="524549"/>
            <a:ext cx="2295549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Unit 8: Network layer</a:t>
            </a:r>
            <a:r>
              <a:rPr sz="900" spc="14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- logical addressing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47979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Notes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396363" y="905708"/>
            <a:ext cx="1782961" cy="2199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31"/>
              </a:lnSpc>
              <a:spcBef>
                <a:spcPts val="0"/>
              </a:spcBef>
              <a:spcAft>
                <a:spcPts val="0"/>
              </a:spcAft>
            </a:pPr>
            <a:r>
              <a:rPr sz="1150" dirty="0">
                <a:solidFill>
                  <a:srgbClr val="000000"/>
                </a:solidFill>
                <a:latin typeface="HENIAT+BookAntiqua"/>
                <a:cs typeface="HENIAT+BookAntiqua"/>
              </a:rPr>
              <a:t>ICMP&lt;IGMP&lt;UDP&lt;TCP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17804" y="1168699"/>
            <a:ext cx="2380536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Which is the highest priority protocol?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1392122"/>
            <a:ext cx="40109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TCP.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1615416"/>
            <a:ext cx="3258588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So, there are two situations in which we use the ICMP: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403858" y="1876192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632458" y="1881327"/>
            <a:ext cx="354355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error management and request and respond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shown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23.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317115" y="3214989"/>
            <a:ext cx="1935500" cy="9161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23 Two situations to use ICMP</a:t>
            </a:r>
          </a:p>
          <a:p>
            <a:pPr marL="445007" marR="0">
              <a:lnSpc>
                <a:spcPts val="1081"/>
              </a:lnSpc>
              <a:spcBef>
                <a:spcPts val="470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24 ICMP(a)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799" y="4219524"/>
            <a:ext cx="5202242" cy="14590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 a source sends a packet, 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 going 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transmit an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 packet,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must send 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 packet 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destination,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 it must send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via Routers 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R1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R2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shown in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24.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 my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arrived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R1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first,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then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R2.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However,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my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reaches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R2,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rejected.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My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was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suddenly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discarded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due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buffer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problem;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was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much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traffic,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1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was</a:t>
            </a:r>
            <a:r>
              <a:rPr sz="900" spc="1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discarded.</a:t>
            </a:r>
            <a:r>
              <a:rPr sz="900" spc="1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15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1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source's</a:t>
            </a:r>
            <a:r>
              <a:rPr sz="900" spc="1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1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1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1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been</a:t>
            </a:r>
            <a:r>
              <a:rPr sz="900" spc="15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discarded.</a:t>
            </a:r>
            <a:r>
              <a:rPr sz="900" spc="1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router,</a:t>
            </a:r>
            <a:r>
              <a:rPr sz="900" spc="1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R2,</a:t>
            </a:r>
            <a:r>
              <a:rPr sz="900" spc="1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responsible</a:t>
            </a:r>
            <a:r>
              <a:rPr sz="900" spc="9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10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informing</a:t>
            </a:r>
            <a:r>
              <a:rPr sz="900" spc="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  <a:r>
              <a:rPr sz="900" spc="9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your</a:t>
            </a:r>
            <a:r>
              <a:rPr sz="900" spc="10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9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8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been</a:t>
            </a:r>
            <a:r>
              <a:rPr sz="900" spc="10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discarded.</a:t>
            </a:r>
            <a:r>
              <a:rPr sz="900" spc="1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10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10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must</a:t>
            </a:r>
            <a:r>
              <a:rPr sz="900" spc="1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1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resent.</a:t>
            </a:r>
            <a:r>
              <a:rPr sz="900" spc="1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</a:t>
            </a:r>
            <a:r>
              <a:rPr sz="900" spc="1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1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case,</a:t>
            </a:r>
            <a:r>
              <a:rPr sz="900" spc="1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ICMP</a:t>
            </a:r>
            <a:r>
              <a:rPr sz="900" spc="1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1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(Internet</a:t>
            </a:r>
            <a:r>
              <a:rPr sz="900" spc="1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Control</a:t>
            </a:r>
            <a:r>
              <a:rPr sz="900" spc="1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Message</a:t>
            </a:r>
            <a:r>
              <a:rPr sz="900" spc="1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Protocol)</a:t>
            </a:r>
            <a:r>
              <a:rPr sz="900" spc="1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</a:t>
            </a:r>
            <a:r>
              <a:rPr sz="900" spc="1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provide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clarification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been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lost.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ICMP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containing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destination</a:t>
            </a:r>
            <a:r>
              <a:rPr sz="900" spc="18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18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20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1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sent</a:t>
            </a:r>
            <a:r>
              <a:rPr sz="900" spc="1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1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  <a:r>
              <a:rPr sz="900" spc="1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1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notify</a:t>
            </a:r>
            <a:r>
              <a:rPr sz="900" spc="1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them</a:t>
            </a:r>
            <a:r>
              <a:rPr sz="900" spc="1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2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their</a:t>
            </a:r>
            <a:r>
              <a:rPr sz="900" spc="1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1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1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been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discarded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seen in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25.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How we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deal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 the mistake in this situation.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760598" y="6520800"/>
            <a:ext cx="1051332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25 ICMP(b)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799" y="6784671"/>
            <a:ext cx="203970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Request and response are the second.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799" y="7002983"/>
            <a:ext cx="5196689" cy="46512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Using ICMP packets, the sender will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make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direct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request to the destination. When studying ICMP,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certain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fundamental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laws</a:t>
            </a:r>
            <a:r>
              <a:rPr sz="900" spc="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must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adhere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to.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What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basic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rules?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ICMP packet as input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 the IP packet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discarded.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381123" y="8214345"/>
            <a:ext cx="1808797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26 ICMP Request and</a:t>
            </a:r>
            <a:r>
              <a:rPr sz="900" spc="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Reply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799" y="8483577"/>
            <a:ext cx="1144963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Some</a:t>
            </a:r>
            <a:r>
              <a:rPr sz="1000" spc="15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Basic Rules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799" y="8706816"/>
            <a:ext cx="136396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 IP packet is discarded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403857" y="8962539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632457" y="8967674"/>
            <a:ext cx="224237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 can use the ICMP packet as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feedback.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685799" y="9191702"/>
            <a:ext cx="173943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ICMP packet is discarded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403857" y="9447171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632457" y="9452306"/>
            <a:ext cx="227929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 ICMP packet will be used as feedback.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168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endParaRPr sz="900" dirty="0">
              <a:solidFill>
                <a:srgbClr val="000000"/>
              </a:solidFill>
              <a:latin typeface="IVEIJR+BookAntiqua-Bold"/>
              <a:cs typeface="IVEIJR+BookAntiqua-Bold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1"/>
          <p:cNvSpPr/>
          <p:nvPr/>
        </p:nvSpPr>
        <p:spPr>
          <a:xfrm>
            <a:off x="3165348" y="5742906"/>
            <a:ext cx="2374392" cy="108512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674620" y="2428227"/>
            <a:ext cx="3355848" cy="193092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286000" y="942304"/>
            <a:ext cx="3424433" cy="10485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89560" y="399796"/>
            <a:ext cx="1240535" cy="48158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810512" y="672592"/>
            <a:ext cx="5082540" cy="127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743714" y="5237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8800" y="524379"/>
            <a:ext cx="2119241" cy="380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Data Communication and Networking</a:t>
            </a:r>
          </a:p>
          <a:p>
            <a:pPr marL="685806" marR="0">
              <a:lnSpc>
                <a:spcPts val="1085"/>
              </a:lnSpc>
              <a:spcBef>
                <a:spcPts val="52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Wi-Fi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286005" y="710792"/>
            <a:ext cx="177180" cy="1901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8800" y="2220591"/>
            <a:ext cx="484747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Historical technologies include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ARCNET, Token Ring, and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AppleTalk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shown in Figure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23.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3386328" y="4434964"/>
            <a:ext cx="208407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23 Historical Technologies of LAN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8792" y="4703187"/>
            <a:ext cx="167971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RELATED TO LAN IS WLAN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8792" y="4922643"/>
            <a:ext cx="2814419" cy="40641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 name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WLAN is wi-fi( Wireless Fidelity).</a:t>
            </a:r>
          </a:p>
          <a:p>
            <a:pPr marL="5" marR="0">
              <a:lnSpc>
                <a:spcPts val="1200"/>
              </a:lnSpc>
              <a:spcBef>
                <a:spcPts val="614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Classification of LAN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8800" y="5363564"/>
            <a:ext cx="5198244" cy="34762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212529"/>
                </a:solidFill>
                <a:latin typeface="SERQIH+SegoeUI"/>
                <a:cs typeface="SERQIH+SegoeUI"/>
              </a:rPr>
              <a:t>Computer</a:t>
            </a:r>
            <a:r>
              <a:rPr sz="900" spc="161" dirty="0">
                <a:solidFill>
                  <a:srgbClr val="212529"/>
                </a:solidFill>
                <a:latin typeface="SERQIH+SegoeUI"/>
                <a:cs typeface="SERQIH+SegoeUI"/>
              </a:rPr>
              <a:t> </a:t>
            </a:r>
            <a:r>
              <a:rPr sz="900" dirty="0">
                <a:solidFill>
                  <a:srgbClr val="212529"/>
                </a:solidFill>
                <a:latin typeface="SERQIH+SegoeUI"/>
                <a:cs typeface="SERQIH+SegoeUI"/>
              </a:rPr>
              <a:t>networks</a:t>
            </a:r>
            <a:r>
              <a:rPr sz="900" spc="152" dirty="0">
                <a:solidFill>
                  <a:srgbClr val="212529"/>
                </a:solidFill>
                <a:latin typeface="SERQIH+SegoeUI"/>
                <a:cs typeface="SERQIH+SegoeUI"/>
              </a:rPr>
              <a:t> </a:t>
            </a:r>
            <a:r>
              <a:rPr sz="900" dirty="0">
                <a:solidFill>
                  <a:srgbClr val="212529"/>
                </a:solidFill>
                <a:latin typeface="SERQIH+SegoeUI"/>
                <a:cs typeface="SERQIH+SegoeUI"/>
              </a:rPr>
              <a:t>can</a:t>
            </a:r>
            <a:r>
              <a:rPr sz="900" spc="154" dirty="0">
                <a:solidFill>
                  <a:srgbClr val="212529"/>
                </a:solidFill>
                <a:latin typeface="SERQIH+SegoeUI"/>
                <a:cs typeface="SERQIH+SegoeUI"/>
              </a:rPr>
              <a:t> </a:t>
            </a:r>
            <a:r>
              <a:rPr sz="900" dirty="0">
                <a:solidFill>
                  <a:srgbClr val="212529"/>
                </a:solidFill>
                <a:latin typeface="SERQIH+SegoeUI"/>
                <a:cs typeface="SERQIH+SegoeUI"/>
              </a:rPr>
              <a:t>logically</a:t>
            </a:r>
            <a:r>
              <a:rPr sz="900" spc="162" dirty="0">
                <a:solidFill>
                  <a:srgbClr val="212529"/>
                </a:solidFill>
                <a:latin typeface="SERQIH+SegoeUI"/>
                <a:cs typeface="SERQIH+SegoeUI"/>
              </a:rPr>
              <a:t> </a:t>
            </a:r>
            <a:r>
              <a:rPr sz="900" dirty="0">
                <a:solidFill>
                  <a:srgbClr val="212529"/>
                </a:solidFill>
                <a:latin typeface="SERQIH+SegoeUI"/>
                <a:cs typeface="SERQIH+SegoeUI"/>
              </a:rPr>
              <a:t>be</a:t>
            </a:r>
            <a:r>
              <a:rPr sz="900" spc="161" dirty="0">
                <a:solidFill>
                  <a:srgbClr val="212529"/>
                </a:solidFill>
                <a:latin typeface="SERQIH+SegoeUI"/>
                <a:cs typeface="SERQIH+SegoeUI"/>
              </a:rPr>
              <a:t> </a:t>
            </a:r>
            <a:r>
              <a:rPr sz="900" dirty="0">
                <a:solidFill>
                  <a:srgbClr val="212529"/>
                </a:solidFill>
                <a:latin typeface="SERQIH+SegoeUI"/>
                <a:cs typeface="SERQIH+SegoeUI"/>
              </a:rPr>
              <a:t>classified</a:t>
            </a:r>
            <a:r>
              <a:rPr sz="900" spc="159" dirty="0">
                <a:solidFill>
                  <a:srgbClr val="212529"/>
                </a:solidFill>
                <a:latin typeface="SERQIH+SegoeUI"/>
                <a:cs typeface="SERQIH+SegoeUI"/>
              </a:rPr>
              <a:t> </a:t>
            </a:r>
            <a:r>
              <a:rPr sz="900" dirty="0">
                <a:solidFill>
                  <a:srgbClr val="212529"/>
                </a:solidFill>
                <a:latin typeface="SERQIH+SegoeUI"/>
                <a:cs typeface="SERQIH+SegoeUI"/>
              </a:rPr>
              <a:t>into</a:t>
            </a:r>
            <a:r>
              <a:rPr sz="900" spc="148" dirty="0">
                <a:solidFill>
                  <a:srgbClr val="212529"/>
                </a:solidFill>
                <a:latin typeface="SERQIH+SegoeUI"/>
                <a:cs typeface="SERQIH+SegoeUI"/>
              </a:rPr>
              <a:t> </a:t>
            </a:r>
            <a:r>
              <a:rPr sz="900" dirty="0">
                <a:solidFill>
                  <a:srgbClr val="212529"/>
                </a:solidFill>
                <a:latin typeface="SERQIH+SegoeUI"/>
                <a:cs typeface="SERQIH+SegoeUI"/>
              </a:rPr>
              <a:t>1)</a:t>
            </a:r>
            <a:r>
              <a:rPr sz="900" spc="156" dirty="0">
                <a:solidFill>
                  <a:srgbClr val="212529"/>
                </a:solidFill>
                <a:latin typeface="SERQIH+SegoeUI"/>
                <a:cs typeface="SERQIH+SegoeUI"/>
              </a:rPr>
              <a:t> </a:t>
            </a:r>
            <a:r>
              <a:rPr sz="900" dirty="0">
                <a:solidFill>
                  <a:srgbClr val="212529"/>
                </a:solidFill>
                <a:latin typeface="SERQIH+SegoeUI"/>
                <a:cs typeface="SERQIH+SegoeUI"/>
              </a:rPr>
              <a:t>peer-to-peer</a:t>
            </a:r>
            <a:r>
              <a:rPr sz="900" spc="157" dirty="0">
                <a:solidFill>
                  <a:srgbClr val="212529"/>
                </a:solidFill>
                <a:latin typeface="SERQIH+SegoeUI"/>
                <a:cs typeface="SERQIH+SegoeUI"/>
              </a:rPr>
              <a:t> </a:t>
            </a:r>
            <a:r>
              <a:rPr sz="900" dirty="0">
                <a:solidFill>
                  <a:srgbClr val="212529"/>
                </a:solidFill>
                <a:latin typeface="SERQIH+SegoeUI"/>
                <a:cs typeface="SERQIH+SegoeUI"/>
              </a:rPr>
              <a:t>networks</a:t>
            </a:r>
            <a:r>
              <a:rPr sz="900" spc="152" dirty="0">
                <a:solidFill>
                  <a:srgbClr val="212529"/>
                </a:solidFill>
                <a:latin typeface="SERQIH+SegoeUI"/>
                <a:cs typeface="SERQIH+SegoeUI"/>
              </a:rPr>
              <a:t> </a:t>
            </a:r>
            <a:r>
              <a:rPr sz="900" dirty="0">
                <a:solidFill>
                  <a:srgbClr val="212529"/>
                </a:solidFill>
                <a:latin typeface="SERQIH+SegoeUI"/>
                <a:cs typeface="SERQIH+SegoeUI"/>
              </a:rPr>
              <a:t>and</a:t>
            </a:r>
            <a:r>
              <a:rPr sz="900" spc="144" dirty="0">
                <a:solidFill>
                  <a:srgbClr val="212529"/>
                </a:solidFill>
                <a:latin typeface="SERQIH+SegoeUI"/>
                <a:cs typeface="SERQIH+SegoeUI"/>
              </a:rPr>
              <a:t> </a:t>
            </a:r>
            <a:r>
              <a:rPr sz="900" dirty="0">
                <a:solidFill>
                  <a:srgbClr val="212529"/>
                </a:solidFill>
                <a:latin typeface="SERQIH+SegoeUI"/>
                <a:cs typeface="SERQIH+SegoeUI"/>
              </a:rPr>
              <a:t>2)</a:t>
            </a:r>
            <a:r>
              <a:rPr sz="900" spc="156" dirty="0">
                <a:solidFill>
                  <a:srgbClr val="212529"/>
                </a:solidFill>
                <a:latin typeface="SERQIH+SegoeUI"/>
                <a:cs typeface="SERQIH+SegoeUI"/>
              </a:rPr>
              <a:t> </a:t>
            </a:r>
            <a:r>
              <a:rPr sz="900" dirty="0">
                <a:solidFill>
                  <a:srgbClr val="212529"/>
                </a:solidFill>
                <a:latin typeface="SERQIH+SegoeUI"/>
                <a:cs typeface="SERQIH+SegoeUI"/>
              </a:rPr>
              <a:t>client-server</a:t>
            </a:r>
          </a:p>
          <a:p>
            <a:pPr marL="0" marR="0">
              <a:lnSpc>
                <a:spcPts val="1197"/>
              </a:lnSpc>
              <a:spcBef>
                <a:spcPts val="14"/>
              </a:spcBef>
              <a:spcAft>
                <a:spcPts val="0"/>
              </a:spcAft>
            </a:pPr>
            <a:r>
              <a:rPr sz="900" dirty="0">
                <a:solidFill>
                  <a:srgbClr val="212529"/>
                </a:solidFill>
                <a:latin typeface="SERQIH+SegoeUI"/>
                <a:cs typeface="SERQIH+SegoeUI"/>
              </a:rPr>
              <a:t>networks as shown in</a:t>
            </a:r>
            <a:r>
              <a:rPr sz="900" spc="10" dirty="0">
                <a:solidFill>
                  <a:srgbClr val="212529"/>
                </a:solidFill>
                <a:latin typeface="SERQIH+SegoeUI"/>
                <a:cs typeface="SERQIH+SegoeUI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24</a:t>
            </a:r>
            <a:r>
              <a:rPr sz="900" dirty="0">
                <a:solidFill>
                  <a:srgbClr val="212529"/>
                </a:solidFill>
                <a:latin typeface="SERQIH+SegoeUI"/>
                <a:cs typeface="SERQIH+SegoeUI"/>
              </a:rPr>
              <a:t>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3790188" y="6903844"/>
            <a:ext cx="127727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24 Types of LAN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8790" y="7174526"/>
            <a:ext cx="1383451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Peer to Peer Network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285976" y="7402192"/>
            <a:ext cx="4743588" cy="88608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responsible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making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available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15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Responsible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setting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maintaining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own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resources.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</a:p>
          <a:p>
            <a:pPr marL="6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5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responsible</a:t>
            </a:r>
            <a:r>
              <a:rPr sz="900" spc="5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5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accessing</a:t>
            </a:r>
            <a:r>
              <a:rPr sz="900" spc="5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required</a:t>
            </a:r>
            <a:r>
              <a:rPr sz="900" spc="5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</a:t>
            </a:r>
            <a:r>
              <a:rPr sz="900" spc="5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5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peer-to-peer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relationships.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Peer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peer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usually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small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containing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less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</a:t>
            </a:r>
          </a:p>
          <a:p>
            <a:pPr marL="0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LAN.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central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control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system.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servers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</a:p>
          <a:p>
            <a:pPr marL="1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peer networks as shown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Figure 25. Peer to Peer networks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amplified into homegroups.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16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3264420" y="10084432"/>
            <a:ext cx="2328249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endParaRPr sz="900" dirty="0">
              <a:solidFill>
                <a:srgbClr val="000000"/>
              </a:solidFill>
              <a:latin typeface="RMHARQ+BKSOFX+BookAntiqua-Bold"/>
              <a:cs typeface="RMHARQ+BKSOFX+BookAntiqua-Bold"/>
            </a:endParaRPr>
          </a:p>
        </p:txBody>
      </p:sp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>
            <a:hlinkClick r:id="rId2"/>
          </p:cNvPr>
          <p:cNvSpPr/>
          <p:nvPr/>
        </p:nvSpPr>
        <p:spPr>
          <a:xfrm>
            <a:off x="3838194" y="8059471"/>
            <a:ext cx="1019810" cy="147878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015744" y="3975100"/>
            <a:ext cx="4672330" cy="18345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8100" y="258064"/>
            <a:ext cx="6858000" cy="66294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4828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2" y="905966"/>
            <a:ext cx="5202391" cy="160050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However,</a:t>
            </a:r>
            <a:r>
              <a:rPr sz="900" spc="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let's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ICMP</a:t>
            </a:r>
            <a:r>
              <a:rPr sz="900" spc="8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7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example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what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issue</a:t>
            </a:r>
            <a:r>
              <a:rPr sz="900" spc="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is.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</a:t>
            </a:r>
            <a:r>
              <a:rPr sz="900" spc="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what</a:t>
            </a:r>
            <a:r>
              <a:rPr sz="900" spc="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sort</a:t>
            </a:r>
            <a:r>
              <a:rPr sz="900" spc="9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issue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might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be? We've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got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starting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point and an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endpoint.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IP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 be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sent to routers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r1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r2,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assumed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R2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discard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due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problem.</a:t>
            </a:r>
            <a:r>
              <a:rPr sz="900" spc="8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Now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R2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going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feedback,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feedback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uses,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uses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ICMP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feedback.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(R2,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S)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 written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brackets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this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case. S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destination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whom it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wishes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warn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your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been lost, and R2 is the source 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one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 second. When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arrived at r1, however, r1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still discarded 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due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problem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buffer.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R1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now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notify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R2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sent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been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discarded.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case,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R1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destination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R2.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ICMP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comments,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packet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sent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R2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once more.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Still,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owing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some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congestion, 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R2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lot</a:t>
            </a:r>
            <a:r>
              <a:rPr sz="900" spc="1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1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lot</a:t>
            </a:r>
            <a:r>
              <a:rPr sz="900" spc="10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other</a:t>
            </a:r>
            <a:r>
              <a:rPr sz="900" spc="1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protocols,</a:t>
            </a:r>
            <a:r>
              <a:rPr sz="900" spc="1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0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R2's</a:t>
            </a:r>
            <a:r>
              <a:rPr sz="900" spc="1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highest</a:t>
            </a:r>
            <a:r>
              <a:rPr sz="900" spc="1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protocols</a:t>
            </a:r>
            <a:r>
              <a:rPr sz="900" spc="1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1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TCP</a:t>
            </a:r>
            <a:r>
              <a:rPr sz="900" spc="10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0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1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ICMP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 are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present, it will discard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lowest priority one, which is the ICMP packet.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3" y="2544264"/>
            <a:ext cx="5199955" cy="11756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R2 will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discard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ICMP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packet;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situation,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R2</a:t>
            </a:r>
            <a:r>
              <a:rPr sz="900" spc="6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must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remind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r1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whatever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sent me, whatever information it contained, has been lost. But, in this case, R2 sends the information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r1,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where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r2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r1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destination.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It's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sending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 r1,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r1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discard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once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more.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Since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ICMP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lowest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priority.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congestion,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they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dump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ICMP</a:t>
            </a:r>
            <a:r>
              <a:rPr sz="900" spc="1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envelope,</a:t>
            </a:r>
            <a:r>
              <a:rPr sz="900" spc="17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1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1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lowest</a:t>
            </a:r>
            <a:r>
              <a:rPr sz="900" spc="1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priority.</a:t>
            </a:r>
            <a:r>
              <a:rPr sz="900" spc="1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Now,</a:t>
            </a:r>
            <a:r>
              <a:rPr sz="900" spc="1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using</a:t>
            </a:r>
            <a:r>
              <a:rPr sz="900" spc="1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1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ICMP</a:t>
            </a:r>
            <a:r>
              <a:rPr sz="900" spc="1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packet,</a:t>
            </a:r>
            <a:r>
              <a:rPr sz="900" spc="1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r1</a:t>
            </a:r>
            <a:r>
              <a:rPr sz="900" spc="18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1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send</a:t>
            </a:r>
            <a:r>
              <a:rPr sz="900" spc="1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feedback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type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feedback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request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R2. R2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 discard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once more,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continue</a:t>
            </a:r>
            <a:r>
              <a:rPr sz="900" spc="-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 happen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over and over. So, endless loop, what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 you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think is going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 here? As a result of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law violation,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 will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trapped in an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endless loop as shown in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27.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3472306" y="5888335"/>
            <a:ext cx="1913408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27 Issue in</a:t>
            </a:r>
            <a:r>
              <a:rPr sz="900" spc="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using ICMP packet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3" y="6152206"/>
            <a:ext cx="96314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Important point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6370138"/>
            <a:ext cx="5201760" cy="6053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Always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sending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7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ICMP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misplaced,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cannot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ICMP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8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feedback;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8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must</a:t>
            </a:r>
            <a:r>
              <a:rPr sz="900" spc="8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</a:t>
            </a:r>
            <a:r>
              <a:rPr sz="900" spc="8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another</a:t>
            </a:r>
            <a:r>
              <a:rPr sz="900" spc="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packet.</a:t>
            </a:r>
            <a:r>
              <a:rPr sz="900" spc="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8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9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refused,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9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thrown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out.</a:t>
            </a:r>
            <a:r>
              <a:rPr sz="900" spc="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ICMP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</a:t>
            </a:r>
            <a:r>
              <a:rPr sz="900" spc="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input.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However,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7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ICMP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destroyed,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cannot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6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used</a:t>
            </a:r>
            <a:r>
              <a:rPr sz="900" spc="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feedback.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3" y="7017762"/>
            <a:ext cx="2370887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8.7 </a:t>
            </a:r>
            <a:r>
              <a:rPr sz="1200" u="sng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Address Resolution protocol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3" y="7274255"/>
            <a:ext cx="5202085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send/receive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messages,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most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computer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programs/applications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logical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(IP</a:t>
            </a:r>
            <a:r>
              <a:rPr sz="900" spc="-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address),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but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direct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correspondence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takes place over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physical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(MAC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address),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layer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OSI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model.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our</a:t>
            </a:r>
            <a:r>
              <a:rPr sz="900" spc="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goal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obtain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destination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MAC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address,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needed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communication</a:t>
            </a:r>
            <a:r>
              <a:rPr sz="900" spc="20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2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other</a:t>
            </a:r>
            <a:r>
              <a:rPr sz="900" spc="2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devices.</a:t>
            </a:r>
            <a:r>
              <a:rPr sz="900" spc="2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20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2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where</a:t>
            </a:r>
            <a:r>
              <a:rPr sz="900" spc="2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ARP</a:t>
            </a:r>
            <a:r>
              <a:rPr sz="900" spc="2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comes</a:t>
            </a:r>
            <a:r>
              <a:rPr sz="900" spc="2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into</a:t>
            </a:r>
            <a:r>
              <a:rPr sz="900" spc="2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play;</a:t>
            </a:r>
            <a:r>
              <a:rPr sz="900" spc="20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2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aims</a:t>
            </a:r>
            <a:r>
              <a:rPr sz="900" spc="2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convert</a:t>
            </a:r>
            <a:r>
              <a:rPr sz="900" spc="2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 to physical addresses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seen in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28.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3460114" y="9624298"/>
            <a:ext cx="1937847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28 Address Resolution Protocol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endParaRPr sz="900" dirty="0">
              <a:solidFill>
                <a:srgbClr val="000000"/>
              </a:solidFill>
              <a:latin typeface="IVEIJR+BookAntiqua-Bold"/>
              <a:cs typeface="IVEIJR+BookAntiqua-Bold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169</a:t>
            </a:r>
          </a:p>
        </p:txBody>
      </p: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1447419" y="5869813"/>
            <a:ext cx="3523615" cy="311530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733169" y="1408124"/>
            <a:ext cx="2945764" cy="93337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7512" y="288543"/>
            <a:ext cx="6853428" cy="6629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3589655" y="524549"/>
            <a:ext cx="2295549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Unit 8: Network layer</a:t>
            </a:r>
            <a:r>
              <a:rPr sz="900" spc="14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- logical addressing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47979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905966"/>
            <a:ext cx="5199532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ARP</a:t>
            </a:r>
            <a:r>
              <a:rPr sz="900" spc="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stands</a:t>
            </a:r>
            <a:r>
              <a:rPr sz="900" spc="9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9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10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Resolution</a:t>
            </a:r>
            <a:r>
              <a:rPr sz="900" spc="10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</a:t>
            </a:r>
            <a:r>
              <a:rPr sz="900" spc="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8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0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</a:t>
            </a:r>
            <a:r>
              <a:rPr sz="900" spc="10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most</a:t>
            </a:r>
            <a:r>
              <a:rPr sz="900" spc="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relevant</a:t>
            </a:r>
            <a:r>
              <a:rPr sz="900" spc="10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protocols</a:t>
            </a:r>
            <a:r>
              <a:rPr sz="900" spc="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9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OSI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model's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layer.</a:t>
            </a:r>
            <a:r>
              <a:rPr sz="900" spc="-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  <a:r>
              <a:rPr sz="900" spc="-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host's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established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address,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ARP</a:t>
            </a:r>
            <a:r>
              <a:rPr sz="900" spc="-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determines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hardware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address,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also known as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Media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Access Control (MAC)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626487" y="2419079"/>
            <a:ext cx="1318468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29 Network Layer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2682950"/>
            <a:ext cx="86473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ARP Working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2901263"/>
            <a:ext cx="5201252" cy="103205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Consider</a:t>
            </a:r>
            <a:r>
              <a:rPr sz="900" spc="1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computer</a:t>
            </a:r>
            <a:r>
              <a:rPr sz="900" spc="1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1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wishes</a:t>
            </a:r>
            <a:r>
              <a:rPr sz="900" spc="1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15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connect</a:t>
            </a:r>
            <a:r>
              <a:rPr sz="900" spc="15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1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another</a:t>
            </a:r>
            <a:r>
              <a:rPr sz="900" spc="15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device</a:t>
            </a:r>
            <a:r>
              <a:rPr sz="900" spc="1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over</a:t>
            </a:r>
            <a:r>
              <a:rPr sz="900" spc="1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9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internet.</a:t>
            </a:r>
            <a:r>
              <a:rPr sz="900" spc="1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What</a:t>
            </a:r>
            <a:r>
              <a:rPr sz="900" spc="1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purpose of ARP? Is it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broadcasting a packet 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 of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originating network's devices?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devices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peel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data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link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layer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header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 the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unit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(PDU)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called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frame and send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10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10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layer</a:t>
            </a:r>
            <a:r>
              <a:rPr sz="900" spc="10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(OSI</a:t>
            </a:r>
            <a:r>
              <a:rPr sz="900" spc="1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layer</a:t>
            </a:r>
            <a:r>
              <a:rPr sz="900" spc="10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3),</a:t>
            </a:r>
            <a:r>
              <a:rPr sz="900" spc="8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where</a:t>
            </a:r>
            <a:r>
              <a:rPr sz="900" spc="8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packet's</a:t>
            </a:r>
            <a:r>
              <a:rPr sz="900" spc="10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10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ID</a:t>
            </a:r>
            <a:r>
              <a:rPr sz="900" spc="10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0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validated</a:t>
            </a:r>
            <a:r>
              <a:rPr sz="900" spc="10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against</a:t>
            </a:r>
            <a:r>
              <a:rPr sz="900" spc="10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destination IP's network ID, and if they are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identical,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responds to the source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 the destination's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MAC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address.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above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procedure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repeated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until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second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last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computer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path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 the destination is validated, at which point ARP responds with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destination MAC address.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3973700"/>
            <a:ext cx="295808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8.8 </a:t>
            </a:r>
            <a:r>
              <a:rPr sz="1200" u="sng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Reverse Address Resolution Protocol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799" y="4231715"/>
            <a:ext cx="5201881" cy="16007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Reverse</a:t>
            </a:r>
            <a:r>
              <a:rPr sz="900" spc="28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2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Resolution</a:t>
            </a:r>
            <a:r>
              <a:rPr sz="900" spc="2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</a:t>
            </a:r>
            <a:r>
              <a:rPr sz="900" spc="2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(RARP)</a:t>
            </a:r>
            <a:r>
              <a:rPr sz="900" spc="2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28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2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acronym</a:t>
            </a:r>
            <a:r>
              <a:rPr sz="900" spc="2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28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Reverse</a:t>
            </a:r>
            <a:r>
              <a:rPr sz="900" spc="28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28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Resolution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Protocol,</a:t>
            </a:r>
            <a:r>
              <a:rPr sz="900" spc="1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1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0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computer</a:t>
            </a:r>
            <a:r>
              <a:rPr sz="900" spc="1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networking</a:t>
            </a:r>
            <a:r>
              <a:rPr sz="900" spc="1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</a:t>
            </a:r>
            <a:r>
              <a:rPr sz="900" spc="1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1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allows</a:t>
            </a:r>
            <a:r>
              <a:rPr sz="900" spc="1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client</a:t>
            </a:r>
            <a:r>
              <a:rPr sz="900" spc="1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computer</a:t>
            </a:r>
            <a:r>
              <a:rPr sz="900" spc="1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10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obtain</a:t>
            </a:r>
            <a:r>
              <a:rPr sz="900" spc="1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its</a:t>
            </a:r>
            <a:r>
              <a:rPr sz="900" spc="1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gateway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server's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Resolution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table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cache.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gateway-router,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administrator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builds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table</a:t>
            </a:r>
            <a:r>
              <a:rPr sz="900" spc="-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maps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MAC</a:t>
            </a:r>
            <a:r>
              <a:rPr sz="900" spc="-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-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corresponding</a:t>
            </a:r>
            <a:r>
              <a:rPr sz="900" spc="-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-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address.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transfer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between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two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server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points.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client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does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</a:t>
            </a:r>
            <a:r>
              <a:rPr sz="900" spc="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need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know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who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server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capable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serving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its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request</a:t>
            </a:r>
            <a:r>
              <a:rPr sz="900" spc="6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advance.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administrator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must</a:t>
            </a:r>
            <a:r>
              <a:rPr sz="900" spc="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configure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each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server's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Medium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Access Control (MAC)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individually. RARP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 only capable of supporting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addresses.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replacement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computer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set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up,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may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connected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disc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hold the IP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indefinitely, so the RARP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client software must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request the IP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router's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RARP</a:t>
            </a:r>
            <a:r>
              <a:rPr sz="900" spc="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server.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Under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assumption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entry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been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created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router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table,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RARP server will return the IP address to the machine.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123186" y="9072611"/>
            <a:ext cx="232316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30 Reverse Address Resolution Protocol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170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endParaRPr sz="900" dirty="0">
              <a:solidFill>
                <a:srgbClr val="000000"/>
              </a:solidFill>
              <a:latin typeface="IVEIJR+BookAntiqua-Bold"/>
              <a:cs typeface="IVEIJR+BookAntiqua-Bold"/>
            </a:endParaRPr>
          </a:p>
        </p:txBody>
      </p: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38100" y="258064"/>
            <a:ext cx="6858000" cy="6629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74828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Notes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829053" y="524549"/>
            <a:ext cx="2119160" cy="57700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Data Communication and Networking</a:t>
            </a:r>
          </a:p>
          <a:p>
            <a:pPr marL="0" marR="0">
              <a:lnSpc>
                <a:spcPts val="1197"/>
              </a:lnSpc>
              <a:spcBef>
                <a:spcPts val="1913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RARP Working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3" y="1134565"/>
            <a:ext cx="5196688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RARP</a:t>
            </a:r>
            <a:r>
              <a:rPr sz="900" spc="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Access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Layer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allows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sent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between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two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points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network.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3" y="1494229"/>
            <a:ext cx="5198878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Each</a:t>
            </a:r>
            <a:r>
              <a:rPr sz="900" spc="1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1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member</a:t>
            </a:r>
            <a:r>
              <a:rPr sz="900" spc="1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1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two</a:t>
            </a:r>
            <a:r>
              <a:rPr sz="900" spc="1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distinct</a:t>
            </a:r>
            <a:r>
              <a:rPr sz="900" spc="1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addresses:</a:t>
            </a:r>
            <a:r>
              <a:rPr sz="900" spc="1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1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1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(logical)</a:t>
            </a:r>
            <a:r>
              <a:rPr sz="900" spc="1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1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MAC</a:t>
            </a:r>
            <a:r>
              <a:rPr sz="900" spc="1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(physical)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(the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physical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address).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allocated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program,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MAC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built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into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hardware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after that.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1997148"/>
            <a:ext cx="5201571" cy="8903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Any</a:t>
            </a:r>
            <a:r>
              <a:rPr sz="900" spc="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ordinary</a:t>
            </a:r>
            <a:r>
              <a:rPr sz="900" spc="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device</a:t>
            </a:r>
            <a:r>
              <a:rPr sz="900" spc="8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9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act</a:t>
            </a:r>
            <a:r>
              <a:rPr sz="900" spc="9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RARP</a:t>
            </a:r>
            <a:r>
              <a:rPr sz="900" spc="8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server</a:t>
            </a:r>
            <a:r>
              <a:rPr sz="900" spc="9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7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respond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RARP</a:t>
            </a:r>
            <a:r>
              <a:rPr sz="900" spc="8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requests.</a:t>
            </a:r>
            <a:r>
              <a:rPr sz="900" spc="1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must,</a:t>
            </a:r>
            <a:r>
              <a:rPr sz="900" spc="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however,</a:t>
            </a:r>
            <a:r>
              <a:rPr sz="900" spc="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store</a:t>
            </a:r>
            <a:r>
              <a:rPr sz="900" spc="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</a:t>
            </a:r>
            <a:r>
              <a:rPr sz="900" spc="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MAC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8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well</a:t>
            </a:r>
            <a:r>
              <a:rPr sz="900" spc="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8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their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allocated</a:t>
            </a:r>
            <a:r>
              <a:rPr sz="900" spc="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8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addresses.</a:t>
            </a:r>
            <a:r>
              <a:rPr sz="900" spc="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1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receives</a:t>
            </a:r>
            <a:r>
              <a:rPr sz="900" spc="1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RARP</a:t>
            </a:r>
            <a:r>
              <a:rPr sz="900" spc="1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order,</a:t>
            </a:r>
            <a:r>
              <a:rPr sz="900" spc="1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only</a:t>
            </a:r>
            <a:r>
              <a:rPr sz="900" spc="10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these</a:t>
            </a:r>
            <a:r>
              <a:rPr sz="900" spc="10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RARP</a:t>
            </a:r>
            <a:r>
              <a:rPr sz="900" spc="1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servers</a:t>
            </a:r>
            <a:r>
              <a:rPr sz="900" spc="1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1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respond.</a:t>
            </a:r>
            <a:r>
              <a:rPr sz="900" spc="1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1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10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must</a:t>
            </a:r>
            <a:r>
              <a:rPr sz="900" spc="1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transmitted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over</a:t>
            </a:r>
            <a:r>
              <a:rPr sz="900" spc="9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very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low-cost</a:t>
            </a:r>
            <a:r>
              <a:rPr sz="900" spc="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layers.</a:t>
            </a:r>
            <a:r>
              <a:rPr sz="900" spc="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means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package</a:t>
            </a:r>
            <a:r>
              <a:rPr sz="900" spc="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sent</a:t>
            </a:r>
            <a:r>
              <a:rPr sz="900" spc="8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each</a:t>
            </a:r>
            <a:r>
              <a:rPr sz="900" spc="9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participants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same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time.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Ethernet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broadcast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its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physical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address,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client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sends out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RARP order. The server then informs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client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its IP address.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2928235"/>
            <a:ext cx="82986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Summary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547239" y="3223789"/>
            <a:ext cx="204973" cy="1321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18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18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18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775839" y="3228923"/>
            <a:ext cx="4256347" cy="751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9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global</a:t>
            </a:r>
            <a:r>
              <a:rPr sz="900" spc="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identification</a:t>
            </a:r>
            <a:r>
              <a:rPr sz="900" spc="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scheme</a:t>
            </a:r>
            <a:r>
              <a:rPr sz="900" spc="10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10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uniquely</a:t>
            </a:r>
            <a:r>
              <a:rPr sz="900" spc="10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identifies</a:t>
            </a:r>
            <a:r>
              <a:rPr sz="900" spc="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every</a:t>
            </a:r>
            <a:r>
              <a:rPr sz="900" spc="10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</a:t>
            </a:r>
            <a:r>
              <a:rPr sz="900" spc="9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router</a:t>
            </a:r>
            <a:r>
              <a:rPr sz="900" spc="8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required at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 layer for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 transmission from host to host.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1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IPv4</a:t>
            </a:r>
            <a:r>
              <a:rPr sz="900" spc="1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1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32</a:t>
            </a:r>
            <a:r>
              <a:rPr sz="900" spc="1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</a:t>
            </a:r>
            <a:r>
              <a:rPr sz="900" spc="1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long</a:t>
            </a:r>
            <a:r>
              <a:rPr sz="900" spc="1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identifies</a:t>
            </a:r>
            <a:r>
              <a:rPr sz="900" spc="1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</a:t>
            </a:r>
            <a:r>
              <a:rPr sz="900" spc="1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1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router</a:t>
            </a:r>
            <a:r>
              <a:rPr sz="900" spc="1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1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specially 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universally.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775839" y="3990923"/>
            <a:ext cx="4254388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netid</a:t>
            </a:r>
            <a:r>
              <a:rPr sz="900" spc="2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2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part</a:t>
            </a:r>
            <a:r>
              <a:rPr sz="900" spc="2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2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2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2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2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defines</a:t>
            </a:r>
            <a:r>
              <a:rPr sz="900" spc="2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2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2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classful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addressing.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775839" y="4371924"/>
            <a:ext cx="4251428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part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specifies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router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known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 the host in classful addressing.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547238" y="4747789"/>
            <a:ext cx="204973" cy="3688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775838" y="4752924"/>
            <a:ext cx="4252422" cy="7518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relation of a computer to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network is defined by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its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 address.</a:t>
            </a:r>
          </a:p>
          <a:p>
            <a:pPr marL="0" marR="0">
              <a:lnSpc>
                <a:spcPts val="1118"/>
              </a:lnSpc>
              <a:spcBef>
                <a:spcPts val="3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IPv4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 are divided into five categories. The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 of hosts per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permitted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Classes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A,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B,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 C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varies.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Multicasting is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D, and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reserved.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547236" y="5510043"/>
            <a:ext cx="204975" cy="749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1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775836" y="5515177"/>
            <a:ext cx="4250286" cy="942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first byte of an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 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conveniently be used to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evaluate its class.</a:t>
            </a:r>
          </a:p>
          <a:p>
            <a:pPr marL="1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 unicast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correspondence, addresses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 classes A, B, or C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 often used.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Multicast correspondence is carried out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using addresses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 D.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Subnetting</a:t>
            </a:r>
            <a:r>
              <a:rPr sz="900" spc="3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splits</a:t>
            </a:r>
            <a:r>
              <a:rPr sz="900" spc="3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wide</a:t>
            </a:r>
            <a:r>
              <a:rPr sz="900" spc="3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3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into</a:t>
            </a:r>
            <a:r>
              <a:rPr sz="900" spc="3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many</a:t>
            </a:r>
            <a:r>
              <a:rPr sz="900" spc="3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smaller</a:t>
            </a:r>
            <a:r>
              <a:rPr sz="900" spc="3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ones,</a:t>
            </a:r>
            <a:r>
              <a:rPr sz="900" spc="3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introducing</a:t>
            </a:r>
            <a:r>
              <a:rPr sz="900" spc="3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intermediate level of IP addressing hierarchy.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547236" y="6462543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775836" y="6467678"/>
            <a:ext cx="4254214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20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19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partition</a:t>
            </a:r>
            <a:r>
              <a:rPr sz="900" spc="1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1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space</a:t>
            </a:r>
            <a:r>
              <a:rPr sz="900" spc="1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into</a:t>
            </a:r>
            <a:r>
              <a:rPr sz="900" spc="20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variable-length</a:t>
            </a:r>
            <a:r>
              <a:rPr sz="900" spc="1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blocks</a:t>
            </a:r>
            <a:r>
              <a:rPr sz="900" spc="20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19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classless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addressing.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547235" y="6843543"/>
            <a:ext cx="204974" cy="3690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40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775835" y="6848678"/>
            <a:ext cx="4252539" cy="9425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IPv6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 are divided into three categories: unicast, anycast, 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multicast.</a:t>
            </a:r>
          </a:p>
          <a:p>
            <a:pPr marL="0" marR="0">
              <a:lnSpc>
                <a:spcPts val="1118"/>
              </a:lnSpc>
              <a:spcBef>
                <a:spcPts val="38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Reverse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Resolution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(RARP)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acronym for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Reverse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Resolution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Protocol, which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computer networking protocol that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allows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client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computer</a:t>
            </a:r>
            <a:r>
              <a:rPr sz="900" spc="1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obtain</a:t>
            </a:r>
            <a:r>
              <a:rPr sz="900" spc="1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its</a:t>
            </a:r>
            <a:r>
              <a:rPr sz="900" spc="1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1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1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  <a:r>
              <a:rPr sz="900" spc="10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gateway</a:t>
            </a:r>
            <a:r>
              <a:rPr sz="900" spc="1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server's</a:t>
            </a:r>
            <a:r>
              <a:rPr sz="900" spc="1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1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Resolution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 table or cache.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829050" y="7837676"/>
            <a:ext cx="864389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Keywords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829053" y="8094956"/>
            <a:ext cx="5202568" cy="33327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IP</a:t>
            </a:r>
            <a:r>
              <a:rPr sz="1000" spc="-48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Address</a:t>
            </a:r>
            <a:r>
              <a:rPr sz="900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:</a:t>
            </a:r>
            <a:r>
              <a:rPr sz="900" spc="-18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(IP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address)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numerical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mark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assigned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each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interface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(e.g., computer, printer)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computer network that communicates using the Internet Protocol.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829054" y="8466023"/>
            <a:ext cx="5077374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IP Protocol:</a:t>
            </a:r>
            <a:r>
              <a:rPr sz="900" spc="11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Internet Protocol (IP) is the principal communications protocol used for relaying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datagrams (packets) across an internetwork using the Internet Protocol Suite.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829054" y="8893786"/>
            <a:ext cx="5053129" cy="47348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NAT:</a:t>
            </a:r>
            <a:r>
              <a:rPr sz="1000" spc="-17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 address translation (NAT) is a way of converting one IP address space 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another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 changing network address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information in packets'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 headers as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they are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 transit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via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traffic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routing system.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829054" y="9472906"/>
            <a:ext cx="5146281" cy="3317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ARP:</a:t>
            </a:r>
            <a:r>
              <a:rPr sz="1000" spc="-2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ARP stands for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 Resolution Protocol, and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 of the most relevant protocols in the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OSI model's Network layer.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endParaRPr sz="900" dirty="0">
              <a:solidFill>
                <a:srgbClr val="000000"/>
              </a:solidFill>
              <a:latin typeface="IVEIJR+BookAntiqua-Bold"/>
              <a:cs typeface="IVEIJR+BookAntiqua-Bold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171</a:t>
            </a:r>
          </a:p>
        </p:txBody>
      </p: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12" y="288543"/>
            <a:ext cx="6853428" cy="6629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589655" y="524549"/>
            <a:ext cx="2295549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Unit 8: Network layer</a:t>
            </a:r>
            <a:r>
              <a:rPr sz="900" spc="14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- logical addressing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647979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85800" y="1048488"/>
            <a:ext cx="5192383" cy="3332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RARP:</a:t>
            </a:r>
            <a:r>
              <a:rPr sz="1000" spc="-16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Where only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ethernet address is identified and the IP address is needed, RARP offers the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opposite service to ARP.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1485876"/>
            <a:ext cx="5100033" cy="3332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PAT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: Different devices on a LAN can be mapped to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single public IP address using Port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Translation (PAT), which is an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extension of Network Address Translation (NAT).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1923264"/>
            <a:ext cx="5063517" cy="3317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Classful Addressing:</a:t>
            </a:r>
            <a:r>
              <a:rPr sz="1000" spc="-11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address space is divided into five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classes of Classful addressing: A, B,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C, D, and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E. Each of these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classes has an IP address set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valid.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2295120"/>
            <a:ext cx="5198008" cy="3317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Classless</a:t>
            </a:r>
            <a:r>
              <a:rPr sz="1000" spc="25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Addressing:</a:t>
            </a:r>
            <a:r>
              <a:rPr sz="1000" spc="14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Unlike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classful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addressing,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classless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IPv4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addressing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does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partition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 space into classes.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2665453"/>
            <a:ext cx="5200066" cy="3332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Subnetting:</a:t>
            </a:r>
            <a:r>
              <a:rPr sz="1000" spc="-49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Subnetting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process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dividing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larger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into</a:t>
            </a:r>
            <a:r>
              <a:rPr sz="900" spc="-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smaller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preserve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security.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3039491"/>
            <a:ext cx="1425373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Review Questions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914704" y="3338652"/>
            <a:ext cx="4906594" cy="751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Explain the IP Protocol. What makes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different from the TCP protocol?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What are IP addresses, and what do they mean? Describe how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 address is formatted.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Distinguish between IPV4 and IPV6 addressing, as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well as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their grouping.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4.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Explain what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subnetting is and how it works.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914704" y="4100652"/>
            <a:ext cx="221140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5.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Difference between ARP and RARP.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799" y="4327270"/>
            <a:ext cx="1289609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Self Assessment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914704" y="4627955"/>
            <a:ext cx="224761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What is the format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 the IP address?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143304" y="4818455"/>
            <a:ext cx="65848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a)</a:t>
            </a:r>
            <a:r>
              <a:rPr sz="900" spc="8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34 bit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143304" y="5009209"/>
            <a:ext cx="65848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b)</a:t>
            </a:r>
            <a:r>
              <a:rPr sz="900" spc="7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64 bit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143304" y="5199709"/>
            <a:ext cx="65848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c)</a:t>
            </a:r>
            <a:r>
              <a:rPr sz="900" spc="88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16 bit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143304" y="5390209"/>
            <a:ext cx="65848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d)</a:t>
            </a:r>
            <a:r>
              <a:rPr sz="900" spc="7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32 bit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914704" y="5580709"/>
            <a:ext cx="274312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Version 6 of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 address has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how many bits.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143304" y="5771209"/>
            <a:ext cx="73545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a)</a:t>
            </a:r>
            <a:r>
              <a:rPr sz="900" spc="10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64 bits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143304" y="5961709"/>
            <a:ext cx="76406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b)</a:t>
            </a:r>
            <a:r>
              <a:rPr sz="900" spc="7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128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143304" y="6152209"/>
            <a:ext cx="73529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c)</a:t>
            </a:r>
            <a:r>
              <a:rPr sz="900" spc="11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32 bits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143305" y="6342709"/>
            <a:ext cx="76406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d)</a:t>
            </a:r>
            <a:r>
              <a:rPr sz="900" spc="7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256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914705" y="6533209"/>
            <a:ext cx="238843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EDMI+BookAntiqua"/>
                <a:cs typeface="NDEDMI+BookAntiqua"/>
              </a:rPr>
              <a:t>How many versions/s of IP’s are</a:t>
            </a:r>
            <a:r>
              <a:rPr sz="900" spc="-13" dirty="0">
                <a:solidFill>
                  <a:srgbClr val="000000"/>
                </a:solidFill>
                <a:latin typeface="NDEDMI+BookAntiqua"/>
                <a:cs typeface="NDEDMI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EDMI+BookAntiqua"/>
                <a:cs typeface="NDEDMI+BookAntiqua"/>
              </a:rPr>
              <a:t>there?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143305" y="6723709"/>
            <a:ext cx="91966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a)</a:t>
            </a:r>
            <a:r>
              <a:rPr sz="900" spc="10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4 versions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143305" y="6914590"/>
            <a:ext cx="91966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b)</a:t>
            </a:r>
            <a:r>
              <a:rPr sz="900" spc="99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 versions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143305" y="7105090"/>
            <a:ext cx="91966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c)</a:t>
            </a:r>
            <a:r>
              <a:rPr sz="900" spc="11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 versions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1143305" y="7295590"/>
            <a:ext cx="87076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d)</a:t>
            </a:r>
            <a:r>
              <a:rPr sz="900" spc="9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 version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914705" y="7486090"/>
            <a:ext cx="4969231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4.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1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technology</a:t>
            </a:r>
            <a:r>
              <a:rPr sz="900" spc="10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allows</a:t>
            </a:r>
            <a:r>
              <a:rPr sz="900" spc="1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large</a:t>
            </a:r>
            <a:r>
              <a:rPr sz="900" spc="1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</a:t>
            </a:r>
            <a:r>
              <a:rPr sz="900" spc="1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private</a:t>
            </a:r>
            <a:r>
              <a:rPr sz="900" spc="1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1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</a:t>
            </a:r>
            <a:r>
              <a:rPr sz="900" spc="10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9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9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represented</a:t>
            </a:r>
            <a:r>
              <a:rPr sz="900" spc="1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1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</a:p>
          <a:p>
            <a:pPr marL="22860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smaller number of public IP addresses?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1143305" y="7867090"/>
            <a:ext cx="66286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a)</a:t>
            </a:r>
            <a:r>
              <a:rPr sz="900" spc="10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NAT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1143305" y="8057590"/>
            <a:ext cx="64353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b)</a:t>
            </a:r>
            <a:r>
              <a:rPr sz="900" spc="99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NTP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1143305" y="8248090"/>
            <a:ext cx="88893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c)</a:t>
            </a:r>
            <a:r>
              <a:rPr sz="900" spc="11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RFC 1631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1143305" y="8438590"/>
            <a:ext cx="88893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d)</a:t>
            </a:r>
            <a:r>
              <a:rPr sz="900" spc="9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RFC 1918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914705" y="8629090"/>
            <a:ext cx="4658887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5.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What is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effect of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overload keyword in a static NAT translation configuration?</a:t>
            </a:r>
          </a:p>
          <a:p>
            <a:pPr marL="22860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a)</a:t>
            </a:r>
            <a:r>
              <a:rPr sz="900" spc="10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enables port address translation.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914706" y="9010345"/>
            <a:ext cx="4906695" cy="751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28599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b)</a:t>
            </a:r>
            <a:r>
              <a:rPr sz="900" spc="99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enables the use of a secondary pool of IP addresses when the first pool is depleted.</a:t>
            </a:r>
          </a:p>
          <a:p>
            <a:pPr marL="228599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c)</a:t>
            </a:r>
            <a:r>
              <a:rPr sz="900" spc="11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enables the inside interface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 receive traffic.</a:t>
            </a:r>
          </a:p>
          <a:p>
            <a:pPr marL="228599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d)</a:t>
            </a:r>
            <a:r>
              <a:rPr sz="900" spc="9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enables the outside interface to forward traffic.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6.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What is the first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step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NAT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configuration process?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172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endParaRPr sz="900" dirty="0">
              <a:solidFill>
                <a:srgbClr val="000000"/>
              </a:solidFill>
              <a:latin typeface="IVEIJR+BookAntiqua-Bold"/>
              <a:cs typeface="IVEIJR+BookAntiqua-Bold"/>
            </a:endParaRPr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804684" y="9247232"/>
            <a:ext cx="271967" cy="2222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8100" y="258064"/>
            <a:ext cx="685800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4828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286634" y="948639"/>
            <a:ext cx="221997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a)</a:t>
            </a:r>
            <a:r>
              <a:rPr sz="900" spc="8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Define inside 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outside interfaces.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286634" y="1139139"/>
            <a:ext cx="239203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b)</a:t>
            </a:r>
            <a:r>
              <a:rPr sz="900" spc="99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Define public and private IP addresses.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286634" y="1329639"/>
            <a:ext cx="163685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c)</a:t>
            </a:r>
            <a:r>
              <a:rPr sz="900" spc="11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Define IP address pools.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286634" y="1520139"/>
            <a:ext cx="208803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d)</a:t>
            </a:r>
            <a:r>
              <a:rPr sz="900" spc="7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Define global and local interfaces.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057653" y="1710639"/>
            <a:ext cx="495302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7.</a:t>
            </a:r>
            <a:r>
              <a:rPr sz="900" spc="8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 of the following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ethernet broadcast address used in ARP and RARP requests?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515234" y="1901139"/>
            <a:ext cx="115206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a)</a:t>
            </a:r>
            <a:r>
              <a:rPr sz="900" spc="8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255.255.255.255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515234" y="2091639"/>
            <a:ext cx="120978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b)</a:t>
            </a:r>
            <a:r>
              <a:rPr sz="900" spc="7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08:00:20:11:aa:01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515234" y="2282139"/>
            <a:ext cx="98084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c)</a:t>
            </a:r>
            <a:r>
              <a:rPr sz="900" spc="88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ff:ff:ff:ff:ff:ff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515234" y="2472639"/>
            <a:ext cx="80951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d)</a:t>
            </a:r>
            <a:r>
              <a:rPr sz="900" spc="7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224.0.0.0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057653" y="2663139"/>
            <a:ext cx="312273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8.</a:t>
            </a:r>
            <a:r>
              <a:rPr sz="900" spc="8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 of the following describes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function of ARP?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515234" y="2853639"/>
            <a:ext cx="360592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a)</a:t>
            </a:r>
            <a:r>
              <a:rPr sz="900" spc="8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 used to map a 32-bit IP address 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48-bit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ethernet address.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515234" y="3044521"/>
            <a:ext cx="360459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b)</a:t>
            </a:r>
            <a:r>
              <a:rPr sz="900" spc="7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 used to map a 48-bit ethernet address 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32-bit IP address.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515233" y="3235021"/>
            <a:ext cx="360459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c)</a:t>
            </a:r>
            <a:r>
              <a:rPr sz="900" spc="88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 used to map a 32-bit ethernet address 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48-bit IP address.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515233" y="3425521"/>
            <a:ext cx="360592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d)</a:t>
            </a:r>
            <a:r>
              <a:rPr sz="900" spc="7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 used to map a 48-bit IP address 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32-bit ethernet address.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057651" y="3616021"/>
            <a:ext cx="318735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9.</a:t>
            </a:r>
            <a:r>
              <a:rPr sz="900" spc="8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classful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addressing,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 space is divided into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286633" y="3806521"/>
            <a:ext cx="96848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Five classes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286633" y="3997021"/>
            <a:ext cx="94253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Ten classes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286633" y="4187521"/>
            <a:ext cx="109935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Fifteen classes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286633" y="4378021"/>
            <a:ext cx="104289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Three classes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057651" y="4568521"/>
            <a:ext cx="440988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10.</a:t>
            </a:r>
            <a:r>
              <a:rPr sz="900" spc="4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 classless addressing, there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 no classes but the addresses are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still granted in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2286633" y="4759021"/>
            <a:ext cx="68033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a. Sections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286633" y="4949775"/>
            <a:ext cx="60123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b. Blocks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286633" y="5140275"/>
            <a:ext cx="57677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c. Codes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286633" y="5330775"/>
            <a:ext cx="110977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d. All of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above.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2008884" y="5554803"/>
            <a:ext cx="320531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11.</a:t>
            </a:r>
            <a:r>
              <a:rPr sz="900" spc="8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 IPv4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Addresses, classful addressing is replaced with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2286633" y="5815406"/>
            <a:ext cx="145109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a)</a:t>
            </a:r>
            <a:r>
              <a:rPr sz="900" spc="8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Classless Addressing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2286633" y="6005906"/>
            <a:ext cx="2053898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b)</a:t>
            </a:r>
            <a:r>
              <a:rPr sz="900" spc="7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Classful Addressing new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version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c)</a:t>
            </a:r>
            <a:r>
              <a:rPr sz="900" spc="88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Classful Advertising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2286632" y="6386906"/>
            <a:ext cx="146915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d)</a:t>
            </a:r>
            <a:r>
              <a:rPr sz="900" spc="7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Classless Advertising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2008883" y="6610934"/>
            <a:ext cx="419747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12.The first address in a block is used as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 address that represents the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2515232" y="6871919"/>
            <a:ext cx="1131396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a)</a:t>
            </a:r>
            <a:r>
              <a:rPr sz="900" spc="8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 Network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b)</a:t>
            </a:r>
            <a:r>
              <a:rPr sz="900" spc="7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Entity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2515232" y="7252919"/>
            <a:ext cx="1050877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c)</a:t>
            </a:r>
            <a:r>
              <a:rPr sz="900" spc="88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Organization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d)</a:t>
            </a:r>
            <a:r>
              <a:rPr sz="900" spc="7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DataCodes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1829051" y="7670037"/>
            <a:ext cx="761776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Answers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2100325" y="8004251"/>
            <a:ext cx="238887" cy="7684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1.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5.</a:t>
            </a:r>
          </a:p>
          <a:p>
            <a:pPr marL="0" marR="0">
              <a:lnSpc>
                <a:spcPts val="1118"/>
              </a:lnSpc>
              <a:spcBef>
                <a:spcPts val="12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9.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2743834" y="8004251"/>
            <a:ext cx="209550" cy="7684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12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3361054" y="8004251"/>
            <a:ext cx="238887" cy="4742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2.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6.</a:t>
            </a:r>
          </a:p>
        </p:txBody>
      </p:sp>
      <p:sp>
        <p:nvSpPr>
          <p:cNvPr id="42" name="object 42"/>
          <p:cNvSpPr txBox="1"/>
          <p:nvPr/>
        </p:nvSpPr>
        <p:spPr>
          <a:xfrm>
            <a:off x="4002912" y="8004251"/>
            <a:ext cx="215634" cy="7684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</a:t>
            </a:r>
          </a:p>
          <a:p>
            <a:pPr marL="1523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12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</a:t>
            </a:r>
          </a:p>
        </p:txBody>
      </p:sp>
      <p:sp>
        <p:nvSpPr>
          <p:cNvPr id="43" name="object 43"/>
          <p:cNvSpPr txBox="1"/>
          <p:nvPr/>
        </p:nvSpPr>
        <p:spPr>
          <a:xfrm>
            <a:off x="4620132" y="8004251"/>
            <a:ext cx="238886" cy="4742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3.</a:t>
            </a:r>
          </a:p>
          <a:p>
            <a:pPr marL="13715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7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5266308" y="8004251"/>
            <a:ext cx="209550" cy="7684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048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</a:t>
            </a:r>
          </a:p>
          <a:p>
            <a:pPr marL="3048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</a:t>
            </a:r>
          </a:p>
          <a:p>
            <a:pPr marL="0" marR="0">
              <a:lnSpc>
                <a:spcPts val="1118"/>
              </a:lnSpc>
              <a:spcBef>
                <a:spcPts val="12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5882385" y="8004251"/>
            <a:ext cx="238887" cy="4742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4.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8.</a:t>
            </a:r>
          </a:p>
        </p:txBody>
      </p:sp>
      <p:sp>
        <p:nvSpPr>
          <p:cNvPr id="46" name="object 46"/>
          <p:cNvSpPr txBox="1"/>
          <p:nvPr/>
        </p:nvSpPr>
        <p:spPr>
          <a:xfrm>
            <a:off x="6527037" y="8004251"/>
            <a:ext cx="209550" cy="7684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</a:p>
          <a:p>
            <a:pPr marL="3047" marR="0">
              <a:lnSpc>
                <a:spcPts val="1118"/>
              </a:lnSpc>
              <a:spcBef>
                <a:spcPts val="12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</a:t>
            </a:r>
          </a:p>
        </p:txBody>
      </p:sp>
      <p:sp>
        <p:nvSpPr>
          <p:cNvPr id="47" name="object 47"/>
          <p:cNvSpPr txBox="1"/>
          <p:nvPr/>
        </p:nvSpPr>
        <p:spPr>
          <a:xfrm>
            <a:off x="3332098" y="8592514"/>
            <a:ext cx="2967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10.</a:t>
            </a:r>
          </a:p>
        </p:txBody>
      </p:sp>
      <p:sp>
        <p:nvSpPr>
          <p:cNvPr id="48" name="object 48"/>
          <p:cNvSpPr txBox="1"/>
          <p:nvPr/>
        </p:nvSpPr>
        <p:spPr>
          <a:xfrm>
            <a:off x="4591176" y="8592514"/>
            <a:ext cx="2967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11.</a:t>
            </a:r>
          </a:p>
        </p:txBody>
      </p:sp>
      <p:sp>
        <p:nvSpPr>
          <p:cNvPr id="49" name="object 49"/>
          <p:cNvSpPr txBox="1"/>
          <p:nvPr/>
        </p:nvSpPr>
        <p:spPr>
          <a:xfrm>
            <a:off x="5853429" y="8592514"/>
            <a:ext cx="2967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12.</a:t>
            </a:r>
          </a:p>
        </p:txBody>
      </p:sp>
      <p:sp>
        <p:nvSpPr>
          <p:cNvPr id="50" name="object 50"/>
          <p:cNvSpPr txBox="1"/>
          <p:nvPr/>
        </p:nvSpPr>
        <p:spPr>
          <a:xfrm>
            <a:off x="1829053" y="8891015"/>
            <a:ext cx="135816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IVEIJR+BookAntiqua-Bold"/>
                <a:cs typeface="IVEIJR+BookAntiqua-Bold"/>
              </a:rPr>
              <a:t>Further Readings</a:t>
            </a:r>
          </a:p>
        </p:txBody>
      </p:sp>
      <p:sp>
        <p:nvSpPr>
          <p:cNvPr id="51" name="object 51"/>
          <p:cNvSpPr txBox="1"/>
          <p:nvPr/>
        </p:nvSpPr>
        <p:spPr>
          <a:xfrm>
            <a:off x="2214626" y="9223704"/>
            <a:ext cx="383067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Achyut S Godbole 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Atul Kahate,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KISMA+BookAntiqua-Italic"/>
                <a:cs typeface="KKISMA+BookAntiqua-Italic"/>
              </a:rPr>
              <a:t>Web Technologies,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Tata McGraw Hill.</a:t>
            </a:r>
          </a:p>
        </p:txBody>
      </p:sp>
      <p:sp>
        <p:nvSpPr>
          <p:cNvPr id="52" name="object 52"/>
          <p:cNvSpPr txBox="1"/>
          <p:nvPr/>
        </p:nvSpPr>
        <p:spPr>
          <a:xfrm>
            <a:off x="2214626" y="9441637"/>
            <a:ext cx="306296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Andrew S. Tanenbaum,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KISMA+BookAntiqua-Italic"/>
                <a:cs typeface="KKISMA+BookAntiqua-Italic"/>
              </a:rPr>
              <a:t>Computer Networks,</a:t>
            </a:r>
            <a:r>
              <a:rPr sz="900" spc="10" dirty="0">
                <a:solidFill>
                  <a:srgbClr val="000000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Prentice Hall.</a:t>
            </a:r>
          </a:p>
        </p:txBody>
      </p:sp>
      <p:sp>
        <p:nvSpPr>
          <p:cNvPr id="53" name="object 53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endParaRPr sz="900" dirty="0">
              <a:solidFill>
                <a:srgbClr val="000000"/>
              </a:solidFill>
              <a:latin typeface="IVEIJR+BookAntiqua-Bold"/>
              <a:cs typeface="IVEIJR+BookAntiqua-Bold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173</a:t>
            </a:r>
          </a:p>
        </p:txBody>
      </p:sp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1"/>
          <p:cNvSpPr/>
          <p:nvPr/>
        </p:nvSpPr>
        <p:spPr>
          <a:xfrm>
            <a:off x="667512" y="288543"/>
            <a:ext cx="6853428" cy="6629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3589655" y="524549"/>
            <a:ext cx="2295549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Unit 8: Network layer</a:t>
            </a:r>
            <a:r>
              <a:rPr sz="900" spc="14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- logical addressing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647979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MKDJT+BookAntiqua-BoldItalic"/>
                <a:cs typeface="VMKDJT+BookAntiqua-BoldItalic"/>
              </a:rPr>
              <a:t>Notes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071677" y="905966"/>
            <a:ext cx="426276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Behrouz A. Forouzan, Sophia Chung Fegan,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KISMA+BookAntiqua-Italic"/>
                <a:cs typeface="KKISMA+BookAntiqua-Italic"/>
              </a:rPr>
              <a:t>Data Communications and Networking,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071677" y="1123898"/>
            <a:ext cx="146036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McGraw-Hill Companies.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071677" y="1341829"/>
            <a:ext cx="4337956" cy="3995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Douglas Comer, Computer Networks and Internets with Internet Applications, 4th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Edition, Prentice-Hall.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071677" y="1779217"/>
            <a:ext cx="4305313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Ferguson P., Huston G., John Wiley &amp; Sons, Inc., 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1998.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KISMA+BookAntiqua-Italic"/>
                <a:cs typeface="KKISMA+BookAntiqua-Italic"/>
              </a:rPr>
              <a:t>Quality of Service: Delivering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QoS on the Internet 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 Corporate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Networks.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071677" y="2215081"/>
            <a:ext cx="4246411" cy="6175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J. D. Spragins, Telecommunications Protocols and Design, Addison Wesley.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McDysan, David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E.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 Darren L. Spohn,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KISMA+BookAntiqua-Italic"/>
                <a:cs typeface="KKISMA+BookAntiqua-Italic"/>
              </a:rPr>
              <a:t>ATM Theory and</a:t>
            </a:r>
            <a:r>
              <a:rPr sz="900" spc="13" dirty="0">
                <a:solidFill>
                  <a:srgbClr val="000000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KKISMA+BookAntiqua-Italic"/>
                <a:cs typeface="KKISMA+BookAntiqua-Italic"/>
              </a:rPr>
              <a:t>Applications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, McGraw-</a:t>
            </a:r>
          </a:p>
          <a:p>
            <a:pPr marL="0" marR="0">
              <a:lnSpc>
                <a:spcPts val="1118"/>
              </a:lnSpc>
              <a:spcBef>
                <a:spcPts val="6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Hill Osborne Media, 1998.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071678" y="2870400"/>
            <a:ext cx="4166794" cy="3984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Nassar, Daniel J.,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KISMA+BookAntiqua-Italic"/>
                <a:cs typeface="KKISMA+BookAntiqua-Italic"/>
              </a:rPr>
              <a:t>Ethernet and</a:t>
            </a:r>
            <a:r>
              <a:rPr sz="900" spc="-13" dirty="0">
                <a:solidFill>
                  <a:srgbClr val="000000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KKISMA+BookAntiqua-Italic"/>
                <a:cs typeface="KKISMA+BookAntiqua-Italic"/>
              </a:rPr>
              <a:t>Token Ring Optimization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, iUniverse.com, 2000.</a:t>
            </a:r>
          </a:p>
          <a:p>
            <a:pPr marL="0" marR="0">
              <a:lnSpc>
                <a:spcPts val="1118"/>
              </a:lnSpc>
              <a:spcBef>
                <a:spcPts val="60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Spurgeon, Charles E. Ethernet,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KISMA+BookAntiqua-Italic"/>
                <a:cs typeface="KKISMA+BookAntiqua-Italic"/>
              </a:rPr>
              <a:t>The Definitive Guide. </a:t>
            </a:r>
            <a:r>
              <a:rPr sz="900" dirty="0">
                <a:solidFill>
                  <a:srgbClr val="000000"/>
                </a:solidFill>
                <a:latin typeface="NDEDMI+BookAntiqua"/>
                <a:cs typeface="NDEDMI+BookAntiqua"/>
              </a:rPr>
              <a:t>O’Reilly &amp; Associates, 2000.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071678" y="3306645"/>
            <a:ext cx="4744177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William</a:t>
            </a:r>
            <a:r>
              <a:rPr sz="900" spc="1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Shay,</a:t>
            </a:r>
            <a:r>
              <a:rPr sz="900" spc="18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Understanding</a:t>
            </a:r>
            <a:r>
              <a:rPr sz="900" spc="18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Communication</a:t>
            </a:r>
            <a:r>
              <a:rPr sz="900" spc="1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8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Networks,</a:t>
            </a:r>
            <a:r>
              <a:rPr sz="900" spc="17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3rd</a:t>
            </a:r>
            <a:r>
              <a:rPr sz="900" spc="1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Edition,</a:t>
            </a:r>
            <a:r>
              <a:rPr sz="900" spc="17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Thomson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Press.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174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VEIJR+BookAntiqua-Bold"/>
                <a:cs typeface="IVEIJR+BookAntiqua-Bold"/>
              </a:rPr>
              <a:t> </a:t>
            </a:r>
            <a:endParaRPr sz="900" dirty="0">
              <a:solidFill>
                <a:srgbClr val="000000"/>
              </a:solidFill>
              <a:latin typeface="IVEIJR+BookAntiqua-Bold"/>
              <a:cs typeface="IVEIJR+BookAntiqua-Bold"/>
            </a:endParaRPr>
          </a:p>
        </p:txBody>
      </p:sp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611124" y="1732026"/>
            <a:ext cx="5198110" cy="345249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235203"/>
            <a:ext cx="6853428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98083" y="499685"/>
            <a:ext cx="2792111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2"/>
              </a:lnSpc>
              <a:spcBef>
                <a:spcPts val="0"/>
              </a:spcBef>
              <a:spcAft>
                <a:spcPts val="0"/>
              </a:spcAft>
            </a:pPr>
            <a:r>
              <a:rPr sz="1000" i="1" dirty="0">
                <a:solidFill>
                  <a:srgbClr val="000000"/>
                </a:solidFill>
                <a:latin typeface="Arial"/>
                <a:cs typeface="Arial"/>
              </a:rPr>
              <a:t>Dr. Rajni Bhalla</a:t>
            </a:r>
            <a:r>
              <a:rPr sz="1000" i="1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n-US" sz="1000" i="1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endParaRPr sz="1000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479794" y="49197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4068445" y="524381"/>
            <a:ext cx="1817561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Unit 08:</a:t>
            </a:r>
            <a:r>
              <a:rPr sz="900" spc="-13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Network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spc="12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routing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996694" y="1366687"/>
            <a:ext cx="2585434" cy="25306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687"/>
              </a:lnSpc>
              <a:spcBef>
                <a:spcPts val="0"/>
              </a:spcBef>
              <a:spcAft>
                <a:spcPts val="0"/>
              </a:spcAft>
            </a:pPr>
            <a:r>
              <a:rPr sz="1400" u="sng" spc="-47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Unit</a:t>
            </a:r>
            <a:r>
              <a:rPr sz="1400" u="sng" spc="-61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1400" u="sng" spc="-46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08:</a:t>
            </a:r>
            <a:r>
              <a:rPr sz="1400" u="sng" spc="-66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1400" u="sng" spc="-5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Network</a:t>
            </a:r>
            <a:r>
              <a:rPr sz="1400" u="sng" spc="-39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1400" u="sng" spc="-52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layer</a:t>
            </a:r>
            <a:r>
              <a:rPr sz="1400" u="sng" spc="-5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1400" u="sng" dirty="0">
                <a:solidFill>
                  <a:srgbClr val="000000"/>
                </a:solidFill>
                <a:latin typeface="SUUTWW+BookAntiqua-Bold"/>
                <a:cs typeface="SUUTWW+BookAntiqua-Bold"/>
              </a:rPr>
              <a:t>–</a:t>
            </a:r>
            <a:r>
              <a:rPr sz="1400" u="sng" spc="-88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1400" u="sng" spc="-49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routing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1750262"/>
            <a:ext cx="783170" cy="396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u="sng" dirty="0">
                <a:solidFill>
                  <a:srgbClr val="000000"/>
                </a:solidFill>
                <a:latin typeface="IPFHHU+BookAntiqua"/>
                <a:cs typeface="IPFHHU+BookAntiqua"/>
              </a:rPr>
              <a:t>CONTENTS</a:t>
            </a:r>
          </a:p>
          <a:p>
            <a:pPr marL="0" marR="0">
              <a:lnSpc>
                <a:spcPts val="1118"/>
              </a:lnSpc>
              <a:spcBef>
                <a:spcPts val="5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Objectives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2184602"/>
            <a:ext cx="79134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Introduction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2402534"/>
            <a:ext cx="296189" cy="149115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9.1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9.2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9.3</a:t>
            </a:r>
          </a:p>
          <a:p>
            <a:pPr marL="0" marR="0">
              <a:lnSpc>
                <a:spcPts val="1118"/>
              </a:lnSpc>
              <a:spcBef>
                <a:spcPts val="60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9.4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9.5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9.6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9.7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105204" y="2402534"/>
            <a:ext cx="53509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Unicast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105204" y="2621990"/>
            <a:ext cx="138685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Distance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Vector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Routing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105204" y="2839922"/>
            <a:ext cx="109744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Link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State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Routing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105204" y="3058235"/>
            <a:ext cx="114945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Path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Vector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routing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105204" y="3276167"/>
            <a:ext cx="2186044" cy="6175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Border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Gateway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Protocol(BGP)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Types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of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Casting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computer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network</a:t>
            </a:r>
          </a:p>
          <a:p>
            <a:pPr marL="0" marR="0">
              <a:lnSpc>
                <a:spcPts val="1118"/>
              </a:lnSpc>
              <a:spcBef>
                <a:spcPts val="6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Routing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Adhoc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Network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0" y="3931488"/>
            <a:ext cx="64900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Summary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4149419"/>
            <a:ext cx="67576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Keywords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4367351"/>
            <a:ext cx="1070552" cy="6175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Review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Questions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Self-Assessment</a:t>
            </a:r>
          </a:p>
          <a:p>
            <a:pPr marL="0" marR="0">
              <a:lnSpc>
                <a:spcPts val="1118"/>
              </a:lnSpc>
              <a:spcBef>
                <a:spcPts val="6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Answers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0" y="5024449"/>
            <a:ext cx="103226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Further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Readings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0" y="5263260"/>
            <a:ext cx="89713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Objectives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914704" y="5557287"/>
            <a:ext cx="204973" cy="559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143304" y="5562421"/>
            <a:ext cx="139564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 is Unicast Routing.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143304" y="5752921"/>
            <a:ext cx="2230602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major protocols for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unicast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classification of Routing Algorithms.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685799" y="6170040"/>
            <a:ext cx="1032792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Introduction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685800" y="6428054"/>
            <a:ext cx="5201735" cy="14591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layer,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(IP)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serves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primary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protocol.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  <a:r>
              <a:rPr sz="900" spc="1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best-effort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distribution protocol, but it lacks certain functionality including flow control and error control. It's a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logical addressing-based host-to-host protocol. Other protocols are needed to make IP more open to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certain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specifications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today's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internetworking.</a:t>
            </a:r>
            <a:r>
              <a:rPr sz="900" spc="1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construct</a:t>
            </a:r>
            <a:r>
              <a:rPr sz="900" spc="1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mapping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physical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logical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addresses,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protocols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used.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Logical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addresses</a:t>
            </a:r>
            <a:r>
              <a:rPr sz="900" spc="1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  <a:r>
              <a:rPr sz="900" spc="1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packets.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However,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encapsulated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frame,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requires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physical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addresses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(node-to-node).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We'll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ARP,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Resolution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Protocol,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designed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specifically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purpose.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sometimes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reverse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map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physical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logical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address.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lacks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flow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error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management,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protocol,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ICMP,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-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created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warnings.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records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 destination host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congestion and other forms of errors.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685800" y="7927593"/>
            <a:ext cx="90449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9.1 </a:t>
            </a:r>
            <a:r>
              <a:rPr sz="1200" u="sng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Unicast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685800" y="8185606"/>
            <a:ext cx="5204118" cy="14575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Unicast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refers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propagation from 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 source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single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receiver, often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point-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to-point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correspondence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receiver.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TCP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HTTP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unicast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protocols.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TCP</a:t>
            </a:r>
            <a:r>
              <a:rPr sz="900" spc="1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stands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control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protocol,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most</a:t>
            </a:r>
            <a:r>
              <a:rPr sz="900" spc="1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widely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1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unicast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protocol.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connection-oriented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2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relies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recipient</a:t>
            </a:r>
            <a:r>
              <a:rPr sz="900" spc="2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site's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recognition.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hypertext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(HTTP)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stands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hypertext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protocol.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collaboration</a:t>
            </a:r>
          </a:p>
          <a:p>
            <a:pPr marL="0" marR="0">
              <a:lnSpc>
                <a:spcPts val="1118"/>
              </a:lnSpc>
              <a:spcBef>
                <a:spcPts val="1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based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object-oriented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principles.</a:t>
            </a:r>
            <a:r>
              <a:rPr sz="900" spc="1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Intradomain</a:t>
            </a:r>
            <a:r>
              <a:rPr sz="900" spc="1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protocol,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intranetwork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protocol,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intranet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types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protocols as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1.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Intradomain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protocols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within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given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area,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within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institutional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e-mail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Web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browsing.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interdomain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protocol,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hand, is a method for routing packets through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domain networks.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121636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endParaRPr sz="900" dirty="0">
              <a:solidFill>
                <a:srgbClr val="000000"/>
              </a:solidFill>
              <a:latin typeface="MSFGOC+BookAntiqua-Bold"/>
              <a:cs typeface="MSFGOC+BookAntiqua-Bold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175</a:t>
            </a:r>
          </a:p>
        </p:txBody>
      </p: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2398014" y="5204460"/>
            <a:ext cx="3909059" cy="244589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495169" y="905764"/>
            <a:ext cx="3711448" cy="21088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0478" y="288543"/>
            <a:ext cx="1752600" cy="6629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4066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Notes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3540887" y="3099165"/>
            <a:ext cx="1776152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1 Types of Routing Protocol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3" y="3361511"/>
            <a:ext cx="5196116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 unicast routing, we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three main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protocols: distance vector routing, connection state routing,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 vector routing as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2.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3" y="3725289"/>
            <a:ext cx="2090036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9.2 </a:t>
            </a:r>
            <a:r>
              <a:rPr sz="1200" u="sng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Distance Vector Routing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3981779"/>
            <a:ext cx="5198721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distance vector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routing,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least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cost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 two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nodes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 with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shortest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distance,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keeps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shortest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other.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term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"distance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vector"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refers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 routes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marketed using two characteristics.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4" y="4484699"/>
            <a:ext cx="5196810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Distance: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 metric determines how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long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destination network and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dependent on hop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count, cost, bandwidth, distance,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 factors.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4" y="4844363"/>
            <a:ext cx="5200103" cy="3221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Vector: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vector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specifies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next-hop</a:t>
            </a:r>
            <a:r>
              <a:rPr sz="900" spc="2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router's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exit</a:t>
            </a:r>
            <a:r>
              <a:rPr sz="900" spc="2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interface's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order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reach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3193415" y="7729712"/>
            <a:ext cx="2470060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2 Three major protocols for unicast routing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4" y="7992058"/>
            <a:ext cx="463969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Example: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 present a system of five nodes and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tables that go with them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3.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176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endParaRPr sz="900" dirty="0">
              <a:solidFill>
                <a:srgbClr val="000000"/>
              </a:solidFill>
              <a:latin typeface="MSFGOC+BookAntiqua-Bold"/>
              <a:cs typeface="MSFGOC+BookAntiqua-Bold"/>
            </a:endParaRPr>
          </a:p>
        </p:txBody>
      </p:sp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1628394" y="4510532"/>
            <a:ext cx="3155314" cy="16256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12" y="235203"/>
            <a:ext cx="6853428" cy="24828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479794" y="49197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Notes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4068445" y="524381"/>
            <a:ext cx="1817599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Unit 08:</a:t>
            </a:r>
            <a:r>
              <a:rPr sz="900" spc="-13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Network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spc="12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routing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2261870" y="2795508"/>
            <a:ext cx="204983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3 Distance Vector Routing Tables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3059760"/>
            <a:ext cx="4096779" cy="63144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table for node A illustrates how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get from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 node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every other node.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Our lowest cost to enter node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E, for example, is 6. C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a stop along the way.</a:t>
            </a:r>
          </a:p>
          <a:p>
            <a:pPr marL="0" marR="0">
              <a:lnSpc>
                <a:spcPts val="1197"/>
              </a:lnSpc>
              <a:spcBef>
                <a:spcPts val="689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Intilaization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3724223"/>
            <a:ext cx="5200967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3 shows that the tables are stable;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 knows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 every other node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how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much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cost.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However,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beginning.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immediate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neighbours,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closely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bound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it,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known.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being,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we'll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presume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immediate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neighbours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calculate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 between them.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600454" y="6214475"/>
            <a:ext cx="3369164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4 Initialization of Tables </a:t>
            </a:r>
            <a:r>
              <a:rPr sz="900" spc="-1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in</a:t>
            </a:r>
            <a:r>
              <a:rPr sz="900" spc="14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Distance Vector Routing Protocols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6478345"/>
            <a:ext cx="5195892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original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seen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4.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entry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isn't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neighbour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given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infinite distance (unreachable).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799" y="6843371"/>
            <a:ext cx="5890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Sharing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799" y="7066991"/>
            <a:ext cx="5201386" cy="1175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exchange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neighbors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heart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vector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routing.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While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unaware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E,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is.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shares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A,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still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out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get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E.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C,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hand,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 idea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get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D,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does.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share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table,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words,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immediate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neighbors,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boost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tables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assisting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another.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There's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just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problem.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much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neighbour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share?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neighbour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unknown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node.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best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answer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give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entire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 to its neighbour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let him determine the parts to keep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delete.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799" y="8280095"/>
            <a:ext cx="5198332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neighbour,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the other hand, does not benefit from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third column of a table (next stop). This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column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 be replaced with the sender's name when the neighbour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collects a table. The sender of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 is the next node if all of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rows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 be included. 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result, a node can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 give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first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 columns of its table to all of its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neighbours. To put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 way, sharing here just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refers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 two columns.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0" y="9066733"/>
            <a:ext cx="63784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Updating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00" y="9284666"/>
            <a:ext cx="5199976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change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two-column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neighbour.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three approaches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updating: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endParaRPr sz="900" dirty="0">
              <a:solidFill>
                <a:srgbClr val="000000"/>
              </a:solidFill>
              <a:latin typeface="MSFGOC+BookAntiqua-Bold"/>
              <a:cs typeface="MSFGOC+BookAntiqua-Bold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177</a:t>
            </a:r>
          </a:p>
        </p:txBody>
      </p:sp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2580894" y="5766943"/>
            <a:ext cx="3536696" cy="217423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0478" y="288543"/>
            <a:ext cx="175260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74066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057653" y="948638"/>
            <a:ext cx="4969385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 each value in the second column,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receiving node must apply the cost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 itself</a:t>
            </a:r>
          </a:p>
          <a:p>
            <a:pPr marL="22898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transmitting node.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057654" y="1329638"/>
            <a:ext cx="4970410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receiving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uses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row,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apply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name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22898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transmitting node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third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column of each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row. The next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in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the path is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sending</a:t>
            </a:r>
          </a:p>
          <a:p>
            <a:pPr marL="22898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057654" y="1901138"/>
            <a:ext cx="4973218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row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receiving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node's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old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compared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corresponding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row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</a:p>
          <a:p>
            <a:pPr marL="22898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updated version of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received table.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515234" y="2282138"/>
            <a:ext cx="4511610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Where</a:t>
            </a:r>
            <a:r>
              <a:rPr sz="900" spc="1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next-node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entry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differs,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receiving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1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selects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row</a:t>
            </a:r>
            <a:r>
              <a:rPr sz="900" spc="1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228599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lowest rate. The old tie is maintained if there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515234" y="2663138"/>
            <a:ext cx="4515791" cy="9425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receiving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selects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new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row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next-node entry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same.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Assume</a:t>
            </a:r>
          </a:p>
          <a:p>
            <a:pPr marL="22860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previously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advertised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distance-based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X. Assume there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</a:p>
          <a:p>
            <a:pPr marL="228600" marR="0">
              <a:lnSpc>
                <a:spcPts val="1118"/>
              </a:lnSpc>
              <a:spcBef>
                <a:spcPts val="38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longer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X;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now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advertises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 route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infinite</a:t>
            </a:r>
          </a:p>
          <a:p>
            <a:pPr marL="22860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radius. About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fact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 its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old entry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smaller, Node A must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 disregard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</a:p>
          <a:p>
            <a:pPr marL="22860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value. The old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road is no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longer in use. The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current path is infinite in duration.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4" y="3649547"/>
            <a:ext cx="5194859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changes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after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obtaining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partial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C,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seen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5.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 Do You Share?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4" y="4009211"/>
            <a:ext cx="5199321" cy="3233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</a:t>
            </a:r>
            <a:r>
              <a:rPr sz="900" spc="1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1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partial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(which</a:t>
            </a:r>
            <a:r>
              <a:rPr sz="900" spc="1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1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columns)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1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immediate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neighbours? The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 is submitted both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regular basis and when the table changes.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4" y="4371188"/>
            <a:ext cx="5195890" cy="3317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Periodic</a:t>
            </a:r>
            <a:r>
              <a:rPr sz="1000" spc="15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Update: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Every 30 seconds, a node sends its routing table in a periodic update. The length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time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determined by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protocol that uses distance vector routing.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4" y="4741520"/>
            <a:ext cx="5199787" cy="33352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Triggered</a:t>
            </a:r>
            <a:r>
              <a:rPr sz="1000" spc="-14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Update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 When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node's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two-column routing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 changes,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sends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triggered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update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neighbours. This is referred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activated upgrade.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4" y="5112841"/>
            <a:ext cx="260901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following factors can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influence 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outcome.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4" y="5330773"/>
            <a:ext cx="5198515" cy="3995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 A node receives a table from a peer and updates it,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resulting in modifications in its own table.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senses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defect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adjacent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connections,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resulting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drop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infinity.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3127884" y="8019272"/>
            <a:ext cx="2600152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5 Updating in Distance Vector Routing Table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829054" y="8285733"/>
            <a:ext cx="1700197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9.3 </a:t>
            </a:r>
            <a:r>
              <a:rPr sz="1200" u="sng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Link State Routing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829054" y="8543747"/>
            <a:ext cx="5202569" cy="6055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second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family of routing protocols is connection state routing. Link-state routing uses link-state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routers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exchange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messages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learn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entire</a:t>
            </a:r>
            <a:r>
              <a:rPr sz="900" spc="1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topology,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while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vector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distributed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algorithm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compute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 tables. Each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then compute its routing table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 a shortest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calculation based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the learned topology.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829054" y="9193829"/>
            <a:ext cx="2388126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Features of link state routing protocols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829054" y="9417253"/>
            <a:ext cx="5196877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Link</a:t>
            </a:r>
            <a:r>
              <a:rPr sz="900" spc="27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State</a:t>
            </a:r>
            <a:r>
              <a:rPr sz="900" spc="33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Packet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small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includes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state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178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endParaRPr sz="900" dirty="0">
              <a:solidFill>
                <a:srgbClr val="000000"/>
              </a:solidFill>
              <a:latin typeface="MSFGOC+BookAntiqua-Bold"/>
              <a:cs typeface="MSFGOC+BookAntiqua-Bold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1"/>
          <p:cNvSpPr/>
          <p:nvPr/>
        </p:nvSpPr>
        <p:spPr>
          <a:xfrm>
            <a:off x="614172" y="8362696"/>
            <a:ext cx="5045964" cy="120700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964435" y="5570728"/>
            <a:ext cx="2494801" cy="218541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14172" y="2970784"/>
            <a:ext cx="5045964" cy="179222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786628" y="323596"/>
            <a:ext cx="1769871" cy="48005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67512" y="672592"/>
            <a:ext cx="5082540" cy="146303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6539497" y="4475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148852" y="524379"/>
            <a:ext cx="373355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Unit 1: Introduction to Data Communication and Computer Networks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481084" y="2211448"/>
            <a:ext cx="160807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25 Peer to Peer Network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10" y="2482130"/>
            <a:ext cx="2994123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Advantages and disadvantages of</a:t>
            </a:r>
            <a:r>
              <a:rPr sz="1000" spc="11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a peer network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914157" y="2705224"/>
            <a:ext cx="274040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Table 2 Advantages and</a:t>
            </a:r>
            <a:r>
              <a:rPr sz="900" spc="14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Disadvantages of Peer Network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14" y="3057267"/>
            <a:ext cx="76105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Advantages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3206524" y="3057267"/>
            <a:ext cx="89947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Disadvantages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02" y="3357495"/>
            <a:ext cx="2127929" cy="47765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 less expensive computer hardware</a:t>
            </a:r>
          </a:p>
          <a:p>
            <a:pPr marL="0" marR="0">
              <a:lnSpc>
                <a:spcPts val="1085"/>
              </a:lnSpc>
              <a:spcBef>
                <a:spcPts val="129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Easy to administer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3206508" y="3357495"/>
            <a:ext cx="983625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 Very Secure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3206508" y="3659248"/>
            <a:ext cx="2339299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 central point of storage or file archiving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2" y="3959476"/>
            <a:ext cx="104750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 NOS required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3206512" y="3959476"/>
            <a:ext cx="2533389" cy="3176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additional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load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resource sharing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1" y="4402960"/>
            <a:ext cx="4366994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built-in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redundancy, easy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setup,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low</a:t>
            </a:r>
            <a:r>
              <a:rPr sz="900" spc="8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Hard to maintain version control.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cost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2" y="4845854"/>
            <a:ext cx="1468583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Client/Server Network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802" y="5073520"/>
            <a:ext cx="5199353" cy="46088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A</a:t>
            </a:r>
            <a:r>
              <a:rPr sz="900" spc="94" dirty="0">
                <a:solidFill>
                  <a:srgbClr val="202124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computer</a:t>
            </a:r>
            <a:r>
              <a:rPr sz="900" spc="102" dirty="0">
                <a:solidFill>
                  <a:srgbClr val="202124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network</a:t>
            </a:r>
            <a:r>
              <a:rPr sz="900" spc="100" dirty="0">
                <a:solidFill>
                  <a:srgbClr val="202124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in</a:t>
            </a:r>
            <a:r>
              <a:rPr sz="900" spc="100" dirty="0">
                <a:solidFill>
                  <a:srgbClr val="202124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which</a:t>
            </a:r>
            <a:r>
              <a:rPr sz="900" spc="103" dirty="0">
                <a:solidFill>
                  <a:srgbClr val="202124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one</a:t>
            </a:r>
            <a:r>
              <a:rPr sz="900" spc="97" dirty="0">
                <a:solidFill>
                  <a:srgbClr val="202124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centralized,</a:t>
            </a:r>
            <a:r>
              <a:rPr sz="900" spc="101" dirty="0">
                <a:solidFill>
                  <a:srgbClr val="202124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powerful</a:t>
            </a:r>
            <a:r>
              <a:rPr sz="900" spc="101" dirty="0">
                <a:solidFill>
                  <a:srgbClr val="202124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computer</a:t>
            </a:r>
            <a:r>
              <a:rPr sz="900" spc="104" dirty="0">
                <a:solidFill>
                  <a:srgbClr val="202124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(called</a:t>
            </a:r>
            <a:r>
              <a:rPr sz="900" spc="98" dirty="0">
                <a:solidFill>
                  <a:srgbClr val="202124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the</a:t>
            </a:r>
            <a:r>
              <a:rPr sz="900" spc="99" dirty="0">
                <a:solidFill>
                  <a:srgbClr val="202124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server)</a:t>
            </a:r>
            <a:r>
              <a:rPr sz="900" spc="97" dirty="0">
                <a:solidFill>
                  <a:srgbClr val="202124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is</a:t>
            </a:r>
            <a:r>
              <a:rPr sz="900" spc="87" dirty="0">
                <a:solidFill>
                  <a:srgbClr val="202124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a</a:t>
            </a:r>
            <a:r>
              <a:rPr sz="900" spc="104" dirty="0">
                <a:solidFill>
                  <a:srgbClr val="202124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hub</a:t>
            </a:r>
            <a:r>
              <a:rPr sz="900" spc="92" dirty="0">
                <a:solidFill>
                  <a:srgbClr val="202124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which</a:t>
            </a:r>
            <a:r>
              <a:rPr sz="900" spc="89" dirty="0">
                <a:solidFill>
                  <a:srgbClr val="202124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many</a:t>
            </a:r>
            <a:r>
              <a:rPr sz="900" spc="80" dirty="0">
                <a:solidFill>
                  <a:srgbClr val="202124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less</a:t>
            </a:r>
            <a:r>
              <a:rPr sz="900" spc="76" dirty="0">
                <a:solidFill>
                  <a:srgbClr val="202124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powerful</a:t>
            </a:r>
            <a:r>
              <a:rPr sz="900" spc="89" dirty="0">
                <a:solidFill>
                  <a:srgbClr val="202124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personal</a:t>
            </a:r>
            <a:r>
              <a:rPr sz="900" spc="90" dirty="0">
                <a:solidFill>
                  <a:srgbClr val="202124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computers</a:t>
            </a:r>
            <a:r>
              <a:rPr sz="900" spc="89" dirty="0">
                <a:solidFill>
                  <a:srgbClr val="202124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or</a:t>
            </a:r>
            <a:r>
              <a:rPr sz="900" spc="80" dirty="0">
                <a:solidFill>
                  <a:srgbClr val="202124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workstations</a:t>
            </a:r>
            <a:r>
              <a:rPr sz="900" spc="89" dirty="0">
                <a:solidFill>
                  <a:srgbClr val="202124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(called</a:t>
            </a:r>
            <a:r>
              <a:rPr sz="900" spc="82" dirty="0">
                <a:solidFill>
                  <a:srgbClr val="202124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clients)</a:t>
            </a:r>
            <a:r>
              <a:rPr sz="900" spc="88" dirty="0">
                <a:solidFill>
                  <a:srgbClr val="202124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are</a:t>
            </a:r>
            <a:r>
              <a:rPr sz="900" spc="87" dirty="0">
                <a:solidFill>
                  <a:srgbClr val="202124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connected.</a:t>
            </a:r>
            <a:r>
              <a:rPr sz="900" spc="92" dirty="0">
                <a:solidFill>
                  <a:srgbClr val="202124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202124"/>
                </a:solidFill>
                <a:latin typeface="IPFHHU+BookAntiqua"/>
                <a:cs typeface="IPFHHU+BookAntiqua"/>
              </a:rPr>
              <a:t>clients run programs and access data that are stored on the server.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447556" y="7831960"/>
            <a:ext cx="1674865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26 Client/Server Network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921773" y="8097136"/>
            <a:ext cx="272837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Table 3 Advantages and</a:t>
            </a:r>
            <a:r>
              <a:rPr sz="900" spc="14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Disadvantages of Client/Server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685804" y="8449180"/>
            <a:ext cx="76105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Advantages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3206514" y="8449180"/>
            <a:ext cx="900105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Disadvantages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685802" y="8749408"/>
            <a:ext cx="75044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Very secure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3206512" y="8749408"/>
            <a:ext cx="2019459" cy="7778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Requires professional administration</a:t>
            </a:r>
          </a:p>
          <a:p>
            <a:pPr marL="0" marR="0">
              <a:lnSpc>
                <a:spcPts val="1085"/>
              </a:lnSpc>
              <a:spcBef>
                <a:spcPts val="129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 hardware intensive</a:t>
            </a:r>
          </a:p>
          <a:p>
            <a:pPr marL="0" marR="0">
              <a:lnSpc>
                <a:spcPts val="1085"/>
              </a:lnSpc>
              <a:spcBef>
                <a:spcPts val="122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 software-intensive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685802" y="9051160"/>
            <a:ext cx="1143773" cy="47612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Better performance</a:t>
            </a:r>
          </a:p>
          <a:p>
            <a:pPr marL="0" marR="0">
              <a:lnSpc>
                <a:spcPts val="1085"/>
              </a:lnSpc>
              <a:spcBef>
                <a:spcPts val="122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Centralized backup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121420" y="10084432"/>
            <a:ext cx="2328354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endParaRPr sz="900" dirty="0">
              <a:solidFill>
                <a:srgbClr val="000000"/>
              </a:solidFill>
              <a:latin typeface="RMHARQ+BKSOFX+BookAntiqua-Bold"/>
              <a:cs typeface="RMHARQ+BKSOFX+BookAntiqua-Bold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983224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17</a:t>
            </a:r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12" y="235203"/>
            <a:ext cx="6853428" cy="6629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479794" y="49197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Notes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4068445" y="524381"/>
            <a:ext cx="1817599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Unit 08:</a:t>
            </a:r>
            <a:r>
              <a:rPr sz="900" spc="-13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Network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spc="12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routing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85800" y="905966"/>
            <a:ext cx="436864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Link State Database</a:t>
            </a:r>
            <a:r>
              <a:rPr sz="900" spc="17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KTHKMP+BookAntiqua"/>
                <a:cs typeface="KTHKMP+BookAntiqua"/>
              </a:rPr>
              <a:t>–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database containing data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collected from link state packets.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1123898"/>
            <a:ext cx="5202054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Shortest</a:t>
            </a:r>
            <a:r>
              <a:rPr sz="900" spc="85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path</a:t>
            </a:r>
            <a:r>
              <a:rPr sz="900" spc="86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first</a:t>
            </a:r>
            <a:r>
              <a:rPr sz="900" spc="88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algorithm</a:t>
            </a:r>
            <a:r>
              <a:rPr sz="900" spc="77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(Dijkstra</a:t>
            </a:r>
            <a:r>
              <a:rPr sz="900" spc="9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algorithm)</a:t>
            </a:r>
            <a:r>
              <a:rPr sz="900" spc="107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KTHKMP+BookAntiqua"/>
                <a:cs typeface="KTHKMP+BookAntiqua"/>
              </a:rPr>
              <a:t>–</a:t>
            </a:r>
            <a:r>
              <a:rPr sz="900" spc="93" dirty="0">
                <a:solidFill>
                  <a:srgbClr val="000000"/>
                </a:solidFill>
                <a:latin typeface="KTHKMP+BookAntiqua"/>
                <a:cs typeface="KTHKMP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database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estimation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produces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shortest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1485086"/>
            <a:ext cx="405660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Routing Table: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list of known routes and interfaces is called a routing table.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1708194"/>
            <a:ext cx="175452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Calculation of shortest path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1931618"/>
            <a:ext cx="5201404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find shortest path, each node need to run the famous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Dijkstra</a:t>
            </a:r>
            <a:r>
              <a:rPr sz="900" spc="14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algorithm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. This famous algorithm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uses the following steps: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2292071"/>
            <a:ext cx="5196459" cy="4750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Step-1:</a:t>
            </a:r>
            <a:r>
              <a:rPr sz="1000" spc="52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selected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tree's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root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node,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resulting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tree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just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node.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Set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cumulative</a:t>
            </a:r>
            <a:r>
              <a:rPr sz="900" spc="1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cost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1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value</a:t>
            </a:r>
            <a:r>
              <a:rPr sz="900" spc="1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depending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State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Database.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799" y="2805657"/>
            <a:ext cx="5202415" cy="3336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Step-2:</a:t>
            </a:r>
            <a:r>
              <a:rPr sz="1000" spc="-2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node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now chooses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 is closest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root of all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nodes not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tree-like</a:t>
            </a:r>
          </a:p>
          <a:p>
            <a:pPr marL="0" marR="0">
              <a:lnSpc>
                <a:spcPts val="1118"/>
              </a:lnSpc>
              <a:spcBef>
                <a:spcPts val="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structure and connects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to the tree.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799" y="3177104"/>
            <a:ext cx="181295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tree's outline is transformed.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799" y="3395826"/>
            <a:ext cx="5200225" cy="3317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Step</a:t>
            </a:r>
            <a:r>
              <a:rPr sz="1000" spc="5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3:</a:t>
            </a:r>
            <a:r>
              <a:rPr sz="1000" spc="17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After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been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stack,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non-tree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nodes'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costs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modified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paths could have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shifted.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799" y="3767682"/>
            <a:ext cx="473842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Step-4:</a:t>
            </a:r>
            <a:r>
              <a:rPr sz="1000" spc="-2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node repeats Steps 2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 until all of the nodes in the tree have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been inserted.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799" y="4000669"/>
            <a:ext cx="3999010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In contrast to Distance Vector protocols,</a:t>
            </a:r>
            <a:r>
              <a:rPr sz="1000" spc="3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Link State protocols have: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914703" y="4266765"/>
            <a:ext cx="275409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necessitates a significant amount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memory.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914703" y="4457265"/>
            <a:ext cx="4854703" cy="7518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Shortest route computations necessitate a large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 of CPU circles.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 a network uses a small amount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bandwidth,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responds easily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 changes.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shape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 state packets, all objects in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database must be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 to neighbours.</a:t>
            </a:r>
          </a:p>
          <a:p>
            <a:pPr marL="0" marR="0">
              <a:lnSpc>
                <a:spcPts val="1118"/>
              </a:lnSpc>
              <a:spcBef>
                <a:spcPts val="3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topology, all neighbours must be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trusted.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914703" y="5219518"/>
            <a:ext cx="4907497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prevent unwanted adjacency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complications, authentication methods may be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7.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 state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routing, split horizon strategies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 feasible.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798" y="5639223"/>
            <a:ext cx="3047873" cy="1905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Open shortest path</a:t>
            </a:r>
            <a:r>
              <a:rPr sz="1000" spc="-12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first (OSPF) routing protocol</a:t>
            </a:r>
            <a:r>
              <a:rPr sz="1000" spc="36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SUUTWW+BookAntiqua-Bold"/>
                <a:cs typeface="SUUTWW+BookAntiqua-Bold"/>
              </a:rPr>
              <a:t>–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914703" y="5905318"/>
            <a:ext cx="4970901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OSPF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(Open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Shortest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First)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unicast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1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developed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1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</a:p>
          <a:p>
            <a:pPr marL="22860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Engineering Task Force working group (IETF).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914703" y="6286318"/>
            <a:ext cx="253784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 a protocol for routing within a domain.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914702" y="6476818"/>
            <a:ext cx="214807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 a free and transparent protocol.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914702" y="6667318"/>
            <a:ext cx="322135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 akin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 Information Protocol (RIP) (RIP).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914703" y="6857818"/>
            <a:ext cx="4971586" cy="7520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OSPF is 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classless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protocol, meaning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uses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subnet of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recognises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</a:p>
          <a:p>
            <a:pPr marL="228600" marR="0">
              <a:lnSpc>
                <a:spcPts val="1118"/>
              </a:lnSpc>
              <a:spcBef>
                <a:spcPts val="38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notifications,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allowing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variable-length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subnet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masks.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divided</a:t>
            </a:r>
          </a:p>
          <a:p>
            <a:pPr marL="22860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2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several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subnets</a:t>
            </a:r>
            <a:r>
              <a:rPr sz="900" spc="2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</a:t>
            </a:r>
            <a:r>
              <a:rPr sz="900" spc="2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sizes</a:t>
            </a:r>
            <a:r>
              <a:rPr sz="900" spc="2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variable-length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subnet</a:t>
            </a:r>
            <a:r>
              <a:rPr sz="900" spc="2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masks.</a:t>
            </a:r>
            <a:r>
              <a:rPr sz="900" spc="2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2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gives</a:t>
            </a:r>
          </a:p>
          <a:p>
            <a:pPr marL="22860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 operators more consistency in network setup.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914703" y="7620200"/>
            <a:ext cx="4967840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OSPF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implemented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application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utilises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facilities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offered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22860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datagram that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OSPF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messages.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OSPF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sets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field</a:t>
            </a:r>
          </a:p>
          <a:p>
            <a:pPr marL="22860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value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89.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914703" y="8191700"/>
            <a:ext cx="4912983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7.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OSPF algorithm, also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Dijkstra algorithm,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based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SPF algorithm.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8.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Version 1 and version 2 of OSPF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available. Version 2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most widely used.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914703" y="8606227"/>
            <a:ext cx="4968685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OSPF</a:t>
            </a:r>
            <a:r>
              <a:rPr sz="900" spc="109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Messages</a:t>
            </a:r>
            <a:r>
              <a:rPr sz="900" spc="113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KTHKMP+BookAntiqua"/>
                <a:cs typeface="KTHKMP+BookAntiqua"/>
              </a:rPr>
              <a:t>–</a:t>
            </a:r>
            <a:r>
              <a:rPr sz="900" spc="116" dirty="0">
                <a:solidFill>
                  <a:srgbClr val="000000"/>
                </a:solidFill>
                <a:latin typeface="KTHKMP+BookAntiqua"/>
                <a:cs typeface="KTHKMP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OSPF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complicated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one.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employs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five</a:t>
            </a:r>
            <a:r>
              <a:rPr sz="900" spc="1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distinct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forms. The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following are some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them: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914703" y="9008818"/>
            <a:ext cx="165681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Hello messages</a:t>
            </a:r>
            <a:r>
              <a:rPr sz="900" spc="2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(Form 1)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914703" y="9199318"/>
            <a:ext cx="2550059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database (Type 2)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 a link-state request (Type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3)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about a link-state update (Type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4)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endParaRPr sz="900" dirty="0">
              <a:solidFill>
                <a:srgbClr val="000000"/>
              </a:solidFill>
              <a:latin typeface="MSFGOC+BookAntiqua-Bold"/>
              <a:cs typeface="MSFGOC+BookAntiqua-Bold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179</a:t>
            </a:r>
          </a:p>
        </p:txBody>
      </p: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2409444" y="2152904"/>
            <a:ext cx="3878961" cy="242633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0478" y="288543"/>
            <a:ext cx="175260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74066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057653" y="948638"/>
            <a:ext cx="257609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Link-State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Recognition (Type 5)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3" y="1175257"/>
            <a:ext cx="1742717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9.4 </a:t>
            </a:r>
            <a:r>
              <a:rPr sz="1200" u="sng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Path Vector routing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4" y="1433270"/>
            <a:ext cx="5195647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cost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reaching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given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vector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decide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whether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 each path open is loop free. Instead, route vector protocols analyse the path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destination to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determine if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loop-free.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3662806" y="4656691"/>
            <a:ext cx="153362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6 Path Vector Routing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4920816"/>
            <a:ext cx="5201238" cy="13170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logging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hop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advertising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traverses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vector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ensures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loop-free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routes</a:t>
            </a:r>
            <a:r>
              <a:rPr sz="900" spc="1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2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case,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informs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</a:t>
            </a:r>
            <a:r>
              <a:rPr sz="900" spc="2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10.1.1.0/24 network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reachable. When router B receives this data,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joins the path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broadcasts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joins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road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informs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10.1.1.0/24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reached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this direction.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Router D receives the route advertising,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joins 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road as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well. When router 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tries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advertise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10.1.1.0/24,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rejects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advertising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corresponding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direction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vector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advertisement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suggests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already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path.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encounters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already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part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path,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rejects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accepting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request will result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a routing information loop.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3" y="6278243"/>
            <a:ext cx="2546300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9.5 </a:t>
            </a:r>
            <a:r>
              <a:rPr sz="1200" u="sng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Border Gateway Protocol(BGP)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4" y="6536257"/>
            <a:ext cx="5200714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Rather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considering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point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given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BGP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applies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vector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principle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broader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scale.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autonomous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treated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point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road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given destination by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BGP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 in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7.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180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endParaRPr sz="900" dirty="0">
              <a:solidFill>
                <a:srgbClr val="000000"/>
              </a:solidFill>
              <a:latin typeface="MSFGOC+BookAntiqua-Bold"/>
              <a:cs typeface="MSFGOC+BookAntiqua-Bold"/>
            </a:endParaRPr>
          </a:p>
        </p:txBody>
      </p: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980757" y="4861179"/>
            <a:ext cx="4457700" cy="2190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235203"/>
            <a:ext cx="6853428" cy="335026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479794" y="49197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4068445" y="524381"/>
            <a:ext cx="1817599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Unit 08:</a:t>
            </a:r>
            <a:r>
              <a:rPr sz="900" spc="-13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Network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spc="12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routing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944878" y="3670665"/>
            <a:ext cx="2679552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7</a:t>
            </a:r>
            <a:r>
              <a:rPr sz="900" spc="236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Path</a:t>
            </a:r>
            <a:r>
              <a:rPr sz="900" spc="12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vector over a set of autonomous systems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3933011"/>
            <a:ext cx="5200054" cy="8903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similar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6,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except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instead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router,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autonomous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</a:t>
            </a:r>
            <a:r>
              <a:rPr sz="900" spc="1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treated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point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along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road.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10.1.1.0/24,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 known as a prefix,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marketed along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1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list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autonomous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systems</a:t>
            </a:r>
            <a:r>
              <a:rPr sz="900" spc="1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upgrade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passed;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1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list</a:t>
            </a:r>
            <a:r>
              <a:rPr sz="900" spc="1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autonomous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systems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is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referred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Route. AS 65100 creates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prefix 10.1.1.0/24 and advertises it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65200,</a:t>
            </a:r>
            <a:r>
              <a:rPr sz="900" spc="1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connecting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itself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Route.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65200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added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Route,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prefix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advertised to AS 65300.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422272" y="7130780"/>
            <a:ext cx="172678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8 BGP routing with</a:t>
            </a:r>
            <a:r>
              <a:rPr sz="900" spc="11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an </a:t>
            </a:r>
            <a:r>
              <a:rPr sz="900" spc="-14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AS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1" y="7394651"/>
            <a:ext cx="5204169" cy="13155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65300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advertises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prefix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10.1.1.0/24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65100,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refused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65100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sees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local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already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Path,</a:t>
            </a:r>
            <a:r>
              <a:rPr sz="900" spc="-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accepting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</a:t>
            </a:r>
            <a:r>
              <a:rPr sz="900" spc="-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loop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8.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main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reason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BGP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considers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entire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autonomous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hop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mask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AS's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topological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information.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65200,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example,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way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knowing what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 AS 65100 looks like; all it knows is that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 is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reachable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65100.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interesting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side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effect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considering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autonomous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entity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 which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autonomous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 route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vector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that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BGP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 only detect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loops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 autonomous systems without additional knowledge or laws, and it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cannot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guarantee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loop-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free paths within an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8.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1" y="8752077"/>
            <a:ext cx="317370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9.6 </a:t>
            </a:r>
            <a:r>
              <a:rPr sz="1200" u="sng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Types of Casting in a</a:t>
            </a:r>
            <a:r>
              <a:rPr sz="1200" u="sng" spc="11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computer network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9008821"/>
            <a:ext cx="5200600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cast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term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here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signifies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data(stream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packets)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being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transmitted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recipient(s)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client(s)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side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channel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</a:t>
            </a:r>
            <a:r>
              <a:rPr sz="900" dirty="0">
                <a:solidFill>
                  <a:srgbClr val="000000"/>
                </a:solidFill>
                <a:latin typeface="KTHKMP+BookAntiqua"/>
                <a:cs typeface="KTHKMP+BookAntiqua"/>
              </a:rPr>
              <a:t>at helps</a:t>
            </a:r>
            <a:r>
              <a:rPr sz="900" spc="-16" dirty="0">
                <a:solidFill>
                  <a:srgbClr val="000000"/>
                </a:solidFill>
                <a:latin typeface="KTHKMP+BookAntiqua"/>
                <a:cs typeface="KTHKMP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THKMP+BookAntiqua"/>
                <a:cs typeface="KTHKMP+BookAntiqua"/>
              </a:rPr>
              <a:t>them</a:t>
            </a:r>
            <a:r>
              <a:rPr sz="900" spc="-11" dirty="0">
                <a:solidFill>
                  <a:srgbClr val="000000"/>
                </a:solidFill>
                <a:latin typeface="KTHKMP+BookAntiqua"/>
                <a:cs typeface="KTHKMP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THKMP+BookAntiqua"/>
                <a:cs typeface="KTHKMP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KTHKMP+BookAntiqua"/>
                <a:cs typeface="KTHKMP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THKMP+BookAntiqua"/>
                <a:cs typeface="KTHKMP+BookAntiqua"/>
              </a:rPr>
              <a:t>communicate. Let’s</a:t>
            </a:r>
            <a:r>
              <a:rPr sz="900" spc="-16" dirty="0">
                <a:solidFill>
                  <a:srgbClr val="000000"/>
                </a:solidFill>
                <a:latin typeface="KTHKMP+BookAntiqua"/>
                <a:cs typeface="KTHKMP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THKMP+BookAntiqua"/>
                <a:cs typeface="KTHKMP+BookAntiqua"/>
              </a:rPr>
              <a:t>see</a:t>
            </a:r>
            <a:r>
              <a:rPr sz="900" spc="-21" dirty="0">
                <a:solidFill>
                  <a:srgbClr val="000000"/>
                </a:solidFill>
                <a:latin typeface="KTHKMP+BookAntiqua"/>
                <a:cs typeface="KTHKMP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THKMP+BookAntiqua"/>
                <a:cs typeface="KTHKMP+BookAntiqua"/>
              </a:rPr>
              <a:t>some of the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KTHKMP+BookAntiqua"/>
                <a:cs typeface="KTHKMP+BookAntiqua"/>
              </a:rPr>
              <a:t>“cast” concepts that are prevailing </a:t>
            </a:r>
            <a:r>
              <a:rPr sz="900" spc="-10" dirty="0">
                <a:solidFill>
                  <a:srgbClr val="000000"/>
                </a:solidFill>
                <a:latin typeface="KTHKMP+BookAntiqua"/>
                <a:cs typeface="KTHKMP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KTHKMP+BookAntiqua"/>
                <a:cs typeface="KTHKMP+BookAntiqua"/>
              </a:rPr>
              <a:t> the computer networks field.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914704" y="9554413"/>
            <a:ext cx="76369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Unicast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endParaRPr sz="900" dirty="0">
              <a:solidFill>
                <a:srgbClr val="000000"/>
              </a:solidFill>
              <a:latin typeface="MSFGOC+BookAntiqua-Bold"/>
              <a:cs typeface="MSFGOC+BookAntiqua-Bold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181</a:t>
            </a:r>
          </a:p>
        </p:txBody>
      </p: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3327400" y="2054479"/>
            <a:ext cx="3422650" cy="1917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3043936" y="8011553"/>
            <a:ext cx="2617470" cy="150482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314319" y="5173218"/>
            <a:ext cx="2069464" cy="162432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0478" y="288543"/>
            <a:ext cx="1752600" cy="6629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4066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Notes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286634" y="948638"/>
            <a:ext cx="4743021" cy="942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1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involved,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method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2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advantageous.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nutshell,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one-to-one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transmission.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10.1.2.0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needs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traffic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(data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packets)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20.12.4.2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network,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unicast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used.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Unicast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9.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432681" y="3781917"/>
            <a:ext cx="136502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9 Unicast Example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3" y="3858938"/>
            <a:ext cx="715163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Broadcast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4082362"/>
            <a:ext cx="390874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methods of broadcasting conversion (one-to-all) techniques: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3" y="4305655"/>
            <a:ext cx="1381781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Limited Broadcasting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3" y="4528894"/>
            <a:ext cx="5200407" cy="60711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 you need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stream of packets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 of the computers 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 network, broadcasting w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ill come in handy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10.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this,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append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255.255.255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(all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32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bits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set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1)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datagram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(packet)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header,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reserved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 transmission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 recipients from a single client (sender) across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3728338" y="6876270"/>
            <a:ext cx="1400904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10 Network Cluster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2" y="7145502"/>
            <a:ext cx="1289563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Direct Broadcasting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2" y="7368741"/>
            <a:ext cx="5196802" cy="6053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needs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stream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helpful.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accomplished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converting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address's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Host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portion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bits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1,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referred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Broadcast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datagram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header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3650614" y="9595340"/>
            <a:ext cx="1557934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11 Direct</a:t>
            </a:r>
            <a:r>
              <a:rPr sz="900" spc="-1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Broadcasting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182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endParaRPr sz="900" dirty="0">
              <a:solidFill>
                <a:srgbClr val="000000"/>
              </a:solidFill>
              <a:latin typeface="MSFGOC+BookAntiqua-Bold"/>
              <a:cs typeface="MSFGOC+BookAntiqua-Bold"/>
            </a:endParaRPr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949069" y="4581271"/>
            <a:ext cx="2520569" cy="17049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235203"/>
            <a:ext cx="6853428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479794" y="49197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4068445" y="524381"/>
            <a:ext cx="1817599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Unit 08:</a:t>
            </a:r>
            <a:r>
              <a:rPr sz="900" spc="-13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Network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spc="12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routing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905966"/>
            <a:ext cx="5201006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video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audio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delivery,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television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primarily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mode.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most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important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class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Resolution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(ARP),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resolve IP addresses into physical addresses, which is needed for underlying communication.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1414061"/>
            <a:ext cx="702514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Multicast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1637485"/>
            <a:ext cx="5201919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multicasting,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traffic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shared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senders</a:t>
            </a:r>
            <a:r>
              <a:rPr sz="900" spc="-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-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-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receivers.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traffic</a:t>
            </a:r>
            <a:r>
              <a:rPr sz="900" spc="1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1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split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unicast</a:t>
            </a:r>
            <a:r>
              <a:rPr sz="900" spc="1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(one-to-one)</a:t>
            </a:r>
            <a:r>
              <a:rPr sz="900" spc="1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broadcast</a:t>
            </a:r>
            <a:r>
              <a:rPr sz="900" spc="1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(multicast)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(one-to-all).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Multicast allows servers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 single copies of data streams to hosts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require them.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2138880"/>
            <a:ext cx="5198860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multicast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operate,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needs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assistance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IGMP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(Internet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Group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Management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Protocol)</a:t>
            </a:r>
            <a:r>
              <a:rPr sz="900" spc="-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Multicast</a:t>
            </a:r>
            <a:r>
              <a:rPr sz="900" spc="-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routing.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Class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</a:t>
            </a:r>
            <a:r>
              <a:rPr sz="900" spc="-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reserved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multicast</a:t>
            </a:r>
            <a:r>
              <a:rPr sz="900" spc="-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classes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Classful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 addressing.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2644390"/>
            <a:ext cx="2281733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9.7 </a:t>
            </a:r>
            <a:r>
              <a:rPr sz="1200" u="sng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Routing in Adhoc Network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2906625"/>
            <a:ext cx="1808199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Challenges in Adhoc network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0" y="3129863"/>
            <a:ext cx="5202074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Dynamic</a:t>
            </a:r>
            <a:r>
              <a:rPr sz="900" spc="3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topology,</a:t>
            </a:r>
            <a:r>
              <a:rPr sz="900" spc="3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unreliable</a:t>
            </a:r>
            <a:r>
              <a:rPr sz="900" spc="3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connections,</a:t>
            </a:r>
            <a:r>
              <a:rPr sz="900" spc="3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restricted</a:t>
            </a:r>
            <a:r>
              <a:rPr sz="900" spc="3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resources,</a:t>
            </a:r>
            <a:r>
              <a:rPr sz="900" spc="3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lower</a:t>
            </a:r>
            <a:r>
              <a:rPr sz="900" spc="3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</a:t>
            </a:r>
            <a:r>
              <a:rPr sz="900" spc="3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bandwidth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security,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default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problems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-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hoc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 There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could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major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problem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routing: there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 no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physical connections.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799" y="3638144"/>
            <a:ext cx="2302491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What</a:t>
            </a:r>
            <a:r>
              <a:rPr sz="1000" spc="12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does physical connection mean?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799" y="3861383"/>
            <a:ext cx="5201805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travel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location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wireless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formed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broken.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regular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disconnections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partitions,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physical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relations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exist.</a:t>
            </a:r>
            <a:r>
              <a:rPr sz="900" spc="1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 routing protocols are classified as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proactive, reactive, or hybrid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seen in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12.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553334" y="6374493"/>
            <a:ext cx="1465573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12 Routing Protocols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799" y="6643540"/>
            <a:ext cx="1761154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Proactive</a:t>
            </a:r>
            <a:r>
              <a:rPr sz="1000" spc="12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Routing protocols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914703" y="6867345"/>
            <a:ext cx="4974061" cy="13155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foremost,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constructive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routing,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proactive.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Until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sent,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established.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following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state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factor.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aware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routes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nodes.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mobile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own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stores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about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potential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mobile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nodes.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constructive,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mobile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hoc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complex,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previously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said,</a:t>
            </a:r>
            <a:r>
              <a:rPr sz="900" spc="2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  <a:r>
              <a:rPr sz="900" spc="2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2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tables</a:t>
            </a:r>
            <a:r>
              <a:rPr sz="900" spc="2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changed</a:t>
            </a:r>
            <a:r>
              <a:rPr sz="900" spc="2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regularly,</a:t>
            </a:r>
            <a:r>
              <a:rPr sz="900" spc="2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either</a:t>
            </a:r>
            <a:r>
              <a:rPr sz="900" spc="2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every</a:t>
            </a:r>
            <a:r>
              <a:rPr sz="900" spc="2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30</a:t>
            </a:r>
            <a:r>
              <a:rPr sz="900" spc="2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seconds</a:t>
            </a:r>
            <a:r>
              <a:rPr sz="900" spc="2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2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35</a:t>
            </a:r>
            <a:r>
              <a:rPr sz="900" spc="2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seconds,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depending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quickly</a:t>
            </a:r>
            <a:r>
              <a:rPr sz="900" spc="2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varies.</a:t>
            </a:r>
            <a:r>
              <a:rPr sz="900" spc="2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constructive</a:t>
            </a:r>
            <a:r>
              <a:rPr sz="900" spc="2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-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drawback.</a:t>
            </a:r>
            <a:r>
              <a:rPr sz="900" spc="1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does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operate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well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large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 entries become too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large as they must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retain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 available nodes.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914704" y="8226019"/>
            <a:ext cx="4082831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1.</a:t>
            </a:r>
            <a:r>
              <a:rPr sz="1000" spc="792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DSDV(Destination Sequenced Distance Vector Routing Protocol</a:t>
            </a:r>
            <a:r>
              <a:rPr sz="1000" spc="29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)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799" y="8449258"/>
            <a:ext cx="5200388" cy="1317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 is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proactive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driven routing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extends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 vector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 and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built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Bellman Ford routing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algorithm. DSDV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proactive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driven routing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falls under the proactive.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Due to the count to infinity issue, the distance vector routing protocol was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suitable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mobile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ad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hoc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solution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sequence distance vector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 protocol.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 entry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 is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managed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now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sequence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associated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it.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entry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consists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new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modified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higher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sequence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contain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new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upgrade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table.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proactive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why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referred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guided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endParaRPr sz="900" dirty="0">
              <a:solidFill>
                <a:srgbClr val="000000"/>
              </a:solidFill>
              <a:latin typeface="MSFGOC+BookAntiqua-Bold"/>
              <a:cs typeface="MSFGOC+BookAntiqua-Bold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183</a:t>
            </a:r>
          </a:p>
        </p:txBody>
      </p:sp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769743" y="7880857"/>
            <a:ext cx="47244" cy="1905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0478" y="288543"/>
            <a:ext cx="175260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829054" y="524549"/>
            <a:ext cx="2166471" cy="57700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Data Communication and Networking</a:t>
            </a:r>
          </a:p>
          <a:p>
            <a:pPr marL="228599" marR="0">
              <a:lnSpc>
                <a:spcPts val="1197"/>
              </a:lnSpc>
              <a:spcBef>
                <a:spcPts val="1913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2.</a:t>
            </a:r>
            <a:r>
              <a:rPr sz="1000" spc="795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GSR(Global State Routing)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74066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3" y="1134566"/>
            <a:ext cx="5201135" cy="14587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next protocol is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global state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 protocol, which extends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wired network's connection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state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built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Dijkstra's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algorithm.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-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floods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state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directly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whole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network,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state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suitable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mobile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hoc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networks.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global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flooding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cause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network's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control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become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congested.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last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slides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previous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lecture,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explained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relation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state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vector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routing.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1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you're</a:t>
            </a:r>
            <a:r>
              <a:rPr sz="900" spc="1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1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sure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what's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causing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rain,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should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attend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session.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state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work?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get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details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floods,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vector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routing?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global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state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introduced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workaround.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Really,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state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flooded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1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global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state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2636310"/>
            <a:ext cx="646604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Reactive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4" y="2859734"/>
            <a:ext cx="5201606" cy="6072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on-demand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 of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reactive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routing.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found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needed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required.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exploration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accomplished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flooding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request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  <a:r>
              <a:rPr sz="900" spc="2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across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mobile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  <a:r>
              <a:rPr sz="900" spc="2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divided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2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phases: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</a:t>
            </a:r>
            <a:r>
              <a:rPr sz="900" spc="2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exploration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management. The path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only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discovered when it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required.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057654" y="3510128"/>
            <a:ext cx="2648067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1.</a:t>
            </a:r>
            <a:r>
              <a:rPr sz="1000" spc="795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DSR(Dynamic Source Routing protocol)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4" y="3733366"/>
            <a:ext cx="5202787" cy="6053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DSR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dynamic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1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next</a:t>
            </a:r>
            <a:r>
              <a:rPr sz="900" spc="1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step.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reactive</a:t>
            </a:r>
            <a:r>
              <a:rPr sz="900" spc="1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on-demand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protocol,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found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required.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exploration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accomplished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2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flooding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</a:t>
            </a:r>
            <a:r>
              <a:rPr sz="900" spc="20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request</a:t>
            </a:r>
            <a:r>
              <a:rPr sz="900" spc="2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across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mobile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stages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0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it:</a:t>
            </a:r>
            <a:r>
              <a:rPr sz="900" spc="1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exploration and route management.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286635" y="4383379"/>
            <a:ext cx="1092381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Route Discovery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4" y="4606618"/>
            <a:ext cx="5195755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decides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most</a:t>
            </a:r>
            <a:r>
              <a:rPr sz="900" spc="2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efficient</a:t>
            </a:r>
            <a:r>
              <a:rPr sz="900" spc="2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</a:t>
            </a:r>
            <a:r>
              <a:rPr sz="900" spc="2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2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2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2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2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 mobile nodes.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286635" y="4971897"/>
            <a:ext cx="1255264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Route</a:t>
            </a:r>
            <a:r>
              <a:rPr sz="1000" spc="17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Maintenance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4" y="5195136"/>
            <a:ext cx="5199144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 of a mobile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ad-hoc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 is complex, this step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performs route maintenance. As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several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instances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breakage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resulting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collapse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mobile nodes.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057654" y="5703232"/>
            <a:ext cx="3284306" cy="1902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2.</a:t>
            </a:r>
            <a:r>
              <a:rPr sz="1000" spc="795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AODV (</a:t>
            </a:r>
            <a:r>
              <a:rPr sz="1000" dirty="0">
                <a:solidFill>
                  <a:srgbClr val="000000"/>
                </a:solidFill>
                <a:latin typeface="WVTNPJ+BookAntiqua-Italic"/>
                <a:cs typeface="WVTNPJ+BookAntiqua-Italic"/>
              </a:rPr>
              <a:t>Ad-Hoc On Demand Vector Routing protocol</a:t>
            </a:r>
            <a:r>
              <a:rPr sz="1000" spc="11" dirty="0">
                <a:solidFill>
                  <a:srgbClr val="000000"/>
                </a:solidFill>
                <a:latin typeface="WVTNPJ+BookAntiqua-Italic"/>
                <a:cs typeface="WVTNPJ+BookAntiqua-Italic"/>
              </a:rPr>
              <a:t> </a:t>
            </a:r>
            <a:r>
              <a:rPr sz="1000" dirty="0">
                <a:solidFill>
                  <a:srgbClr val="000000"/>
                </a:solidFill>
                <a:latin typeface="WVTNPJ+BookAntiqua-Italic"/>
                <a:cs typeface="WVTNPJ+BookAntiqua-Italic"/>
              </a:rPr>
              <a:t>)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3" y="5926656"/>
            <a:ext cx="5199799" cy="117416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on-demand/reactive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protocol.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dynamic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(DSR)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extension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aids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elimination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protocol's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disadvantage.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mobile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packet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destination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mobile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 after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discovery in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DSR, it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includes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full path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header.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grows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complexity,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length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full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grows,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size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header,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slowing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down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entire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Ad-Hoc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Demand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Vector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 protocol was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developed as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solution. The key distinction is about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stored: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AODV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stores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table,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while</a:t>
            </a:r>
            <a:r>
              <a:rPr sz="900" spc="-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DSR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stores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packet's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header.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works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same way, with two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phases: route exploration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 maintenance.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29053" y="7372393"/>
            <a:ext cx="1546596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Hybrid routing Protocol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829053" y="7595817"/>
            <a:ext cx="5201285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essentially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incorporates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benefits</a:t>
            </a:r>
            <a:r>
              <a:rPr sz="900" spc="2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both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reactive</a:t>
            </a:r>
            <a:r>
              <a:rPr sz="900" spc="2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proactive</a:t>
            </a:r>
            <a:r>
              <a:rPr sz="900" spc="2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protocols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package. These protocols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flexible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design,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adapting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source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destination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mobile nodes'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829054" y="7926527"/>
            <a:ext cx="520105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zone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location.</a:t>
            </a:r>
            <a:r>
              <a:rPr sz="900" spc="3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most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popular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hybrid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Zone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(ZRP).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829053" y="8148573"/>
            <a:ext cx="82986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Summary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057654" y="8444124"/>
            <a:ext cx="204973" cy="13213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3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286635" y="8449259"/>
            <a:ext cx="4742716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Whether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deliverer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(host</a:t>
            </a:r>
            <a:r>
              <a:rPr sz="900" spc="1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router)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network,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delivery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called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direct;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deliverer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(host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router)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separate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networks, the packet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delivery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called indirect.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286635" y="9021013"/>
            <a:ext cx="4743436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Instead of a full list of the stops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 must make, the next-hop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approach only lists the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location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next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hop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table;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specific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method,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hosts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 share one routing table entry.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286635" y="9592513"/>
            <a:ext cx="440408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full IP address of a host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given in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 table in the host-specific method.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184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endParaRPr sz="900" dirty="0">
              <a:solidFill>
                <a:srgbClr val="000000"/>
              </a:solidFill>
              <a:latin typeface="MSFGOC+BookAntiqua-Bold"/>
              <a:cs typeface="MSFGOC+BookAntiqua-Bold"/>
            </a:endParaRPr>
          </a:p>
        </p:txBody>
      </p:sp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12" y="235203"/>
            <a:ext cx="6853428" cy="6629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479794" y="49197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Notes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4068445" y="524381"/>
            <a:ext cx="1817599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Unit 08:</a:t>
            </a:r>
            <a:r>
              <a:rPr sz="900" spc="-13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Network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spc="12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routing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914704" y="943503"/>
            <a:ext cx="204973" cy="940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18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18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143304" y="948638"/>
            <a:ext cx="4743654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avoid massive routing tables, classless addressing necessitates hierarchical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regional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143304" y="1329638"/>
            <a:ext cx="4742586" cy="751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entries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static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modified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manually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administrator,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while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entries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dynamic routing table are updated automatically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routing protocol.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RIP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based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vector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shares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knowledge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entire AS with its neighbours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 regular intervals.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914703" y="2086503"/>
            <a:ext cx="204974" cy="559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143304" y="2091638"/>
            <a:ext cx="327164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Dijkstra's algorithm is used to determine OSPF routing tables.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143303" y="2282138"/>
            <a:ext cx="4740631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BGP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interautonomous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systems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update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tables.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1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travelled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shortest</a:t>
            </a:r>
            <a:r>
              <a:rPr sz="900" spc="1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1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forwarded in reverse path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forwarding (RPF).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914703" y="2848503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143303" y="2853638"/>
            <a:ext cx="4743667" cy="17045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 State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 tries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find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neighbours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learn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addresses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 that the</a:t>
            </a:r>
          </a:p>
          <a:p>
            <a:pPr marL="0" marR="0">
              <a:lnSpc>
                <a:spcPts val="1118"/>
              </a:lnSpc>
              <a:spcBef>
                <a:spcPts val="38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choose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shortest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path.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Many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classes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relay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hierarchical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routing.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Broadcast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multicast</a:t>
            </a:r>
            <a:r>
              <a:rPr sz="900" spc="1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routings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1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1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multiple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recipients based on whether they are members of a broadcast or multicast network.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shortest path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-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 in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identified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traversing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tree,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Dijkstra algorithm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most commonly used shortest path first algorithm.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Based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advertised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about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direction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destination,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stored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local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database,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vector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algorithms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decide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 is the safest path to each destination.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914703" y="3610885"/>
            <a:ext cx="204973" cy="559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18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798" y="4604638"/>
            <a:ext cx="864389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Keywords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00" y="4862651"/>
            <a:ext cx="5198560" cy="3221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Adaptive</a:t>
            </a:r>
            <a:r>
              <a:rPr sz="900" spc="-52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Algorithms:</a:t>
            </a:r>
            <a:r>
              <a:rPr sz="900" spc="-45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change</a:t>
            </a:r>
            <a:r>
              <a:rPr sz="900" spc="-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decisions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response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changes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traffic,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 can automatically adjust routing details as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 configuration changes.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0" y="5222569"/>
            <a:ext cx="5197322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Distance</a:t>
            </a:r>
            <a:r>
              <a:rPr sz="900" spc="52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Vector</a:t>
            </a:r>
            <a:r>
              <a:rPr sz="900" spc="5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Routing:</a:t>
            </a:r>
            <a:r>
              <a:rPr sz="900" spc="65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maintains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exchanges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neighbors so that their routing tables get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updated.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5582233"/>
            <a:ext cx="346552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Flow-based Routing:</a:t>
            </a:r>
            <a:r>
              <a:rPr sz="900" spc="11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considers both the topology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load.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5801689"/>
            <a:ext cx="490048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Hierarchical</a:t>
            </a:r>
            <a:r>
              <a:rPr sz="900" spc="-11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routing:</a:t>
            </a:r>
            <a:r>
              <a:rPr sz="900" spc="15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Intra-domain and inter-domain routing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hierarchical routing.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0" y="6019621"/>
            <a:ext cx="5195190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Link</a:t>
            </a:r>
            <a:r>
              <a:rPr sz="900" spc="99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State</a:t>
            </a:r>
            <a:r>
              <a:rPr sz="900" spc="94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Routing</a:t>
            </a:r>
            <a:r>
              <a:rPr sz="900" spc="98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allows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1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learn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build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 table based 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it.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0" y="6379286"/>
            <a:ext cx="5195927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Multicast</a:t>
            </a:r>
            <a:r>
              <a:rPr sz="900" spc="151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term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refers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1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1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interfaces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spread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across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several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subnets. One-to-many connectivity is possible.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800" y="6740474"/>
            <a:ext cx="5199685" cy="3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Multicast</a:t>
            </a:r>
            <a:r>
              <a:rPr sz="900" spc="62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Routing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refers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transmitting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well-defined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groups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large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participants but a limited number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comparison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whole network.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85800" y="7103109"/>
            <a:ext cx="1425373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Review Questions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914704" y="7403794"/>
            <a:ext cx="3184305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Describe briefly how hierarchal algorithm works.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 is the main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purpose of using router in a network?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Differentiate between: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371853" y="7975294"/>
            <a:ext cx="2791664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Connectionless and connection-oriented service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10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Interior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Exterior Routing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371854" y="8356294"/>
            <a:ext cx="229417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 state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 vector routing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858317" y="8580323"/>
            <a:ext cx="238887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5.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143305" y="8580323"/>
            <a:ext cx="3214497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Difference between proactive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reactive routing protocols.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 is the purpose of BGP?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887273" y="9016440"/>
            <a:ext cx="347895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Why do OSPF messages propagate faster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 RIP messages?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endParaRPr sz="900" dirty="0">
              <a:solidFill>
                <a:srgbClr val="000000"/>
              </a:solidFill>
              <a:latin typeface="MSFGOC+BookAntiqua-Bold"/>
              <a:cs typeface="MSFGOC+BookAntiqua-Bold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185</a:t>
            </a:r>
          </a:p>
        </p:txBody>
      </p:sp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30478" y="288543"/>
            <a:ext cx="1752600" cy="6629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Data Communication and Networking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74066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3" y="908556"/>
            <a:ext cx="1303362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Self-Assessment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057654" y="1209242"/>
            <a:ext cx="496961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Multiple access schemes are used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 ________ mobile users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share simultaneously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286635" y="1399742"/>
            <a:ext cx="179352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finite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amount of radio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spectrum.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515234" y="1590242"/>
            <a:ext cx="67751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Many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515234" y="1780742"/>
            <a:ext cx="59256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515234" y="1971242"/>
            <a:ext cx="60935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515234" y="2161742"/>
            <a:ext cx="95928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Ten-Fifteen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057653" y="2352242"/>
            <a:ext cx="241876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Multiple access protocols is divided into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972434" y="2542742"/>
            <a:ext cx="59256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972434" y="2733242"/>
            <a:ext cx="60935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972434" y="2924123"/>
            <a:ext cx="67315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Three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972434" y="3114623"/>
            <a:ext cx="62137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Four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057653" y="3305123"/>
            <a:ext cx="447953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use of hierarchy in routing tables can ____________ the size of routing tables.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515234" y="3495623"/>
            <a:ext cx="75579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Reduce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515234" y="3686123"/>
            <a:ext cx="79785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Increase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515234" y="3876623"/>
            <a:ext cx="101664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Both a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515234" y="4067123"/>
            <a:ext cx="133529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None of the above.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057653" y="4257624"/>
            <a:ext cx="4970186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only one routing sequence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pair, the scheme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</a:t>
            </a:r>
          </a:p>
          <a:p>
            <a:pPr marL="22898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KTHKMP+BookAntiqua"/>
                <a:cs typeface="KTHKMP+BookAntiqua"/>
              </a:rPr>
              <a:t>as …..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515234" y="4638624"/>
            <a:ext cx="107954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1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static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515234" y="4829124"/>
            <a:ext cx="1611762" cy="3708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fixed alternative routing</a:t>
            </a:r>
          </a:p>
          <a:p>
            <a:pPr marL="0" marR="0">
              <a:lnSpc>
                <a:spcPts val="1118"/>
              </a:lnSpc>
              <a:spcBef>
                <a:spcPts val="3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standard routing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2515234" y="5210377"/>
            <a:ext cx="122889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dynamic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057653" y="5400877"/>
            <a:ext cx="2815744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Count-to-Infinity problem occurs in .....................</a:t>
            </a:r>
          </a:p>
          <a:p>
            <a:pPr marL="457581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 vector routing</a:t>
            </a:r>
          </a:p>
          <a:p>
            <a:pPr marL="457581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short path first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515234" y="5972377"/>
            <a:ext cx="124661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 state routing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515233" y="6162877"/>
            <a:ext cx="138079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hierarchical routing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2057652" y="6353377"/>
            <a:ext cx="2463244" cy="3706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 state packets are built in ....................</a:t>
            </a:r>
          </a:p>
          <a:p>
            <a:pPr marL="457581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short path first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2515234" y="6734378"/>
            <a:ext cx="1548591" cy="3710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 vector routing</a:t>
            </a:r>
          </a:p>
          <a:p>
            <a:pPr marL="0" marR="0">
              <a:lnSpc>
                <a:spcPts val="1118"/>
              </a:lnSpc>
              <a:spcBef>
                <a:spcPts val="38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 state routing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2515233" y="7115758"/>
            <a:ext cx="138079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hierarchical routing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2057652" y="7600390"/>
            <a:ext cx="392466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7.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which</a:t>
            </a:r>
            <a:r>
              <a:rPr sz="900" spc="2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 method do all the routers have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common database?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2515233" y="7790890"/>
            <a:ext cx="117973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 Vector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2515233" y="7981390"/>
            <a:ext cx="97570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 Vector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2515233" y="8171890"/>
            <a:ext cx="105171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Shortest path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2515233" y="8362390"/>
            <a:ext cx="88940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 State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2057652" y="8552890"/>
            <a:ext cx="4446691" cy="56139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8.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distance vector routing algorithm, the routing tables are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updated .....................</a:t>
            </a:r>
          </a:p>
          <a:p>
            <a:pPr marL="457581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 exchanging information with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neighbours</a:t>
            </a:r>
          </a:p>
          <a:p>
            <a:pPr marL="457581" marR="0">
              <a:lnSpc>
                <a:spcPts val="1118"/>
              </a:lnSpc>
              <a:spcBef>
                <a:spcPts val="3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automatically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2515233" y="9124645"/>
            <a:ext cx="172368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backup database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2515233" y="9315145"/>
            <a:ext cx="10363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server</a:t>
            </a:r>
          </a:p>
        </p:txBody>
      </p:sp>
      <p:sp>
        <p:nvSpPr>
          <p:cNvPr id="42" name="object 42"/>
          <p:cNvSpPr txBox="1"/>
          <p:nvPr/>
        </p:nvSpPr>
        <p:spPr>
          <a:xfrm>
            <a:off x="2057652" y="9505645"/>
            <a:ext cx="431553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9.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 vector routing algorithm is implemented in Internet as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........................</a:t>
            </a:r>
          </a:p>
        </p:txBody>
      </p:sp>
      <p:sp>
        <p:nvSpPr>
          <p:cNvPr id="43" name="object 43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186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endParaRPr sz="900" dirty="0">
              <a:solidFill>
                <a:srgbClr val="000000"/>
              </a:solidFill>
              <a:latin typeface="MSFGOC+BookAntiqua-Bold"/>
              <a:cs typeface="MSFGOC+BookAntiqua-Bold"/>
            </a:endParaRPr>
          </a:p>
        </p:txBody>
      </p:sp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755029" y="6372409"/>
            <a:ext cx="271967" cy="2222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235203"/>
            <a:ext cx="6853428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479794" y="49197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4068445" y="524381"/>
            <a:ext cx="1817599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Unit 08:</a:t>
            </a:r>
            <a:r>
              <a:rPr sz="900" spc="-13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Network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spc="12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UPDKVD+BookAntiqua-BoldItalic"/>
                <a:cs typeface="UPDKVD+BookAntiqua-BoldItalic"/>
              </a:rPr>
              <a:t>routing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371854" y="948638"/>
            <a:ext cx="662538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OSPF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RIP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371854" y="1329638"/>
            <a:ext cx="614744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ARP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APR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914705" y="1710638"/>
            <a:ext cx="473331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10.</a:t>
            </a:r>
            <a:r>
              <a:rPr sz="900" spc="4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 of the following routing algorithm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takes into account the current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 load.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371854" y="1901138"/>
            <a:ext cx="87205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broadcast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371854" y="2091638"/>
            <a:ext cx="103960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shortest path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371854" y="2282138"/>
            <a:ext cx="81147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flooding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914705" y="2472638"/>
            <a:ext cx="3204440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57149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 vector routing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11.</a:t>
            </a:r>
            <a:r>
              <a:rPr sz="900" spc="4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distance vector routing the delay metric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...................</a:t>
            </a:r>
          </a:p>
          <a:p>
            <a:pPr marL="457149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 of hops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371854" y="3044519"/>
            <a:ext cx="148330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geographical distance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371854" y="3235019"/>
            <a:ext cx="151060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 of neighbours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371854" y="3425519"/>
            <a:ext cx="104291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queue length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914705" y="3616019"/>
            <a:ext cx="4969425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12.</a:t>
            </a:r>
            <a:r>
              <a:rPr sz="900" spc="4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well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-defined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groups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numerically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large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size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small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compared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</a:p>
          <a:p>
            <a:pPr marL="22860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a whole are used in .......................</a:t>
            </a:r>
          </a:p>
          <a:p>
            <a:pPr marL="457149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Unicast routing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371854" y="4187519"/>
            <a:ext cx="126192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Multicast routing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371854" y="4378019"/>
            <a:ext cx="128513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Broadcast routing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371855" y="4568519"/>
            <a:ext cx="119380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Telecast routing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1" y="4795138"/>
            <a:ext cx="761776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Answers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957376" y="5129605"/>
            <a:ext cx="23888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598929" y="5129605"/>
            <a:ext cx="215633" cy="7684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24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1523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12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217673" y="5129605"/>
            <a:ext cx="238887" cy="4742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855086" y="5129605"/>
            <a:ext cx="222219" cy="7684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668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</a:t>
            </a:r>
          </a:p>
          <a:p>
            <a:pPr marL="4571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</a:t>
            </a:r>
          </a:p>
          <a:p>
            <a:pPr marL="0" marR="0">
              <a:lnSpc>
                <a:spcPts val="1118"/>
              </a:lnSpc>
              <a:spcBef>
                <a:spcPts val="12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3476878" y="5129605"/>
            <a:ext cx="238887" cy="4742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7.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4117212" y="5129605"/>
            <a:ext cx="222219" cy="7684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096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</a:t>
            </a:r>
          </a:p>
          <a:p>
            <a:pPr marL="0" marR="0">
              <a:lnSpc>
                <a:spcPts val="1118"/>
              </a:lnSpc>
              <a:spcBef>
                <a:spcPts val="12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4739004" y="5129605"/>
            <a:ext cx="238887" cy="4742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4.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8.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5380989" y="5129605"/>
            <a:ext cx="215633" cy="7684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</a:t>
            </a:r>
          </a:p>
          <a:p>
            <a:pPr marL="3048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12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957376" y="5423737"/>
            <a:ext cx="238886" cy="4742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5.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9.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2188717" y="5717869"/>
            <a:ext cx="2967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10.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3447922" y="5717869"/>
            <a:ext cx="2967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11.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4710048" y="5717869"/>
            <a:ext cx="2967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12.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685798" y="6014592"/>
            <a:ext cx="135816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MSFGOC+BookAntiqua-Bold"/>
                <a:cs typeface="MSFGOC+BookAntiqua-Bold"/>
              </a:rPr>
              <a:t>Further Readings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1164640" y="6349260"/>
            <a:ext cx="4262767" cy="8830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Achyut S Godbole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Atul Kahate,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Web Technologies,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Tata McGraw Hill.</a:t>
            </a:r>
          </a:p>
          <a:p>
            <a:pPr marL="0" marR="0">
              <a:lnSpc>
                <a:spcPts val="1214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Andrew S. Tanenbaum,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Computer Networks,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Prentice Hall.</a:t>
            </a:r>
          </a:p>
          <a:p>
            <a:pPr marL="0" marR="0">
              <a:lnSpc>
                <a:spcPts val="1214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Behrouz A. Forouzan, Sophia Chung Fegan,</a:t>
            </a:r>
            <a:r>
              <a:rPr sz="900" spc="29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Data Communications and Networking,</a:t>
            </a:r>
          </a:p>
          <a:p>
            <a:pPr marL="0" marR="0">
              <a:lnSpc>
                <a:spcPts val="1214"/>
              </a:lnSpc>
              <a:spcBef>
                <a:spcPts val="6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McGraw-Hill Companies.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1164641" y="7270137"/>
            <a:ext cx="4654232" cy="34775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Douglas</a:t>
            </a:r>
            <a:r>
              <a:rPr sz="900" spc="159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Comer,</a:t>
            </a:r>
            <a:r>
              <a:rPr sz="900" spc="154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Computer</a:t>
            </a:r>
            <a:r>
              <a:rPr sz="900" spc="155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Networks</a:t>
            </a:r>
            <a:r>
              <a:rPr sz="900" spc="158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and</a:t>
            </a:r>
            <a:r>
              <a:rPr sz="900" spc="164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Internets</a:t>
            </a:r>
            <a:r>
              <a:rPr sz="900" spc="155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with</a:t>
            </a:r>
            <a:r>
              <a:rPr sz="900" spc="164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Internet</a:t>
            </a:r>
            <a:r>
              <a:rPr sz="900" spc="156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Applications,</a:t>
            </a:r>
            <a:r>
              <a:rPr sz="900" spc="18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 </a:t>
            </a: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4</a:t>
            </a:r>
            <a:r>
              <a:rPr sz="850" spc="-11" baseline="280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th</a:t>
            </a:r>
            <a:r>
              <a:rPr sz="850" spc="262" baseline="280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Edition,</a:t>
            </a:r>
          </a:p>
          <a:p>
            <a:pPr marL="0" marR="0">
              <a:lnSpc>
                <a:spcPts val="1214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Prentice Hall.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1164641" y="7655709"/>
            <a:ext cx="4653525" cy="3462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Ferguson</a:t>
            </a:r>
            <a:r>
              <a:rPr sz="900" spc="-18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P., Huston G., John</a:t>
            </a:r>
            <a:r>
              <a:rPr sz="900" spc="-15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Wiley &amp;</a:t>
            </a:r>
            <a:r>
              <a:rPr sz="900" spc="-13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Sons, Inc.,</a:t>
            </a:r>
            <a:r>
              <a:rPr sz="900" spc="-18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1998.</a:t>
            </a:r>
            <a:r>
              <a:rPr sz="900" spc="16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Quality of</a:t>
            </a:r>
            <a:r>
              <a:rPr sz="900" spc="-15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Service:</a:t>
            </a:r>
            <a:r>
              <a:rPr sz="900" spc="-21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Delivering QoS </a:t>
            </a:r>
            <a:r>
              <a:rPr sz="900" spc="-15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on</a:t>
            </a:r>
          </a:p>
          <a:p>
            <a:pPr marL="0" marR="0">
              <a:lnSpc>
                <a:spcPts val="121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the Internet and in Corporate Networks</a:t>
            </a: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.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1164641" y="8039757"/>
            <a:ext cx="3781933" cy="192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J. D. Spragins,</a:t>
            </a:r>
            <a:r>
              <a:rPr sz="900" spc="13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Telecommunications Protocols and</a:t>
            </a:r>
            <a:r>
              <a:rPr sz="900" spc="1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Design</a:t>
            </a: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, Addison Wesley.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1164641" y="8269881"/>
            <a:ext cx="4654997" cy="34775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McDysan,</a:t>
            </a:r>
            <a:r>
              <a:rPr sz="900" spc="148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David</a:t>
            </a:r>
            <a:r>
              <a:rPr sz="900" spc="15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E.</a:t>
            </a:r>
            <a:r>
              <a:rPr sz="900" spc="151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and</a:t>
            </a:r>
            <a:r>
              <a:rPr sz="900" spc="162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Darren</a:t>
            </a:r>
            <a:r>
              <a:rPr sz="900" spc="165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L.</a:t>
            </a:r>
            <a:r>
              <a:rPr sz="900" spc="151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Spohn,</a:t>
            </a:r>
            <a:r>
              <a:rPr sz="900" spc="165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ATM</a:t>
            </a:r>
            <a:r>
              <a:rPr sz="900" spc="15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Theory</a:t>
            </a:r>
            <a:r>
              <a:rPr sz="900" spc="161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and</a:t>
            </a:r>
            <a:r>
              <a:rPr sz="900" spc="17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Applications</a:t>
            </a: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,</a:t>
            </a:r>
            <a:r>
              <a:rPr sz="900" spc="16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McGraw-Hill</a:t>
            </a:r>
          </a:p>
          <a:p>
            <a:pPr marL="0" marR="0">
              <a:lnSpc>
                <a:spcPts val="1214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Osborne Media, 1998.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1164641" y="8655453"/>
            <a:ext cx="4648478" cy="6528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Nassar, Daniel J.,</a:t>
            </a:r>
            <a:r>
              <a:rPr sz="900" spc="18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Ethernet and</a:t>
            </a:r>
            <a:r>
              <a:rPr sz="900" spc="-13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Token Ring Optimization</a:t>
            </a: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, iUniverse.com, 2000.</a:t>
            </a:r>
          </a:p>
          <a:p>
            <a:pPr marL="0" marR="0">
              <a:lnSpc>
                <a:spcPts val="1214"/>
              </a:lnSpc>
              <a:spcBef>
                <a:spcPts val="5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Spurgeon, Charles E. Ethernet,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The Definitive Guide. </a:t>
            </a:r>
            <a:r>
              <a:rPr sz="900" dirty="0">
                <a:solidFill>
                  <a:srgbClr val="000000"/>
                </a:solidFill>
                <a:latin typeface="TCTDIN+PalatinoLinotype-Roman"/>
                <a:cs typeface="TCTDIN+PalatinoLinotype-Roman"/>
              </a:rPr>
              <a:t>O’Reilly &amp; Associates, 2000.</a:t>
            </a:r>
          </a:p>
          <a:p>
            <a:pPr marL="0" marR="0">
              <a:lnSpc>
                <a:spcPts val="1214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William A Shay,</a:t>
            </a:r>
            <a:r>
              <a:rPr sz="900" spc="13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Understanding Communication and</a:t>
            </a:r>
            <a:r>
              <a:rPr sz="900" spc="13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Networks,</a:t>
            </a:r>
            <a:r>
              <a:rPr sz="900" spc="32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 </a:t>
            </a: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3rd</a:t>
            </a:r>
            <a:r>
              <a:rPr sz="900" spc="-12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IKNICU+PalatinoLinotype-Roman"/>
                <a:cs typeface="IKNICU+PalatinoLinotype-Roman"/>
              </a:rPr>
              <a:t>Edition, Thomson Press.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MSFGOC+BookAntiqua-Bold"/>
                <a:cs typeface="MSFGOC+BookAntiqua-Bold"/>
              </a:rPr>
              <a:t> </a:t>
            </a:r>
            <a:endParaRPr sz="900" dirty="0">
              <a:solidFill>
                <a:srgbClr val="000000"/>
              </a:solidFill>
              <a:latin typeface="MSFGOC+BookAntiqua-Bold"/>
              <a:cs typeface="MSFGOC+BookAntiqua-Bold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187</a:t>
            </a:r>
          </a:p>
        </p:txBody>
      </p:sp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611124" y="1732026"/>
            <a:ext cx="5198110" cy="345249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288543"/>
            <a:ext cx="6853428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20186" y="512360"/>
            <a:ext cx="2792111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2"/>
              </a:lnSpc>
              <a:spcBef>
                <a:spcPts val="0"/>
              </a:spcBef>
              <a:spcAft>
                <a:spcPts val="0"/>
              </a:spcAft>
            </a:pPr>
            <a:r>
              <a:rPr sz="1000" i="1" dirty="0">
                <a:solidFill>
                  <a:srgbClr val="000000"/>
                </a:solidFill>
                <a:latin typeface="Arial"/>
                <a:cs typeface="Arial"/>
              </a:rPr>
              <a:t>Dr. Rajni Bhalla</a:t>
            </a:r>
            <a:r>
              <a:rPr sz="1000" i="1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n-US" sz="1000" i="1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endParaRPr sz="1000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75481" y="524549"/>
            <a:ext cx="1911269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Unit 10:</a:t>
            </a:r>
            <a:r>
              <a:rPr sz="900" spc="-12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Transport layer-protocols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47979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949450" y="1366687"/>
            <a:ext cx="2762505" cy="2500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663"/>
              </a:lnSpc>
              <a:spcBef>
                <a:spcPts val="0"/>
              </a:spcBef>
              <a:spcAft>
                <a:spcPts val="0"/>
              </a:spcAft>
            </a:pPr>
            <a:r>
              <a:rPr sz="1400" u="sng" spc="-47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Unit</a:t>
            </a:r>
            <a:r>
              <a:rPr sz="1400" u="sng" spc="-6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400" u="sng" spc="-46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10:</a:t>
            </a:r>
            <a:r>
              <a:rPr sz="1400" u="sng" spc="-5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400" u="sng" spc="-5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Transport</a:t>
            </a:r>
            <a:r>
              <a:rPr sz="1400" u="sng" spc="-46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400" u="sng" spc="-5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layer-protocols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1750262"/>
            <a:ext cx="783170" cy="396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u="sng" dirty="0">
                <a:solidFill>
                  <a:srgbClr val="000000"/>
                </a:solidFill>
                <a:latin typeface="IPFHHU+BookAntiqua"/>
                <a:cs typeface="IPFHHU+BookAntiqua"/>
              </a:rPr>
              <a:t>CONTENTS</a:t>
            </a:r>
          </a:p>
          <a:p>
            <a:pPr marL="0" marR="0">
              <a:lnSpc>
                <a:spcPts val="1118"/>
              </a:lnSpc>
              <a:spcBef>
                <a:spcPts val="5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Objectives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2184602"/>
            <a:ext cx="79134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Introduction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2402534"/>
            <a:ext cx="352653" cy="149115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10.1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10.2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10.3</a:t>
            </a:r>
          </a:p>
          <a:p>
            <a:pPr marL="0" marR="0">
              <a:lnSpc>
                <a:spcPts val="1118"/>
              </a:lnSpc>
              <a:spcBef>
                <a:spcPts val="60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10.4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10.5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10.6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10.7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105204" y="2402534"/>
            <a:ext cx="3639579" cy="3995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Services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provided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by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the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Transport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Layer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Difference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between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Connection-Oriented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Connectionless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Service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105204" y="2839922"/>
            <a:ext cx="131128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Connectionless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Service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105204" y="3058235"/>
            <a:ext cx="1723356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Reliable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vs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Unreliable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Delivery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TCP/IP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protocol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suite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105204" y="3494100"/>
            <a:ext cx="120510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Applications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of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UDP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105204" y="3713555"/>
            <a:ext cx="174515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TCP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3-Way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Handshake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Process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0" y="3931488"/>
            <a:ext cx="64900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Summary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4149419"/>
            <a:ext cx="67576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Keywords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4367351"/>
            <a:ext cx="1449799" cy="8372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Review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Questions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Self-Assessment</a:t>
            </a:r>
          </a:p>
          <a:p>
            <a:pPr marL="0" marR="0">
              <a:lnSpc>
                <a:spcPts val="1118"/>
              </a:lnSpc>
              <a:spcBef>
                <a:spcPts val="6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Self-Assessment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Answers</a:t>
            </a:r>
          </a:p>
          <a:p>
            <a:pPr marL="0" marR="0">
              <a:lnSpc>
                <a:spcPts val="1118"/>
              </a:lnSpc>
              <a:spcBef>
                <a:spcPts val="61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Further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Readings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0" y="5263260"/>
            <a:ext cx="89713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Objectives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600454" y="5557287"/>
            <a:ext cx="204973" cy="749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829054" y="5562421"/>
            <a:ext cx="223632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understanding services of transport layer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829054" y="5752921"/>
            <a:ext cx="3588829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difference between connection-oriented and connection-less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Reliable vs Unreliable Delivery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829054" y="6133921"/>
            <a:ext cx="174526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TCP 3-Way Handshake Process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685800" y="6360540"/>
            <a:ext cx="1032792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Introduction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685799" y="6618554"/>
            <a:ext cx="5202289" cy="20276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fourth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layer.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layer's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primary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function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</a:t>
            </a:r>
            <a:r>
              <a:rPr sz="900" spc="2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</a:t>
            </a:r>
            <a:r>
              <a:rPr sz="900" spc="2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connectivity</a:t>
            </a:r>
            <a:r>
              <a:rPr sz="900" spc="2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services</a:t>
            </a:r>
            <a:r>
              <a:rPr sz="900" spc="2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application</a:t>
            </a:r>
            <a:r>
              <a:rPr sz="900" spc="2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processes</a:t>
            </a:r>
            <a:r>
              <a:rPr sz="900" spc="2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operating</a:t>
            </a:r>
            <a:r>
              <a:rPr sz="900" spc="2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2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various</a:t>
            </a:r>
            <a:r>
              <a:rPr sz="900" spc="2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hosts.</a:t>
            </a:r>
            <a:r>
              <a:rPr sz="900" spc="3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application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processes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operating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separate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hosts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logically.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About the fact that application processes on separate hosts are not physically connected, application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processes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1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layer's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logical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connectivity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messages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another.</a:t>
            </a:r>
            <a:r>
              <a:rPr sz="900" spc="1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systems</a:t>
            </a:r>
            <a:r>
              <a:rPr sz="900" spc="1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equipped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1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protocols,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routers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not.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programmes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protocol.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TCP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UDP,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3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3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4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4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protocols</a:t>
            </a:r>
            <a:r>
              <a:rPr sz="900" spc="4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4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supply</a:t>
            </a:r>
            <a:r>
              <a:rPr sz="900" spc="4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4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4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4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separate</a:t>
            </a:r>
            <a:r>
              <a:rPr sz="900" spc="3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networks.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Multiplexing/demultiplexing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supported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2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2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2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2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protocols.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offers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features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secure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transmission,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guaranteed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bandwidth,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guaranteed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latency.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programme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application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capable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TCP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seen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1.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programme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communicate.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layer,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both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TCP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protocol.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programmes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the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 and can read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write to it.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a result, contact can be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described as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two-way mechanism.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188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121636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1828800" y="7367524"/>
            <a:ext cx="5045964" cy="22463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212592" y="2079231"/>
            <a:ext cx="2743212" cy="207874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89560" y="399796"/>
            <a:ext cx="1240535" cy="48158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757172" y="672592"/>
            <a:ext cx="5135880" cy="31546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43714" y="5237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8800" y="524379"/>
            <a:ext cx="211924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Data Communication and Networking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8800" y="768219"/>
            <a:ext cx="80233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Very reliable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349508" y="768219"/>
            <a:ext cx="166499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Expensive dedicated software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8800" y="1067858"/>
            <a:ext cx="1774959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Metropolitan Area Network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285990" y="1298572"/>
            <a:ext cx="4742609" cy="744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metropolitan</a:t>
            </a:r>
            <a:r>
              <a:rPr sz="900" spc="291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area</a:t>
            </a:r>
            <a:r>
              <a:rPr sz="900" spc="297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network</a:t>
            </a:r>
            <a:r>
              <a:rPr sz="900" spc="16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MAN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)</a:t>
            </a:r>
            <a:r>
              <a:rPr sz="900" spc="2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2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 larger</a:t>
            </a:r>
            <a:r>
              <a:rPr sz="900" spc="2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</a:t>
            </a:r>
            <a:r>
              <a:rPr sz="900" spc="2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local</a:t>
            </a:r>
            <a:r>
              <a:rPr sz="900" spc="2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area</a:t>
            </a:r>
          </a:p>
          <a:p>
            <a:pPr marL="2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knew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PRVMWH+BookAntiqua,Italic"/>
                <a:cs typeface="PRVMWH+BookAntiqua,Italic"/>
              </a:rPr>
              <a:t>municipal</a:t>
            </a:r>
            <a:r>
              <a:rPr sz="900" spc="77" dirty="0">
                <a:solidFill>
                  <a:srgbClr val="000000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000000"/>
                </a:solidFill>
                <a:latin typeface="PRVMWH+BookAntiqua,Italic"/>
                <a:cs typeface="PRVMWH+BookAntiqua,Italic"/>
              </a:rPr>
              <a:t>area</a:t>
            </a:r>
            <a:r>
              <a:rPr sz="900" spc="74" dirty="0">
                <a:solidFill>
                  <a:srgbClr val="000000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000000"/>
                </a:solidFill>
                <a:latin typeface="PRVMWH+BookAntiqua,Italic"/>
                <a:cs typeface="PRVMWH+BookAntiqua,Italic"/>
              </a:rPr>
              <a:t>network.</a:t>
            </a:r>
            <a:r>
              <a:rPr sz="900" spc="79" dirty="0">
                <a:solidFill>
                  <a:srgbClr val="000000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consists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across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entire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city,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college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campus,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 small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region.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often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 several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LANs</a:t>
            </a:r>
          </a:p>
          <a:p>
            <a:pPr marL="5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bigger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  <a:r>
              <a:rPr sz="900" spc="3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larger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LAN,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typically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limited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11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building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site. An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 of MAN is shown in Figure 27 below.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3470160" y="4232272"/>
            <a:ext cx="191555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27 Metropolitan Area Network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8801" y="4502954"/>
            <a:ext cx="328093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Networking technologies used in municipal networks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057395" y="4732685"/>
            <a:ext cx="192424" cy="6016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rial"/>
                <a:cs typeface="Arial"/>
              </a:rPr>
              <a:t>•</a:t>
            </a:r>
          </a:p>
          <a:p>
            <a:pPr marL="6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rial"/>
                <a:cs typeface="Arial"/>
              </a:rPr>
              <a:t>•</a:t>
            </a:r>
          </a:p>
          <a:p>
            <a:pPr marL="6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rial"/>
                <a:cs typeface="Arial"/>
              </a:rPr>
              <a:t>•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285995" y="4730620"/>
            <a:ext cx="2068772" cy="3938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Asynchronous Transfer Mode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(ATM),</a:t>
            </a:r>
          </a:p>
          <a:p>
            <a:pPr marL="28961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FDDI,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314957" y="5166484"/>
            <a:ext cx="2681265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SMDS(Switched Multi-megabit Data Service )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8804" y="5382303"/>
            <a:ext cx="1316280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Wide Area Network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286003" y="5614540"/>
            <a:ext cx="4741958" cy="4593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wide</a:t>
            </a:r>
            <a:r>
              <a:rPr sz="900" spc="1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area network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, or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WAN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, occupies a very large area, such as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 entire country or the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entire world. A WAN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 contain multiple smaller networks,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 as LANs or MANs. The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 is the best-known example of a public WAN.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828801" y="6118395"/>
            <a:ext cx="2331928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How WAN networks are established?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286000" y="6346060"/>
            <a:ext cx="4742242" cy="4593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  <a:r>
              <a:rPr sz="900" spc="3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3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wide-area</a:t>
            </a:r>
            <a:r>
              <a:rPr sz="900" spc="3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3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3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often</a:t>
            </a:r>
            <a:r>
              <a:rPr sz="900" spc="3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3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3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public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networks,</a:t>
            </a:r>
            <a:r>
              <a:rPr sz="900" spc="2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2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telephone</a:t>
            </a:r>
            <a:r>
              <a:rPr sz="900" spc="2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system.</a:t>
            </a:r>
            <a:r>
              <a:rPr sz="900" spc="2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2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2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2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2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u="sng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leased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u="sng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lines or satellites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. The largest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 in existence is the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828802" y="6845804"/>
            <a:ext cx="2877640" cy="2218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1.7 </a:t>
            </a:r>
            <a:r>
              <a:rPr sz="1200" u="sng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Difference Between LAN and WAN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3340620" y="7103488"/>
            <a:ext cx="217567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Table 4 Difference</a:t>
            </a:r>
            <a:r>
              <a:rPr sz="900" spc="-11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Between LAN</a:t>
            </a:r>
            <a:r>
              <a:rPr sz="900" spc="-14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and WAN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950475" y="7456466"/>
            <a:ext cx="434236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LAN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5446799" y="7456466"/>
            <a:ext cx="483191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WAN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900428" y="7766427"/>
            <a:ext cx="2048583" cy="47612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Owned by a person=Privately owned</a:t>
            </a:r>
          </a:p>
          <a:p>
            <a:pPr marL="0" marR="0">
              <a:lnSpc>
                <a:spcPts val="1085"/>
              </a:lnSpc>
              <a:spcBef>
                <a:spcPts val="122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Operate over small area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4421137" y="7766427"/>
            <a:ext cx="1375675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 be private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public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4421135" y="8066655"/>
            <a:ext cx="1753126" cy="47765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Large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 across countries.</a:t>
            </a:r>
          </a:p>
          <a:p>
            <a:pPr marL="1" marR="0">
              <a:lnSpc>
                <a:spcPts val="1085"/>
              </a:lnSpc>
              <a:spcBef>
                <a:spcPts val="129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 Easy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1900428" y="8368408"/>
            <a:ext cx="1587499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Easy to design and maintain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1900428" y="8668636"/>
            <a:ext cx="987853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coaxiable cables.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2914654" y="8668636"/>
            <a:ext cx="58098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3536129" y="8668636"/>
            <a:ext cx="23433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3811718" y="8668636"/>
            <a:ext cx="253491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generally</a:t>
            </a:r>
            <a:r>
              <a:rPr sz="900" spc="8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Satellite links(because of countries)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1900427" y="9110596"/>
            <a:ext cx="4115201" cy="46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Minimum</a:t>
            </a:r>
            <a:r>
              <a:rPr sz="900" spc="5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propagation</a:t>
            </a:r>
            <a:r>
              <a:rPr sz="900" spc="5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delay( 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time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required</a:t>
            </a:r>
            <a:r>
              <a:rPr sz="900" spc="8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Excessive propagation delay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travel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input(s)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a logic gate to the output)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18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3264420" y="10084432"/>
            <a:ext cx="2328249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endParaRPr sz="900" dirty="0">
              <a:solidFill>
                <a:srgbClr val="000000"/>
              </a:solidFill>
              <a:latin typeface="RMHARQ+BKSOFX+BookAntiqua-Bold"/>
              <a:cs typeface="RMHARQ+BKSOFX+BookAntiqua-Bold"/>
            </a:endParaRPr>
          </a:p>
        </p:txBody>
      </p: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2314194" y="4228719"/>
            <a:ext cx="4076192" cy="116712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8100" y="273303"/>
            <a:ext cx="6858000" cy="271018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48284" y="53007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3766439" y="3061065"/>
            <a:ext cx="1326190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1 Transport Layer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3" y="3327526"/>
            <a:ext cx="3483354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10.1</a:t>
            </a:r>
            <a:r>
              <a:rPr sz="1200" spc="1203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Services provided by the Transport Layer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3585539"/>
            <a:ext cx="5199761" cy="6053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facilities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identical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those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offered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layer.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offers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services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within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network,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while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services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 several networks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internetwork. The physical layer is controlled by the data link layer,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while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lower layers are controlled by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 layer.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3274187" y="5473809"/>
            <a:ext cx="2309258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2 Services Provided by</a:t>
            </a:r>
            <a:r>
              <a:rPr sz="900" spc="16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Transport Layer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3" y="6173544"/>
            <a:ext cx="399934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five types of services offered by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 layer protocols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follows: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057653" y="6409664"/>
            <a:ext cx="228307" cy="109617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28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NELIT+CourierNewPSMT"/>
                <a:cs typeface="ONELIT+CourierNewPSMT"/>
              </a:rPr>
              <a:t>o</a:t>
            </a:r>
          </a:p>
          <a:p>
            <a:pPr marL="0" marR="0">
              <a:lnSpc>
                <a:spcPts val="1128"/>
              </a:lnSpc>
              <a:spcBef>
                <a:spcPts val="671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NELIT+CourierNewPSMT"/>
                <a:cs typeface="ONELIT+CourierNewPSMT"/>
              </a:rPr>
              <a:t>o</a:t>
            </a:r>
          </a:p>
          <a:p>
            <a:pPr marL="0" marR="0">
              <a:lnSpc>
                <a:spcPts val="1128"/>
              </a:lnSpc>
              <a:spcBef>
                <a:spcPts val="671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NELIT+CourierNewPSMT"/>
                <a:cs typeface="ONELIT+CourierNewPSMT"/>
              </a:rPr>
              <a:t>o</a:t>
            </a:r>
          </a:p>
          <a:p>
            <a:pPr marL="0" marR="0">
              <a:lnSpc>
                <a:spcPts val="1128"/>
              </a:lnSpc>
              <a:spcBef>
                <a:spcPts val="674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NELIT+CourierNewPSMT"/>
                <a:cs typeface="ONELIT+CourierNewPSMT"/>
              </a:rPr>
              <a:t>o</a:t>
            </a:r>
          </a:p>
          <a:p>
            <a:pPr marL="0" marR="0">
              <a:lnSpc>
                <a:spcPts val="1128"/>
              </a:lnSpc>
              <a:spcBef>
                <a:spcPts val="671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NELIT+CourierNewPSMT"/>
                <a:cs typeface="ONELIT+CourierNewPSMT"/>
              </a:rPr>
              <a:t>o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286634" y="6398176"/>
            <a:ext cx="1312685" cy="4170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End-to-end delivery</a:t>
            </a:r>
          </a:p>
          <a:p>
            <a:pPr marL="0" marR="0">
              <a:lnSpc>
                <a:spcPts val="1183"/>
              </a:lnSpc>
              <a:spcBef>
                <a:spcPts val="616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Addressing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286634" y="6855376"/>
            <a:ext cx="1149176" cy="417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Reliable delivery</a:t>
            </a:r>
          </a:p>
          <a:p>
            <a:pPr marL="0" marR="0">
              <a:lnSpc>
                <a:spcPts val="1183"/>
              </a:lnSpc>
              <a:spcBef>
                <a:spcPts val="619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Flow control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286634" y="7312957"/>
            <a:ext cx="920731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Multiplexing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3" y="7541557"/>
            <a:ext cx="1304255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End to End delivery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3" y="7764981"/>
            <a:ext cx="5195089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entire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intended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recipient.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whole message is sent from source to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3" y="8129821"/>
            <a:ext cx="1149176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Reliable delivery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29053" y="8353245"/>
            <a:ext cx="5196591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retransmitting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missing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corrupted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packets,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delivers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redundancy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services.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reliable delivery has four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aspects: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057653" y="8729574"/>
            <a:ext cx="228307" cy="867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28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NELIT+CourierNewPSMT"/>
                <a:cs typeface="ONELIT+CourierNewPSMT"/>
              </a:rPr>
              <a:t>o</a:t>
            </a:r>
          </a:p>
          <a:p>
            <a:pPr marL="0" marR="0">
              <a:lnSpc>
                <a:spcPts val="1128"/>
              </a:lnSpc>
              <a:spcBef>
                <a:spcPts val="673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NELIT+CourierNewPSMT"/>
                <a:cs typeface="ONELIT+CourierNewPSMT"/>
              </a:rPr>
              <a:t>o</a:t>
            </a:r>
          </a:p>
          <a:p>
            <a:pPr marL="0" marR="0">
              <a:lnSpc>
                <a:spcPts val="1128"/>
              </a:lnSpc>
              <a:spcBef>
                <a:spcPts val="671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NELIT+CourierNewPSMT"/>
                <a:cs typeface="ONELIT+CourierNewPSMT"/>
              </a:rPr>
              <a:t>o</a:t>
            </a:r>
          </a:p>
          <a:p>
            <a:pPr marL="0" marR="0">
              <a:lnSpc>
                <a:spcPts val="1128"/>
              </a:lnSpc>
              <a:spcBef>
                <a:spcPts val="671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NELIT+CourierNewPSMT"/>
                <a:cs typeface="ONELIT+CourierNewPSMT"/>
              </a:rPr>
              <a:t>o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286634" y="8718271"/>
            <a:ext cx="887825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Error control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286634" y="8947124"/>
            <a:ext cx="1098055" cy="41882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Sequence control</a:t>
            </a:r>
          </a:p>
          <a:p>
            <a:pPr marL="0" marR="0">
              <a:lnSpc>
                <a:spcPts val="1197"/>
              </a:lnSpc>
              <a:spcBef>
                <a:spcPts val="602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Loss control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286634" y="9404324"/>
            <a:ext cx="1275776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Duplication control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189</a:t>
            </a:r>
          </a:p>
        </p:txBody>
      </p:sp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1891919" y="4959350"/>
            <a:ext cx="2634614" cy="230949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12" y="288543"/>
            <a:ext cx="6853428" cy="19018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975481" y="524549"/>
            <a:ext cx="1911269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Unit 10:</a:t>
            </a:r>
            <a:r>
              <a:rPr sz="900" spc="-12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Transport layer-protocols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647979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2603627" y="2268204"/>
            <a:ext cx="1364437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3 Reliable Delivery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2537436"/>
            <a:ext cx="918309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Error Control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914704" y="2807819"/>
            <a:ext cx="228308" cy="132477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28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NELIT+CourierNewPSMT"/>
                <a:cs typeface="ONELIT+CourierNewPSMT"/>
              </a:rPr>
              <a:t>o</a:t>
            </a:r>
          </a:p>
          <a:p>
            <a:pPr marL="0" marR="0">
              <a:lnSpc>
                <a:spcPts val="1128"/>
              </a:lnSpc>
              <a:spcBef>
                <a:spcPts val="3374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NELIT+CourierNewPSMT"/>
                <a:cs typeface="ONELIT+CourierNewPSMT"/>
              </a:rPr>
              <a:t>o</a:t>
            </a:r>
          </a:p>
          <a:p>
            <a:pPr marL="0" marR="0">
              <a:lnSpc>
                <a:spcPts val="1128"/>
              </a:lnSpc>
              <a:spcBef>
                <a:spcPts val="3371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NELIT+CourierNewPSMT"/>
                <a:cs typeface="ONELIT+CourierNewPSMT"/>
              </a:rPr>
              <a:t>o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143305" y="2803347"/>
            <a:ext cx="4740883" cy="5615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primary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role</a:t>
            </a:r>
            <a:r>
              <a:rPr sz="900" spc="1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reliability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Error</a:t>
            </a:r>
            <a:r>
              <a:rPr sz="900" spc="18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Control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.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reality,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1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100</a:t>
            </a:r>
          </a:p>
          <a:p>
            <a:pPr marL="0" marR="0">
              <a:lnSpc>
                <a:spcPts val="1118"/>
              </a:lnSpc>
              <a:spcBef>
                <a:spcPts val="38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percent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error-free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delivery.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Therefore,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1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1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protocols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designed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error-free transmission.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143304" y="3375228"/>
            <a:ext cx="4744873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 error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management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feature, but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guarantees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error-free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node.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End-to-end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reliability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guaranteed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node-to-node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reliability.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143304" y="3946728"/>
            <a:ext cx="4743628" cy="751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examines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errors.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error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occurs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within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routers,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would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able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detect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it.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detects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errors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occurred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beginning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connection.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checks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 errors from beginning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guarantee that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 arrives intact.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422270" y="7347188"/>
            <a:ext cx="1726100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4 Error at Data Link Layer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799" y="7834353"/>
            <a:ext cx="1128539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Sequence Control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799" y="8057592"/>
            <a:ext cx="518594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Sequence monitoring, which is applied at the transport layer, is the second component of reliability.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799" y="8275524"/>
            <a:ext cx="5196023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transport layer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charge of ensuring that packets obtained from the upper layers can be used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lower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layers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receiving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end.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segments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 properly reassembled on the receiving end.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799" y="8783805"/>
            <a:ext cx="883271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Loss Control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799" y="9007298"/>
            <a:ext cx="5199647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third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factor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durability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loss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control.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transmission's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fragments,</a:t>
            </a:r>
            <a:r>
              <a:rPr sz="900" spc="1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1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just</a:t>
            </a:r>
            <a:r>
              <a:rPr sz="900" spc="1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them,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arrive</a:t>
            </a:r>
            <a:r>
              <a:rPr sz="900" spc="1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1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destination.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1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assigns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sequence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numbers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fragments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end.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receiver's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sequence numbers to locate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missing portion.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190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3200019" y="7161276"/>
            <a:ext cx="2301113" cy="223202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725547" y="4315332"/>
            <a:ext cx="4170553" cy="175920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8100" y="273303"/>
            <a:ext cx="6858000" cy="6629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48284" y="53007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3" y="524549"/>
            <a:ext cx="2119160" cy="57700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Data Communication and Networking</a:t>
            </a:r>
          </a:p>
          <a:p>
            <a:pPr marL="0" marR="0">
              <a:lnSpc>
                <a:spcPts val="1197"/>
              </a:lnSpc>
              <a:spcBef>
                <a:spcPts val="1913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Duplicate Control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3" y="1134566"/>
            <a:ext cx="5199030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fourth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factor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durability is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duplication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control.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ensures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 no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redundant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reaches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intended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location.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Sequence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locate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missing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packets,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well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identify and discard duplicate fragments by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recipient.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3" y="1642847"/>
            <a:ext cx="912238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Flow Control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3" y="1866085"/>
            <a:ext cx="5196249" cy="6053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Flow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management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keep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too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many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recipient.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overwhelmed with files,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discards packets and requests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 be retransmitted.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 network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interference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increases, lowering system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performance.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Flow regulation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handled by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 layer.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3" y="2514573"/>
            <a:ext cx="88428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Multiplexing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2737812"/>
            <a:ext cx="410104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Multiplexing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 by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 layer to increase transmission reliability.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057654" y="2974315"/>
            <a:ext cx="228307" cy="1813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28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NELIT+CourierNewPSMT"/>
                <a:cs typeface="ONELIT+CourierNewPSMT"/>
              </a:rPr>
              <a:t>o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286635" y="2944790"/>
            <a:ext cx="2072834" cy="2083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EEURU+BookAntiqua-Italic"/>
                <a:cs typeface="QEEURU+BookAntiqua-Italic"/>
              </a:rPr>
              <a:t>Multiplexing can occur in two ways</a:t>
            </a:r>
            <a:r>
              <a:rPr sz="1050" i="1" dirty="0">
                <a:solidFill>
                  <a:srgbClr val="000000"/>
                </a:solidFill>
                <a:latin typeface="Verdana"/>
                <a:cs typeface="Verdana"/>
              </a:rPr>
              <a:t>: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515235" y="3283687"/>
            <a:ext cx="228307" cy="1813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28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NELIT+CourierNewPSMT"/>
                <a:cs typeface="ONELIT+CourierNewPSMT"/>
              </a:rPr>
              <a:t>o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743835" y="3254162"/>
            <a:ext cx="4245272" cy="92147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Upward multiplexing</a:t>
            </a:r>
            <a:r>
              <a:rPr sz="1050" b="1" dirty="0">
                <a:solidFill>
                  <a:srgbClr val="000000"/>
                </a:solidFill>
                <a:latin typeface="Verdana"/>
                <a:cs typeface="Verdana"/>
              </a:rPr>
              <a:t>:</a:t>
            </a:r>
            <a:r>
              <a:rPr sz="1050" spc="107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Upward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multiplexing means multiple transport layer</a:t>
            </a:r>
          </a:p>
          <a:p>
            <a:pPr marL="0" marR="0">
              <a:lnSpc>
                <a:spcPts val="1118"/>
              </a:lnSpc>
              <a:spcBef>
                <a:spcPts val="75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connections use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 network connection. To make more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cost-effective,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70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 sends several transmissions bound for the same destination along</a:t>
            </a:r>
          </a:p>
          <a:p>
            <a:pPr marL="0" marR="0">
              <a:lnSpc>
                <a:spcPts val="1118"/>
              </a:lnSpc>
              <a:spcBef>
                <a:spcPts val="75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same path; this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achieved through upward multiplexing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seen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3630803" y="6254099"/>
            <a:ext cx="1597291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5 Upward Multiplexing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3" y="6517969"/>
            <a:ext cx="5203208" cy="6057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Downward</a:t>
            </a:r>
            <a:r>
              <a:rPr sz="900" spc="-45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multiplexing</a:t>
            </a:r>
            <a:r>
              <a:rPr sz="900" spc="-3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refers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multiple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links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link.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Downward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multiplexing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requires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divide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multiple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directions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order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increase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throughput.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low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or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sluggish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bandwidth,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multiplexing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used as seen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6.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3560699" y="9471898"/>
            <a:ext cx="1736280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6 Downward Multiplexing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191</a:t>
            </a:r>
          </a:p>
        </p:txBody>
      </p: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885569" y="4297426"/>
            <a:ext cx="2876295" cy="206629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288543"/>
            <a:ext cx="6853428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975481" y="524549"/>
            <a:ext cx="1911269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Unit 10:</a:t>
            </a:r>
            <a:r>
              <a:rPr sz="900" spc="-12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Transport layer-protocols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47979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908556"/>
            <a:ext cx="5198824" cy="403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10.2</a:t>
            </a:r>
            <a:r>
              <a:rPr sz="1200" spc="120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Difference</a:t>
            </a:r>
            <a:r>
              <a:rPr sz="1200" u="sng" spc="576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between</a:t>
            </a:r>
            <a:r>
              <a:rPr sz="1200" u="sng" spc="587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Connection-Oriented</a:t>
            </a:r>
            <a:r>
              <a:rPr sz="1200" u="sng" spc="58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and</a:t>
            </a:r>
            <a:r>
              <a:rPr sz="1200" u="sng" spc="57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Connectionless</a:t>
            </a:r>
          </a:p>
          <a:p>
            <a:pPr marL="228904" marR="0">
              <a:lnSpc>
                <a:spcPts val="1426"/>
              </a:lnSpc>
              <a:spcBef>
                <a:spcPts val="75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Service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1349451"/>
            <a:ext cx="5202644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build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communications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computers,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Connection-oriented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Connection-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less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used.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establishment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termination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part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connection-oriented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service.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Connectionless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operation,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hand,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1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necessitate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establishment</a:t>
            </a:r>
            <a:r>
              <a:rPr sz="900" spc="1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1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termination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mechanism</a:t>
            </a:r>
            <a:r>
              <a:rPr sz="900" spc="1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order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 data over a network.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2141197"/>
            <a:ext cx="1730613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Connection-oriented service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2364435"/>
            <a:ext cx="5202645" cy="13174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infrastructure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1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planned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built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telephone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1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connection-oriented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service.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Until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separate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networks,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link-oriented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establish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end-to-end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receiver.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delivered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recipient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order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were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connection-oriented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operation.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employs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handshake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procedure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establish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recipient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order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network.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often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referred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dependable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infrastructure.</a:t>
            </a:r>
            <a:r>
              <a:rPr sz="900" spc="1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Assume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wishes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recipient.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then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sends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request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SYN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recipient.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After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that,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sends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(SYN-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ACK) signal/packets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response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sender's message.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3719651"/>
            <a:ext cx="5199203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signifies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recipient's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acceptance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sender's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request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begin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contact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receiver.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letter or data will now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 sent to the recipient by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sender.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123187" y="6441550"/>
            <a:ext cx="232495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7 Connection-Oriented Communication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0" y="6705421"/>
            <a:ext cx="5197258" cy="46550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Similarly,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recipient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reply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sender.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terminate</a:t>
            </a:r>
            <a:r>
              <a:rPr sz="900" spc="-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after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successfully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exchanging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transmitting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data.</a:t>
            </a:r>
          </a:p>
          <a:p>
            <a:pPr marL="0" marR="0">
              <a:lnSpc>
                <a:spcPts val="1118"/>
              </a:lnSpc>
              <a:spcBef>
                <a:spcPts val="6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result, we can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conclude that it is a dependable network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operation.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0" y="7208722"/>
            <a:ext cx="215572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 of connection-oriented is TCP.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00" y="7432015"/>
            <a:ext cx="400955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TCP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00" y="7655253"/>
            <a:ext cx="5201192" cy="60685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TCP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(Transmission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Control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Protocol)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connection-oriented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establishes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links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separate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facilitate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devices. That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most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important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transferring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protocol. TCP/IP is the abbreviation for Transmission Control Protocol/Internet Protocol.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0" y="8302496"/>
            <a:ext cx="2221941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10.3</a:t>
            </a:r>
            <a:r>
              <a:rPr sz="1200" spc="120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Connectionless Service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8558987"/>
            <a:ext cx="5201845" cy="11755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 is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similar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postal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that each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letter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follows a separate path from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 address.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network system, 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connectionless service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used to transmit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from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</a:t>
            </a:r>
            <a:r>
              <a:rPr sz="900" spc="2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2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without</a:t>
            </a:r>
            <a:r>
              <a:rPr sz="900" spc="2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establishing</a:t>
            </a:r>
            <a:r>
              <a:rPr sz="900" spc="2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link.</a:t>
            </a:r>
            <a:r>
              <a:rPr sz="900" spc="2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2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2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2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2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established</a:t>
            </a:r>
            <a:r>
              <a:rPr sz="900" spc="2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before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transmitting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recipient.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dependable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 guarantee the delivery of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packets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receiver,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packets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 arrive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any order. As 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packet does not follow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predetermined direction.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transmitted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received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-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recipient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connectionless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operation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due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interference,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may be lost.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192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2790444" y="1123950"/>
            <a:ext cx="3117469" cy="232918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829054" y="5784977"/>
            <a:ext cx="5048757" cy="39721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8100" y="273303"/>
            <a:ext cx="685800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48284" y="53007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3409823" y="3531981"/>
            <a:ext cx="203976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8</a:t>
            </a:r>
            <a:r>
              <a:rPr sz="900" spc="11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Connectionless Communication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3794328"/>
            <a:ext cx="5196004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connectionless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service,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without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forming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link.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sender's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would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included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sources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hold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receiver's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address.</a:t>
            </a:r>
            <a:r>
              <a:rPr sz="900" spc="2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2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2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received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2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order</a:t>
            </a:r>
            <a:r>
              <a:rPr sz="900" spc="2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connectionless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operation.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However, it does not promise that the packets will be sent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correct location.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4438980"/>
            <a:ext cx="231221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 of connectionless service is : UDP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4" y="4656912"/>
            <a:ext cx="5198986" cy="60711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(User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Datagram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Protocol)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connectionless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without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having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create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link.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sends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protocol.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guarantee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right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that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sender's data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acknowledged.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4" y="5301818"/>
            <a:ext cx="439127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difference between connection-oriented and connectionless is shown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Table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3101975" y="5521055"/>
            <a:ext cx="2654241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Table 1 Connection-oriented vs Connectionless service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358263" y="5869940"/>
            <a:ext cx="1621878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Connection-oriented service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5008753" y="5869940"/>
            <a:ext cx="1362721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Connectionless Service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952498" y="6164401"/>
            <a:ext cx="2429714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built on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telephone system in terms of</a:t>
            </a:r>
          </a:p>
          <a:p>
            <a:pPr marL="366141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architecture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development.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4679569" y="6164401"/>
            <a:ext cx="202021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a postal system-based operation.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917446" y="6606361"/>
            <a:ext cx="2498562" cy="46550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Until sending data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 or a separate</a:t>
            </a:r>
          </a:p>
          <a:p>
            <a:pPr marL="59436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network, it is used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 an end-to-end</a:t>
            </a:r>
          </a:p>
          <a:p>
            <a:pPr marL="111251" marR="0">
              <a:lnSpc>
                <a:spcPts val="1118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 between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senders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receiver.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4539361" y="6606361"/>
            <a:ext cx="2296553" cy="46550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6867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used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 data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 from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senders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receivers without establishing a</a:t>
            </a:r>
          </a:p>
          <a:p>
            <a:pPr marL="962025" marR="0">
              <a:lnSpc>
                <a:spcPts val="1118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940306" y="7191958"/>
            <a:ext cx="2455929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establishes a simulated connection between</a:t>
            </a:r>
          </a:p>
          <a:p>
            <a:pPr marL="433196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sender and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recipient.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4585080" y="7191958"/>
            <a:ext cx="2207615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 the sender and the recipient, no</a:t>
            </a:r>
          </a:p>
          <a:p>
            <a:pPr marL="161544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virtual link or route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established.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925066" y="7635442"/>
            <a:ext cx="2482082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Before sending data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recipient,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</a:p>
          <a:p>
            <a:pPr marL="626744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needs authentication.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4499737" y="7635442"/>
            <a:ext cx="2377040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Before transmitting data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packets,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 not</a:t>
            </a:r>
          </a:p>
          <a:p>
            <a:pPr marL="537971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require authentication.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960118" y="8077403"/>
            <a:ext cx="2414855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sender's data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returned in the</a:t>
            </a:r>
          </a:p>
          <a:p>
            <a:pPr marL="202692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 order that they were delivered.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4478401" y="8077403"/>
            <a:ext cx="2419064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order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 data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 are received</a:t>
            </a:r>
          </a:p>
          <a:p>
            <a:pPr marL="16764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differs from the order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 they are sent</a:t>
            </a:r>
          </a:p>
          <a:p>
            <a:pPr marL="780288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sender.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998218" y="8662619"/>
            <a:ext cx="2336447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data packets must be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 over a larger</a:t>
            </a:r>
          </a:p>
          <a:p>
            <a:pPr marL="800481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bandwidth.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4556125" y="8662619"/>
            <a:ext cx="2269579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data packets must be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 over a low-</a:t>
            </a:r>
          </a:p>
          <a:p>
            <a:pPr marL="473963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bandwidth connection.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957070" y="9106357"/>
            <a:ext cx="2422495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it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ensures data packets pass from one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</a:t>
            </a:r>
          </a:p>
          <a:p>
            <a:pPr marL="74675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the other with a link, it is a more secure</a:t>
            </a:r>
          </a:p>
          <a:p>
            <a:pPr marL="65570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 service.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4422012" y="9106357"/>
            <a:ext cx="2535023" cy="6053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764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 it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 not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guarantee the transmission of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packets from one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order</a:t>
            </a:r>
          </a:p>
          <a:p>
            <a:pPr marL="96011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create a link, it is not a secure connection</a:t>
            </a:r>
          </a:p>
          <a:p>
            <a:pPr marL="1001648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193</a:t>
            </a:r>
          </a:p>
        </p:txBody>
      </p: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509776" y="4988306"/>
            <a:ext cx="3399790" cy="179641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288543"/>
            <a:ext cx="6853428" cy="207746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975481" y="524549"/>
            <a:ext cx="1911269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Unit 10:</a:t>
            </a:r>
            <a:r>
              <a:rPr sz="900" spc="-12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Transport layer-protocols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47979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818693" y="988262"/>
            <a:ext cx="2411263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 it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provides an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end-to-end link between</a:t>
            </a:r>
          </a:p>
          <a:p>
            <a:pPr marL="195071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sender and receiver through data</a:t>
            </a:r>
          </a:p>
          <a:p>
            <a:pPr marL="185927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transmission, there is no interference.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443351" y="988262"/>
            <a:ext cx="2203920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0479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Owing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lack of an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end-to-end link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 and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 for data</a:t>
            </a:r>
          </a:p>
          <a:p>
            <a:pPr marL="134111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 transmission, there could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</a:p>
          <a:p>
            <a:pPr marL="739393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congestion.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998524" y="1715210"/>
            <a:ext cx="2052408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5719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connection-oriented service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 Control Protocol (TCP).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3361055" y="1715210"/>
            <a:ext cx="2370736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0772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Connectionless services include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Datagram Protocol (UDP), Internet Protocol</a:t>
            </a:r>
          </a:p>
          <a:p>
            <a:pPr marL="10667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(IP), and Internet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Control Message Protocol</a:t>
            </a:r>
          </a:p>
          <a:p>
            <a:pPr marL="908557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(ICMP).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2662681"/>
            <a:ext cx="2814572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10.4</a:t>
            </a:r>
            <a:r>
              <a:rPr sz="1200" spc="120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Reliable vs Unreliable</a:t>
            </a:r>
            <a:r>
              <a:rPr sz="1200" u="sng" spc="13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Delivery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914704" y="2958613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143304" y="2963747"/>
            <a:ext cx="4736975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 the application layer program needs reliability, we use a reliable transport layer protocol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 implementing flow and error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control at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 layer.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 means a slower and more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complex service.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914705" y="3339613"/>
            <a:ext cx="204973" cy="368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143304" y="3535247"/>
            <a:ext cx="4740153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Internet,</a:t>
            </a:r>
            <a:r>
              <a:rPr sz="900" spc="2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2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three</a:t>
            </a:r>
            <a:r>
              <a:rPr sz="900" spc="3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common</a:t>
            </a:r>
            <a:r>
              <a:rPr sz="900" spc="2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</a:t>
            </a:r>
            <a:r>
              <a:rPr sz="900" spc="2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2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2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protocols.</a:t>
            </a:r>
            <a:r>
              <a:rPr sz="900" spc="2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</a:t>
            </a:r>
            <a:r>
              <a:rPr sz="900" spc="3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connectionless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unreliable.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914705" y="3911113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143304" y="3916247"/>
            <a:ext cx="277387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TCP and SCTP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 oriented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reliable.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4142866"/>
            <a:ext cx="2101748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10.5</a:t>
            </a:r>
            <a:r>
              <a:rPr sz="1200" spc="120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TCP/IP protocol suite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4399355"/>
            <a:ext cx="5199114" cy="3233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original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TCP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suite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defines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protocols.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UDP,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TCP, which we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discussed when I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taught you about the OSI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model.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0" y="4765905"/>
            <a:ext cx="2721053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Position of UDP in the TCP/IP protocol suite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950973" y="6863699"/>
            <a:ext cx="2669000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9 Position of UDP in the</a:t>
            </a:r>
            <a:r>
              <a:rPr sz="900" spc="-14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TCP/IP protocol suite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799" y="7126426"/>
            <a:ext cx="5196347" cy="3233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8955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this case, we'll start with 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UDP, which is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easier of the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two.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Before we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get into the TCP. We've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 developed a new transport protocol called SCTP.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85799" y="7492790"/>
            <a:ext cx="433951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UDP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685799" y="7716214"/>
            <a:ext cx="5202696" cy="8903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8955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foremost,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we'll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talk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about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protocol,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stands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datagram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full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form.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connectionless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insecure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called.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little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IP's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services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providing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process-to-process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rather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HOST-to-HOST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communication.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rudimentary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error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checking.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Why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mechanism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too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powerless?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UDP.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downside.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comes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slew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benefits.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main benefits are that UDP is a very basic protocol that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uses very little overhead.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685800" y="8644330"/>
            <a:ext cx="5200894" cy="60711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needs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small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isn't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concerned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about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acknowledgement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reliability,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should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-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UDP.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small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-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</a:t>
            </a:r>
            <a:r>
              <a:rPr sz="900" spc="-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requires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much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less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contact</a:t>
            </a:r>
            <a:r>
              <a:rPr sz="900" spc="-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</a:p>
          <a:p>
            <a:pPr marL="0" marR="0">
              <a:lnSpc>
                <a:spcPts val="1118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recipient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small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TCP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SCTP.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well-known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ports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UDP, as seen in the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10.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685800" y="9289236"/>
            <a:ext cx="5194517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Few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ports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both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TCP.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example,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FTP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port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21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either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TCP. SNMP uses two port numbers, 161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162, with different purposes.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194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2988310" y="4660392"/>
            <a:ext cx="2728214" cy="18338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3333115" y="1123949"/>
            <a:ext cx="2038985" cy="18775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8100" y="273303"/>
            <a:ext cx="6858000" cy="6629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48284" y="53007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469258" y="3088496"/>
            <a:ext cx="191643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10 Well Known Ports for</a:t>
            </a:r>
            <a:r>
              <a:rPr sz="900" spc="-1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UDP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3" y="3575660"/>
            <a:ext cx="86710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UDP Header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3" y="3798899"/>
            <a:ext cx="5198517" cy="6053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header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8-byte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defined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basic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header,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while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TCP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header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range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20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60 bytes. The first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8 bytes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contain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required header information, while the remainder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text. Since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port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field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16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bits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long,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range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port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0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65535;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port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0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reserved. Port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numbers are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differentiate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 various user queries or processes.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3536314" y="6572614"/>
            <a:ext cx="178548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11 UDP Datagram Protocol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6837274"/>
            <a:ext cx="4457776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Source</a:t>
            </a:r>
            <a:r>
              <a:rPr sz="1000" spc="18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Port</a:t>
            </a:r>
            <a:r>
              <a:rPr sz="1000" spc="-2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 Source Port is a two-byte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field that identifies the source's port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3" y="7066255"/>
            <a:ext cx="4419523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Destination Port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 This is a two-byte field that identifies the destined packet's path.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2" y="7296379"/>
            <a:ext cx="5198096" cy="3317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Length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length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UDP,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including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header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data,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measured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bytes.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region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16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bits.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2" y="7665921"/>
            <a:ext cx="5196156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Note:</a:t>
            </a:r>
            <a:r>
              <a:rPr sz="900" spc="3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Checksum</a:t>
            </a:r>
            <a:r>
              <a:rPr sz="900" spc="3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calculation</a:t>
            </a:r>
            <a:r>
              <a:rPr sz="900" spc="3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3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needed</a:t>
            </a:r>
            <a:r>
              <a:rPr sz="900" spc="3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UDP,</a:t>
            </a:r>
            <a:r>
              <a:rPr sz="900" spc="3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unlike</a:t>
            </a:r>
            <a:r>
              <a:rPr sz="900" spc="3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TCP.</a:t>
            </a:r>
            <a:r>
              <a:rPr sz="900" spc="3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</a:t>
            </a:r>
            <a:r>
              <a:rPr sz="900" spc="3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</a:t>
            </a:r>
            <a:r>
              <a:rPr sz="900" spc="3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3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3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error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management or flow control. As a result, UDP relies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 and ICMP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record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errors.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2" y="8029700"/>
            <a:ext cx="2065224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10.6</a:t>
            </a:r>
            <a:r>
              <a:rPr sz="1200" spc="1203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Applications of UDP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057654" y="8323728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286635" y="8328863"/>
            <a:ext cx="4739943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size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small,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less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concern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flow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error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management,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used for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basic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request-response communication.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057653" y="8704728"/>
            <a:ext cx="204973" cy="5593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286634" y="8709863"/>
            <a:ext cx="4741203" cy="7518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 UDP supports packet swapping, it is a good protocol for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multicasting.</a:t>
            </a:r>
          </a:p>
          <a:p>
            <a:pPr marL="0" marR="0">
              <a:lnSpc>
                <a:spcPts val="1118"/>
              </a:lnSpc>
              <a:spcBef>
                <a:spcPts val="3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Few routing upgrade protocols, such as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RIP, use UDP (Routing Information Protocol).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Often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real-time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where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uneven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delays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portions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cannot be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tolerated.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057653" y="9466982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286634" y="9472116"/>
            <a:ext cx="355338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Following implementations uses UDP as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transport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 protocol: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195</a:t>
            </a:r>
          </a:p>
        </p:txBody>
      </p:sp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533144" y="5696585"/>
            <a:ext cx="3347593" cy="15036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288543"/>
            <a:ext cx="6853428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975481" y="524549"/>
            <a:ext cx="1911269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Unit 10:</a:t>
            </a:r>
            <a:r>
              <a:rPr sz="900" spc="-12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Transport layer-protocols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47979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371854" y="963260"/>
            <a:ext cx="220991" cy="11200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1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NELIT+CourierNewPSMT"/>
                <a:cs typeface="ONELIT+CourierNewPSMT"/>
              </a:rPr>
              <a:t>o</a:t>
            </a:r>
          </a:p>
          <a:p>
            <a:pPr marL="0" marR="0">
              <a:lnSpc>
                <a:spcPts val="1019"/>
              </a:lnSpc>
              <a:spcBef>
                <a:spcPts val="4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NELIT+CourierNewPSMT"/>
                <a:cs typeface="ONELIT+CourierNewPSMT"/>
              </a:rPr>
              <a:t>o</a:t>
            </a:r>
          </a:p>
          <a:p>
            <a:pPr marL="0" marR="0">
              <a:lnSpc>
                <a:spcPts val="1019"/>
              </a:lnSpc>
              <a:spcBef>
                <a:spcPts val="4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NELIT+CourierNewPSMT"/>
                <a:cs typeface="ONELIT+CourierNewPSMT"/>
              </a:rPr>
              <a:t>o</a:t>
            </a:r>
          </a:p>
          <a:p>
            <a:pPr marL="0" marR="0">
              <a:lnSpc>
                <a:spcPts val="1019"/>
              </a:lnSpc>
              <a:spcBef>
                <a:spcPts val="4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NELIT+CourierNewPSMT"/>
                <a:cs typeface="ONELIT+CourierNewPSMT"/>
              </a:rPr>
              <a:t>o</a:t>
            </a:r>
          </a:p>
          <a:p>
            <a:pPr marL="0" marR="0">
              <a:lnSpc>
                <a:spcPts val="1019"/>
              </a:lnSpc>
              <a:spcBef>
                <a:spcPts val="4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NELIT+CourierNewPSMT"/>
                <a:cs typeface="ONELIT+CourierNewPSMT"/>
              </a:rPr>
              <a:t>o</a:t>
            </a:r>
          </a:p>
          <a:p>
            <a:pPr marL="0" marR="0">
              <a:lnSpc>
                <a:spcPts val="1019"/>
              </a:lnSpc>
              <a:spcBef>
                <a:spcPts val="4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NELIT+CourierNewPSMT"/>
                <a:cs typeface="ONELIT+CourierNewPSMT"/>
              </a:rPr>
              <a:t>o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600454" y="948638"/>
            <a:ext cx="1684363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NTP (Network Time Protocol)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DNS (Domain Name Service)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BOOTP, DHCP.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600454" y="1520138"/>
            <a:ext cx="1742313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NNP (Network News Protocol)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Quote of the day protocol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TFTP, RTSP, RIP.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2125166"/>
            <a:ext cx="5196459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activities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performed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application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UDP,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tracing,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recording,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 stamping.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2484829"/>
            <a:ext cx="5196229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</a:t>
            </a:r>
            <a:r>
              <a:rPr sz="900" spc="1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receives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datagrams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Layer,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attaches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headers,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sends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them</a:t>
            </a:r>
            <a:r>
              <a:rPr sz="900" spc="1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customer. As a result, it works quickly.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2846017"/>
            <a:ext cx="369992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 you delete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checksum field from UDP, it becomes a null protocol.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914705" y="3107002"/>
            <a:ext cx="2882062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Reduce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amount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computing resources used.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 transferring via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Multicast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 Broadcast.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914705" y="3488002"/>
            <a:ext cx="357664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Real-time packet transfer, primarily in multimedia applications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00" y="3714622"/>
            <a:ext cx="2780159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10.7</a:t>
            </a:r>
            <a:r>
              <a:rPr sz="1200" spc="120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TCP 3-Way Handshake Process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00" y="3972635"/>
            <a:ext cx="5201862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TCP stands for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 Control Protocol, which means it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 everything to ensure 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transmitted in a secure manner.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0" y="4332300"/>
            <a:ext cx="5196802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latest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TCP/IP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suite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paradigm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governs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mechanism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internet (stripped out version of OSI reference model).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4691964"/>
            <a:ext cx="5202928" cy="4653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Application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TCP/IP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architecture,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client-side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applications</a:t>
            </a:r>
            <a:r>
              <a:rPr sz="900" spc="-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web</a:t>
            </a:r>
            <a:r>
              <a:rPr sz="900" spc="-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browsers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create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connections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server.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moved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</a:p>
          <a:p>
            <a:pPr marL="0" marR="0">
              <a:lnSpc>
                <a:spcPts val="1117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application layer to the transport layer, which is where our subject appears.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5195137"/>
            <a:ext cx="5198517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TCP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(User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Datagram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Protocol)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important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layer,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TCP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being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most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common (since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provides reliability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connection established).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However, UDP can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test the DNS registry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order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binary equivalent of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website's domain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name.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596007" y="7280132"/>
            <a:ext cx="138186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12 TCP Handshake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799" y="7544003"/>
            <a:ext cx="5200568" cy="8903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Positive</a:t>
            </a:r>
            <a:r>
              <a:rPr sz="900" spc="4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Acknowledgement</a:t>
            </a:r>
            <a:r>
              <a:rPr sz="900" spc="4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4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Re-transmission</a:t>
            </a:r>
            <a:r>
              <a:rPr sz="900" spc="4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feature</a:t>
            </a:r>
            <a:r>
              <a:rPr sz="900" spc="4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TCP</a:t>
            </a:r>
            <a:r>
              <a:rPr sz="900" spc="4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4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ensures</a:t>
            </a:r>
            <a:r>
              <a:rPr sz="900" spc="4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(PAR).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layer's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Unit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(PDU)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segment.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Still,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once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gets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1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acknowledgment,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1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resend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unit.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received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1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receiver's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</a:t>
            </a:r>
            <a:r>
              <a:rPr sz="900" spc="1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corrupted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(it</a:t>
            </a:r>
            <a:r>
              <a:rPr sz="900" spc="1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scans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layer's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checksum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feature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Error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Detection),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section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discarded.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resend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 about which there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no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positive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acknowledgment.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799" y="8472119"/>
            <a:ext cx="5197831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above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mechanism,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three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segments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exchanged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(client)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 (server)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order to create a secure TCP link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seen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13.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196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38100" y="273303"/>
            <a:ext cx="6858000" cy="292735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748284" y="53007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Notes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Data Communication and Networking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3911473" y="3278996"/>
            <a:ext cx="103540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QEEURU+BookAntiqua-Italic"/>
                <a:cs typeface="QEEURU+BookAntiqua-Italic"/>
              </a:rPr>
              <a:t>13 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3" y="3543656"/>
            <a:ext cx="5198408" cy="473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Stage</a:t>
            </a:r>
            <a:r>
              <a:rPr sz="1000" spc="-19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1</a:t>
            </a:r>
            <a:r>
              <a:rPr sz="1000" spc="-19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(SYN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):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step,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client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needs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create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server,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segment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SYN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(Synchronize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Sequence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Number),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tells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client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likely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begin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contact and with what sequence number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will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begin segments.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4055720"/>
            <a:ext cx="5201094" cy="4750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Step</a:t>
            </a:r>
            <a:r>
              <a:rPr sz="1000" spc="5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2</a:t>
            </a:r>
            <a:r>
              <a:rPr sz="1000" spc="52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(SYN</a:t>
            </a:r>
            <a:r>
              <a:rPr sz="1000" spc="65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+</a:t>
            </a:r>
            <a:r>
              <a:rPr sz="1000" spc="42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ACK):</a:t>
            </a:r>
            <a:r>
              <a:rPr sz="1000" spc="39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client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message,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sets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SYN-ACK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bits.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Acknowledgement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(ACK)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denotes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answer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segment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got,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while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SYN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denotes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sequence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 from which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likely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begin the segments.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4569308"/>
            <a:ext cx="5201074" cy="7587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Step 3 (ACK):</a:t>
            </a:r>
            <a:r>
              <a:rPr sz="1000" spc="14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the final step, the client accepts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server's response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 of them create a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begin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data transfer.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relation parameter (sequence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number) for one direction is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established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acknowledged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steps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relation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parameter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(sequence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number)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7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direction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established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acknowledged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steps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  <a:r>
              <a:rPr sz="900" spc="1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full-duplex</a:t>
            </a:r>
            <a:r>
              <a:rPr sz="900" spc="1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connectivity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developed with these.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4" y="5367349"/>
            <a:ext cx="40214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Note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4" y="5585281"/>
            <a:ext cx="5195547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forming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relations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client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server,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initial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sequence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chosen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 random.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4" y="5947535"/>
            <a:ext cx="82986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Summary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057654" y="6243087"/>
            <a:ext cx="204973" cy="749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286635" y="6248221"/>
            <a:ext cx="4744661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OSI</a:t>
            </a:r>
            <a:r>
              <a:rPr sz="900" spc="1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reference</a:t>
            </a:r>
            <a:r>
              <a:rPr sz="900" spc="1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model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allows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machines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pass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PDUs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data between the two communicating machines.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286634" y="6819721"/>
            <a:ext cx="4743647" cy="7520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1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1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end-to-end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source-to-destination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layer.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ensure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full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</a:p>
          <a:p>
            <a:pPr marL="0" marR="0">
              <a:lnSpc>
                <a:spcPts val="1118"/>
              </a:lnSpc>
              <a:spcBef>
                <a:spcPts val="38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sharing,</a:t>
            </a:r>
            <a:r>
              <a:rPr sz="900" spc="1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OSI</a:t>
            </a:r>
            <a:r>
              <a:rPr sz="900" spc="1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(ISO-TP)</a:t>
            </a:r>
            <a:r>
              <a:rPr sz="900" spc="1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manages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end-to-end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monitoring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EWALFS+BookAntiqua"/>
                <a:cs typeface="EWALFS+BookAntiqua"/>
              </a:rPr>
              <a:t>error</a:t>
            </a:r>
            <a:r>
              <a:rPr sz="900" spc="101" dirty="0">
                <a:solidFill>
                  <a:srgbClr val="000000"/>
                </a:solidFill>
                <a:latin typeface="EWALFS+BookAntiqua"/>
                <a:cs typeface="EWALFS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EWALFS+BookAntiqua"/>
                <a:cs typeface="EWALFS+BookAntiqua"/>
              </a:rPr>
              <a:t>checking.</a:t>
            </a:r>
            <a:r>
              <a:rPr sz="900" spc="112" dirty="0">
                <a:solidFill>
                  <a:srgbClr val="000000"/>
                </a:solidFill>
                <a:latin typeface="EWALFS+BookAntiqua"/>
                <a:cs typeface="EWALFS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EWALFS+BookAntiqua"/>
                <a:cs typeface="EWALFS+BookAntiqua"/>
              </a:rPr>
              <a:t>It</a:t>
            </a:r>
            <a:r>
              <a:rPr sz="900" spc="119" dirty="0">
                <a:solidFill>
                  <a:srgbClr val="000000"/>
                </a:solidFill>
                <a:latin typeface="EWALFS+BookAntiqua"/>
                <a:cs typeface="EWALFS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EWALFS+BookAntiqua"/>
                <a:cs typeface="EWALFS+BookAntiqua"/>
              </a:rPr>
              <a:t>allows</a:t>
            </a:r>
            <a:r>
              <a:rPr sz="900" spc="100" dirty="0">
                <a:solidFill>
                  <a:srgbClr val="000000"/>
                </a:solidFill>
                <a:latin typeface="EWALFS+BookAntiqua"/>
                <a:cs typeface="EWALFS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EWALFS+BookAntiqua"/>
                <a:cs typeface="EWALFS+BookAntiqua"/>
              </a:rPr>
              <a:t>“peer</a:t>
            </a:r>
            <a:r>
              <a:rPr sz="900" spc="115" dirty="0">
                <a:solidFill>
                  <a:srgbClr val="000000"/>
                </a:solidFill>
                <a:latin typeface="EWALFS+BookAntiqua"/>
                <a:cs typeface="EWALFS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EWALFS+BookAntiqua"/>
                <a:cs typeface="EWALFS+BookAntiqua"/>
              </a:rPr>
              <a:t>to</a:t>
            </a:r>
            <a:r>
              <a:rPr sz="900" spc="93" dirty="0">
                <a:solidFill>
                  <a:srgbClr val="000000"/>
                </a:solidFill>
                <a:latin typeface="EWALFS+BookAntiqua"/>
                <a:cs typeface="EWALFS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EWALFS+BookAntiqua"/>
                <a:cs typeface="EWALFS+BookAntiqua"/>
              </a:rPr>
              <a:t>peer”</a:t>
            </a:r>
            <a:r>
              <a:rPr sz="900" spc="116" dirty="0">
                <a:solidFill>
                  <a:srgbClr val="000000"/>
                </a:solidFill>
                <a:latin typeface="EWALFS+BookAntiqua"/>
                <a:cs typeface="EWALFS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EWALFS+BookAntiqua"/>
                <a:cs typeface="EWALFS+BookAntiqua"/>
              </a:rPr>
              <a:t>contact</a:t>
            </a:r>
            <a:r>
              <a:rPr sz="900" spc="105" dirty="0">
                <a:solidFill>
                  <a:srgbClr val="000000"/>
                </a:solidFill>
                <a:latin typeface="EWALFS+BookAntiqua"/>
                <a:cs typeface="EWALFS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EWALFS+BookAntiqua"/>
                <a:cs typeface="EWALFS+BookAntiqua"/>
              </a:rPr>
              <a:t>with</a:t>
            </a:r>
            <a:r>
              <a:rPr sz="900" spc="101" dirty="0">
                <a:solidFill>
                  <a:srgbClr val="000000"/>
                </a:solidFill>
                <a:latin typeface="EWALFS+BookAntiqua"/>
                <a:cs typeface="EWALFS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EWALFS+BookAntiqua"/>
                <a:cs typeface="EWALFS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EWALFS+BookAntiqua"/>
                <a:cs typeface="EWALFS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EWALFS+BookAntiqua"/>
                <a:cs typeface="EWALFS+BookAntiqua"/>
              </a:rPr>
              <a:t>destination</a:t>
            </a:r>
            <a:r>
              <a:rPr sz="900" spc="114" dirty="0">
                <a:solidFill>
                  <a:srgbClr val="000000"/>
                </a:solidFill>
                <a:latin typeface="EWALFS+BookAntiqua"/>
                <a:cs typeface="EWALFS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EWALFS+BookAntiqua"/>
                <a:cs typeface="EWALFS+BookAntiqua"/>
              </a:rPr>
              <a:t>machine's</a:t>
            </a:r>
            <a:r>
              <a:rPr sz="900" spc="102" dirty="0">
                <a:solidFill>
                  <a:srgbClr val="000000"/>
                </a:solidFill>
                <a:latin typeface="EWALFS+BookAntiqua"/>
                <a:cs typeface="EWALFS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EWALFS+BookAntiqua"/>
                <a:cs typeface="EWALFS+BookAntiqua"/>
              </a:rPr>
              <a:t>transport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entity (remote peer).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057653" y="7576968"/>
            <a:ext cx="204973" cy="1321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286634" y="7582103"/>
            <a:ext cx="4744847" cy="1132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adds</a:t>
            </a:r>
            <a:r>
              <a:rPr sz="900" spc="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secure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layer's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insecure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Option</a:t>
            </a:r>
            <a:r>
              <a:rPr sz="900" spc="4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negotiation</a:t>
            </a:r>
            <a:r>
              <a:rPr sz="900" spc="4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among</a:t>
            </a:r>
            <a:r>
              <a:rPr sz="900" spc="4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various</a:t>
            </a:r>
            <a:r>
              <a:rPr sz="900" spc="4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quality</a:t>
            </a:r>
            <a:r>
              <a:rPr sz="900" spc="4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</a:t>
            </a:r>
            <a:r>
              <a:rPr sz="900" spc="4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criteria</a:t>
            </a:r>
            <a:r>
              <a:rPr sz="900" spc="4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provides</a:t>
            </a:r>
            <a:r>
              <a:rPr sz="900" spc="4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consumer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applications with efficient, dependable,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cost-effective transportation services.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Flow control regulates data transfer between devices, ensuring that the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transmitting device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receiving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handle.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multiple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applications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 be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 over a single physical connection using multiplexing.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286634" y="8725103"/>
            <a:ext cx="4743933" cy="7518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</a:t>
            </a:r>
            <a:r>
              <a:rPr sz="900" spc="-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layer,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primitives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-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efficient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transmitting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data.</a:t>
            </a:r>
          </a:p>
          <a:p>
            <a:pPr marL="0" marR="0">
              <a:lnSpc>
                <a:spcPts val="1118"/>
              </a:lnSpc>
              <a:spcBef>
                <a:spcPts val="3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facilities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tend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identical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those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delivered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However,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vary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several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respects,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physical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channels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bind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routers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transport layer using subnets.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197</a:t>
            </a:r>
          </a:p>
        </p:txBody>
      </p:sp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12" y="288543"/>
            <a:ext cx="6853428" cy="6629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975481" y="524549"/>
            <a:ext cx="1911269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Unit 10:</a:t>
            </a:r>
            <a:r>
              <a:rPr sz="900" spc="-12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Transport layer-protocols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647979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914705" y="943503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143304" y="948638"/>
            <a:ext cx="4746664" cy="1132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connectionless,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insecure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helps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processes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run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faster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reducing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burden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CPUs.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performance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challenges,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lack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scientific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paradigm</a:t>
            </a:r>
            <a:r>
              <a:rPr sz="900" spc="-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back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them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up, are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backed up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personal perceptions and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examples.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 try to solve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problems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2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testing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efficiency,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designing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systems</a:t>
            </a:r>
            <a:r>
              <a:rPr sz="900" spc="2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2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improved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performance,</a:t>
            </a:r>
            <a:r>
              <a:rPr sz="900" spc="3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handling</a:t>
            </a:r>
            <a:r>
              <a:rPr sz="900" spc="4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TPDUs</a:t>
            </a:r>
            <a:r>
              <a:rPr sz="900" spc="4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quickly,</a:t>
            </a:r>
            <a:r>
              <a:rPr sz="900" spc="4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developing</a:t>
            </a:r>
            <a:r>
              <a:rPr sz="900" spc="4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protocols</a:t>
            </a:r>
            <a:r>
              <a:rPr sz="900" spc="4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4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future</a:t>
            </a:r>
            <a:r>
              <a:rPr sz="900" spc="4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high-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performance networks.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799" y="2127757"/>
            <a:ext cx="864389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Keywords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2386560"/>
            <a:ext cx="416824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Addressing:</a:t>
            </a:r>
            <a:r>
              <a:rPr sz="1000" spc="1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Addressing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tagging a frame is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handled by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Transport Layer.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2615160"/>
            <a:ext cx="5198377" cy="4753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Connection</a:t>
            </a:r>
            <a:r>
              <a:rPr sz="1000" spc="19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Establishment</a:t>
            </a:r>
            <a:r>
              <a:rPr sz="1000" spc="32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Delay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That's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length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takes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accept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been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demanded.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Obviously,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shorter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wait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time,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better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1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3129129"/>
            <a:ext cx="5199494" cy="3317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Connection</a:t>
            </a:r>
            <a:r>
              <a:rPr sz="1000" spc="43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Establishment</a:t>
            </a:r>
            <a:r>
              <a:rPr sz="1000" spc="54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Failure</a:t>
            </a:r>
            <a:r>
              <a:rPr sz="1000" spc="52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Probability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congestion,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lack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space, or other internal issues, the link does not develop within the defined delay.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3500985"/>
            <a:ext cx="5202166" cy="473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Connection</a:t>
            </a:r>
            <a:r>
              <a:rPr sz="1000" spc="-15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Establishment/Release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 A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naming function is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 in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 for forming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releasing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across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network,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indicate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whom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wants to interact.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799" y="4013049"/>
            <a:ext cx="5197798" cy="3332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Demultiplexing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Where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multiple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multiplexed,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demultiplexing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needed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receiving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799" y="4384905"/>
            <a:ext cx="5197630" cy="4750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Error</a:t>
            </a:r>
            <a:r>
              <a:rPr sz="1000" spc="69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Control:</a:t>
            </a:r>
            <a:r>
              <a:rPr sz="1000" spc="49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prevent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errors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caused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missing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overlapping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segments,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assigns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specific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segment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sequence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numbers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individual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packets,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forming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virtual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circuits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 one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virtual circuit per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session.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00" y="4898747"/>
            <a:ext cx="5200412" cy="3317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Flow</a:t>
            </a:r>
            <a:r>
              <a:rPr sz="1000" spc="-12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Control:</a:t>
            </a:r>
            <a:r>
              <a:rPr sz="1000" spc="-25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fundamental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principle of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flow control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keep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quick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slow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mechanism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synergy. The transport layer makes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possible for a fast process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keep up with a sluggish one.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00" y="5270603"/>
            <a:ext cx="5200047" cy="3317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Fragmentation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large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session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layer,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divides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message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 smaller units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required.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0" y="5640935"/>
            <a:ext cx="4714214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Multiplexing:</a:t>
            </a:r>
            <a:r>
              <a:rPr sz="1000" spc="-11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transport layer provides several network links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increase throughput.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799" y="5871059"/>
            <a:ext cx="5196640" cy="3317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Throughput:</a:t>
            </a:r>
            <a:r>
              <a:rPr sz="1000" spc="6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given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period,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specifies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amount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bytes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transmitted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second. It is calculated separately for each contact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799" y="6241391"/>
            <a:ext cx="5197477" cy="3332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Transmission</a:t>
            </a:r>
            <a:r>
              <a:rPr sz="1000" spc="33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Control</a:t>
            </a:r>
            <a:r>
              <a:rPr sz="1000" spc="5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Protocol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distribution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error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detection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correction from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beginning to end.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799" y="6613247"/>
            <a:ext cx="5200025" cy="3332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User</a:t>
            </a:r>
            <a:r>
              <a:rPr sz="1000" spc="32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Datagram</a:t>
            </a:r>
            <a:r>
              <a:rPr sz="1000" spc="33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Protocol(UDP):</a:t>
            </a:r>
            <a:r>
              <a:rPr sz="1000" spc="21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insecure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connectionless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datagram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transmitting terminal does not validate if data has been received by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receiving terminal.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0" y="6987285"/>
            <a:ext cx="1425373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Review Questions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914704" y="7286446"/>
            <a:ext cx="4967746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facilities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delivered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both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layers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almost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identical,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</a:t>
            </a:r>
          </a:p>
          <a:p>
            <a:pPr marL="22860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 from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link layer?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914704" y="7657233"/>
            <a:ext cx="4969675" cy="3828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Why</a:t>
            </a:r>
            <a:r>
              <a:rPr sz="900" spc="195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transport</a:t>
            </a:r>
            <a:r>
              <a:rPr sz="900" spc="2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layer</a:t>
            </a:r>
            <a:r>
              <a:rPr sz="900" spc="199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is</a:t>
            </a:r>
            <a:r>
              <a:rPr sz="900" spc="199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required</a:t>
            </a:r>
            <a:r>
              <a:rPr sz="900" spc="197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when</a:t>
            </a:r>
            <a:r>
              <a:rPr sz="900" spc="196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both</a:t>
            </a:r>
            <a:r>
              <a:rPr sz="900" spc="186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the</a:t>
            </a:r>
            <a:r>
              <a:rPr sz="900" spc="191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network</a:t>
            </a:r>
            <a:r>
              <a:rPr sz="900" spc="198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and</a:t>
            </a:r>
            <a:r>
              <a:rPr sz="900" spc="192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transport</a:t>
            </a:r>
            <a:r>
              <a:rPr sz="900" spc="2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layers</a:t>
            </a:r>
            <a:r>
              <a:rPr sz="900" spc="21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provide</a:t>
            </a:r>
          </a:p>
          <a:p>
            <a:pPr marL="228600" marR="0">
              <a:lnSpc>
                <a:spcPts val="1214"/>
              </a:lnSpc>
              <a:spcBef>
                <a:spcPts val="2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connectionless and</a:t>
            </a:r>
            <a:r>
              <a:rPr sz="900" spc="-12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connection oriented services?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914704" y="8038233"/>
            <a:ext cx="4970344" cy="573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What are the different quality</a:t>
            </a:r>
            <a:r>
              <a:rPr sz="900" spc="-17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of services parameters at</a:t>
            </a:r>
            <a:r>
              <a:rPr sz="900" spc="13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the transport layer?</a:t>
            </a:r>
          </a:p>
          <a:p>
            <a:pPr marL="0" marR="0">
              <a:lnSpc>
                <a:spcPts val="1214"/>
              </a:lnSpc>
              <a:spcBef>
                <a:spcPts val="2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Why UDP</a:t>
            </a:r>
            <a:r>
              <a:rPr sz="900" spc="-11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is</a:t>
            </a:r>
            <a:r>
              <a:rPr sz="900" spc="-16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used</a:t>
            </a:r>
            <a:r>
              <a:rPr sz="900" spc="-18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when</a:t>
            </a:r>
            <a:r>
              <a:rPr sz="900" spc="-16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it</a:t>
            </a:r>
            <a:r>
              <a:rPr sz="900" spc="-13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provides unreliable connectionless service</a:t>
            </a:r>
            <a:r>
              <a:rPr sz="900" spc="-22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the</a:t>
            </a:r>
            <a:r>
              <a:rPr sz="900" spc="-18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transport</a:t>
            </a:r>
            <a:r>
              <a:rPr sz="900" spc="-16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layer?</a:t>
            </a:r>
          </a:p>
          <a:p>
            <a:pPr marL="0" marR="0">
              <a:lnSpc>
                <a:spcPts val="1214"/>
              </a:lnSpc>
              <a:spcBef>
                <a:spcPts val="2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What is the purpose of flow</a:t>
            </a:r>
            <a:r>
              <a:rPr sz="900" spc="1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control?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914704" y="8609733"/>
            <a:ext cx="3107627" cy="192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Describe the</a:t>
            </a:r>
            <a:r>
              <a:rPr sz="900" spc="-13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TCP and</a:t>
            </a:r>
            <a:r>
              <a:rPr sz="900" spc="-12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its major advantages over UDP.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685800" y="8846819"/>
            <a:ext cx="1303362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Self-Assessment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914704" y="9147504"/>
            <a:ext cx="114507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 known as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371854" y="9338004"/>
            <a:ext cx="1604812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 Datagram Protocol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Unity Data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198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611124" y="1615947"/>
            <a:ext cx="5195316" cy="34625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786628" y="323596"/>
            <a:ext cx="1769871" cy="48005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7512" y="672592"/>
            <a:ext cx="5082540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6539497" y="4475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306060" y="524379"/>
            <a:ext cx="4576344" cy="62725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42791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Unit 1: Introduction to Data Communication and Computer Networks</a:t>
            </a:r>
          </a:p>
          <a:p>
            <a:pPr marL="0" marR="0">
              <a:lnSpc>
                <a:spcPts val="1687"/>
              </a:lnSpc>
              <a:spcBef>
                <a:spcPts val="119"/>
              </a:spcBef>
              <a:spcAft>
                <a:spcPts val="0"/>
              </a:spcAft>
            </a:pPr>
            <a:r>
              <a:rPr sz="1400" u="sng" spc="-48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Unit</a:t>
            </a:r>
            <a:r>
              <a:rPr sz="1400" u="sng" spc="-58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1400" u="sng" spc="-45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01:</a:t>
            </a:r>
            <a:r>
              <a:rPr sz="1400" u="sng" spc="-54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1400" u="sng" spc="-51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Introduction</a:t>
            </a:r>
            <a:r>
              <a:rPr sz="1400" u="sng" spc="-58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1400" u="sng" spc="-46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To</a:t>
            </a:r>
            <a:r>
              <a:rPr sz="1400" u="sng" spc="-49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Data</a:t>
            </a:r>
            <a:r>
              <a:rPr sz="1400" u="sng" spc="-39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1400" u="sng" spc="-5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Communication</a:t>
            </a:r>
            <a:r>
              <a:rPr sz="1400" u="sng" spc="-63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1400" u="sng" spc="-45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and</a:t>
            </a:r>
          </a:p>
          <a:p>
            <a:pPr marL="1071392" marR="0">
              <a:lnSpc>
                <a:spcPts val="1687"/>
              </a:lnSpc>
              <a:spcBef>
                <a:spcPts val="0"/>
              </a:spcBef>
              <a:spcAft>
                <a:spcPts val="0"/>
              </a:spcAft>
            </a:pPr>
            <a:r>
              <a:rPr sz="1400" u="sng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Computer Networks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2" y="1636310"/>
            <a:ext cx="884546" cy="40661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CONTENTS</a:t>
            </a:r>
          </a:p>
          <a:p>
            <a:pPr marL="0" marR="0">
              <a:lnSpc>
                <a:spcPts val="1085"/>
              </a:lnSpc>
              <a:spcBef>
                <a:spcPts val="61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Objectives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2" y="2084955"/>
            <a:ext cx="79123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Introduction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2" y="2304412"/>
            <a:ext cx="296309" cy="170294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1.1</a:t>
            </a:r>
          </a:p>
          <a:p>
            <a:pPr marL="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1.2</a:t>
            </a:r>
          </a:p>
          <a:p>
            <a:pPr marL="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1.3</a:t>
            </a:r>
          </a:p>
          <a:p>
            <a:pPr marL="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1.4</a:t>
            </a:r>
          </a:p>
          <a:p>
            <a:pPr marL="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1.5</a:t>
            </a:r>
          </a:p>
          <a:p>
            <a:pPr marL="0" marR="0">
              <a:lnSpc>
                <a:spcPts val="1085"/>
              </a:lnSpc>
              <a:spcBef>
                <a:spcPts val="69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1.6</a:t>
            </a:r>
          </a:p>
          <a:p>
            <a:pPr marL="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1.7</a:t>
            </a:r>
          </a:p>
          <a:p>
            <a:pPr marL="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1.8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104843" y="2304412"/>
            <a:ext cx="1242185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Communication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104843" y="2522344"/>
            <a:ext cx="107908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Defining Network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104843" y="2740276"/>
            <a:ext cx="2108286" cy="8312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Benefits of computer network</a:t>
            </a:r>
          </a:p>
          <a:p>
            <a:pPr marL="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Communication and Networking</a:t>
            </a:r>
          </a:p>
          <a:p>
            <a:pPr marL="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Applications Of Computer Networks</a:t>
            </a:r>
          </a:p>
          <a:p>
            <a:pPr marL="0" marR="0">
              <a:lnSpc>
                <a:spcPts val="1085"/>
              </a:lnSpc>
              <a:spcBef>
                <a:spcPts val="6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Types of Networks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104843" y="3613528"/>
            <a:ext cx="1967794" cy="393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Difference Between LAN and WAN</a:t>
            </a:r>
          </a:p>
          <a:p>
            <a:pPr marL="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 Topologies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02" y="4049391"/>
            <a:ext cx="64902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Summary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2" y="4267324"/>
            <a:ext cx="675439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Keywords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2" y="4486780"/>
            <a:ext cx="1069790" cy="3938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Review Questions</a:t>
            </a:r>
          </a:p>
          <a:p>
            <a:pPr marL="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Answers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2" y="4922644"/>
            <a:ext cx="1622339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Further/Suggested Readings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2" y="5637275"/>
            <a:ext cx="897166" cy="2218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Objectives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2" y="5898004"/>
            <a:ext cx="235916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After studying this unit, you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 be able to: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914402" y="6104228"/>
            <a:ext cx="177189" cy="47816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8" marR="0">
              <a:lnSpc>
                <a:spcPts val="1197"/>
              </a:lnSpc>
              <a:spcBef>
                <a:spcPts val="107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143003" y="6122031"/>
            <a:ext cx="4632931" cy="6071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understand the basics of network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analyze the components required for</a:t>
            </a:r>
          </a:p>
          <a:p>
            <a:pPr marL="8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communication.</a:t>
            </a:r>
          </a:p>
          <a:p>
            <a:pPr marL="8" marR="0">
              <a:lnSpc>
                <a:spcPts val="1085"/>
              </a:lnSpc>
              <a:spcBef>
                <a:spcPts val="6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identify the different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ways of representing the information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describe the main uses of</a:t>
            </a:r>
          </a:p>
          <a:p>
            <a:pPr marL="1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 networks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914413" y="6681824"/>
            <a:ext cx="177188" cy="4842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4" marR="0">
              <a:lnSpc>
                <a:spcPts val="116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8" marR="0">
              <a:lnSpc>
                <a:spcPts val="115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143013" y="6699627"/>
            <a:ext cx="2998708" cy="4700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learn different types of networks</a:t>
            </a:r>
          </a:p>
          <a:p>
            <a:pPr marL="4" marR="0">
              <a:lnSpc>
                <a:spcPts val="1085"/>
              </a:lnSpc>
              <a:spcBef>
                <a:spcPts val="2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identify how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 network differs from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 network.</a:t>
            </a:r>
          </a:p>
          <a:p>
            <a:pPr marL="8" marR="0">
              <a:lnSpc>
                <a:spcPts val="1085"/>
              </a:lnSpc>
              <a:spcBef>
                <a:spcPts val="6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explain the seven main topologies.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685821" y="7403590"/>
            <a:ext cx="1032829" cy="2218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Introduction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685801" y="7665843"/>
            <a:ext cx="5198285" cy="11695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merging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communications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profound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influence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way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organized.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concept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center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room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large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users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bring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work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processing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now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obsolete.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old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model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servicing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computational needs of an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organization has been replaced by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one in which a large system of</a:t>
            </a:r>
          </a:p>
          <a:p>
            <a:pPr marL="0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separate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interconnected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job.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systems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called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networks.</a:t>
            </a:r>
          </a:p>
          <a:p>
            <a:pPr marL="9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said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interconnected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exchange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information.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</a:t>
            </a:r>
          </a:p>
          <a:p>
            <a:pPr marL="8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2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2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2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via</a:t>
            </a:r>
            <a:r>
              <a:rPr sz="900" spc="2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copper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</a:t>
            </a:r>
            <a:r>
              <a:rPr sz="900" spc="2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fiber</a:t>
            </a:r>
            <a:r>
              <a:rPr sz="900" spc="2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optics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2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microwaves.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8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 satellite can be used for networking the computers.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685810" y="8876834"/>
            <a:ext cx="1960912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History of</a:t>
            </a:r>
            <a:r>
              <a:rPr sz="1000" spc="-1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Computer Networks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685810" y="9107548"/>
            <a:ext cx="4697501" cy="3938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Following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brief history of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computers, networking,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telecommunication milestones:</a:t>
            </a:r>
          </a:p>
          <a:p>
            <a:pPr marL="28955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1897: CRT (Cathode Ray Tube) credited to Braun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6040374" y="10085729"/>
            <a:ext cx="2095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85800" y="1818640"/>
            <a:ext cx="5045963" cy="318973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786628" y="323596"/>
            <a:ext cx="1769871" cy="48005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7512" y="672592"/>
            <a:ext cx="5082540" cy="61569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6539497" y="4475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148852" y="524379"/>
            <a:ext cx="373355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Unit 1: Introduction to Data Communication and Computer Networks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57430" y="768219"/>
            <a:ext cx="2233548" cy="47765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 data rate(because of small distance)</a:t>
            </a:r>
          </a:p>
          <a:p>
            <a:pPr marL="0" marR="0">
              <a:lnSpc>
                <a:spcPts val="1085"/>
              </a:lnSpc>
              <a:spcBef>
                <a:spcPts val="129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Broadcasting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3278136" y="768219"/>
            <a:ext cx="85251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Low data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rate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3278136" y="1069972"/>
            <a:ext cx="123313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 techniques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014740" y="1554603"/>
            <a:ext cx="254215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Table 5 Difference</a:t>
            </a:r>
            <a:r>
              <a:rPr sz="900" spc="-11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Between LAN, MAN, and WAN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998222" y="1904534"/>
            <a:ext cx="795113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Parameters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438406" y="1904534"/>
            <a:ext cx="434236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LAN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3672850" y="1904534"/>
            <a:ext cx="483191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WAN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4933202" y="1904534"/>
            <a:ext cx="483186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MAN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757430" y="2214496"/>
            <a:ext cx="742732" cy="3145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Ownership</a:t>
            </a:r>
          </a:p>
          <a:p>
            <a:pPr marL="0" marR="0">
              <a:lnSpc>
                <a:spcPts val="1085"/>
              </a:lnSpc>
              <a:spcBef>
                <a:spcPts val="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network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770399" y="2214496"/>
            <a:ext cx="760643" cy="1789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of</a:t>
            </a:r>
            <a:r>
              <a:rPr sz="900" spc="867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Private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3278134" y="2217544"/>
            <a:ext cx="996410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Private or Public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4538486" y="2217544"/>
            <a:ext cx="996410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Private or Public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757430" y="2863720"/>
            <a:ext cx="857432" cy="31305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Geographical</a:t>
            </a:r>
          </a:p>
          <a:p>
            <a:pPr marL="0" marR="0">
              <a:lnSpc>
                <a:spcPts val="107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covered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665124" y="2863720"/>
            <a:ext cx="789678" cy="1789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area</a:t>
            </a:r>
            <a:r>
              <a:rPr sz="900" spc="855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Small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3278134" y="2866767"/>
            <a:ext cx="682089" cy="69405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Very large</a:t>
            </a:r>
          </a:p>
          <a:p>
            <a:pPr marL="0" marR="0">
              <a:lnSpc>
                <a:spcPts val="1085"/>
              </a:lnSpc>
              <a:spcBef>
                <a:spcPts val="299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 easy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4538486" y="2866767"/>
            <a:ext cx="642196" cy="69405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Moderate</a:t>
            </a:r>
          </a:p>
          <a:p>
            <a:pPr marL="0" marR="0">
              <a:lnSpc>
                <a:spcPts val="1085"/>
              </a:lnSpc>
              <a:spcBef>
                <a:spcPts val="299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 easy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757430" y="3381879"/>
            <a:ext cx="526960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Design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683642" y="3381879"/>
            <a:ext cx="726483" cy="17894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and</a:t>
            </a:r>
            <a:r>
              <a:rPr sz="900" spc="847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Easy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757430" y="3520564"/>
            <a:ext cx="81897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maintenance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757430" y="3901564"/>
            <a:ext cx="997208" cy="31305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Communication</a:t>
            </a:r>
          </a:p>
          <a:p>
            <a:pPr marL="0" marR="0">
              <a:lnSpc>
                <a:spcPts val="107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medium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017782" y="3904611"/>
            <a:ext cx="82382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Coaxial cable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3278134" y="3904611"/>
            <a:ext cx="2413321" cy="3176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PSTN or satellite links</a:t>
            </a:r>
            <a:r>
              <a:rPr sz="900" spc="8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Coaxiable</a:t>
            </a:r>
          </a:p>
          <a:p>
            <a:pPr marL="1260351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cables,PSTN,optical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4538486" y="4188075"/>
            <a:ext cx="1117000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fiber cable,wireless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757430" y="4486780"/>
            <a:ext cx="753624" cy="47612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Bandwidth</a:t>
            </a:r>
          </a:p>
          <a:p>
            <a:pPr marL="0" marR="0">
              <a:lnSpc>
                <a:spcPts val="1085"/>
              </a:lnSpc>
              <a:spcBef>
                <a:spcPts val="122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Data Speed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2017782" y="4489828"/>
            <a:ext cx="37997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Low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3278134" y="4489828"/>
            <a:ext cx="410869" cy="47612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</a:t>
            </a:r>
          </a:p>
          <a:p>
            <a:pPr marL="0" marR="0">
              <a:lnSpc>
                <a:spcPts val="1085"/>
              </a:lnSpc>
              <a:spcBef>
                <a:spcPts val="122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Low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4538486" y="4489828"/>
            <a:ext cx="64219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Moderate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2017782" y="4790055"/>
            <a:ext cx="410869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4538486" y="4790055"/>
            <a:ext cx="64219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Moderate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685802" y="5088632"/>
            <a:ext cx="1816035" cy="2218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1.8 </a:t>
            </a:r>
            <a:r>
              <a:rPr sz="1200" u="sng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Network Topologies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685797" y="5350888"/>
            <a:ext cx="5198898" cy="4593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arrangement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systems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</a:p>
          <a:p>
            <a:pPr marL="5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connected.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Topologies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define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both</a:t>
            </a:r>
            <a:r>
              <a:rPr sz="900" spc="1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physical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logical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aspects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Both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logical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physical topologies could be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same or different 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 network.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914397" y="5854349"/>
            <a:ext cx="192417" cy="1657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rial"/>
                <a:cs typeface="Arial"/>
              </a:rPr>
              <a:t>•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1142998" y="5852284"/>
            <a:ext cx="473904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The physical</a:t>
            </a:r>
            <a:r>
              <a:rPr sz="900" spc="13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topology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placement 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various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components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network,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including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1142998" y="5995540"/>
            <a:ext cx="204425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 location and cable installation,</a:t>
            </a:r>
          </a:p>
        </p:txBody>
      </p:sp>
      <p:sp>
        <p:nvSpPr>
          <p:cNvPr id="42" name="object 42"/>
          <p:cNvSpPr txBox="1"/>
          <p:nvPr/>
        </p:nvSpPr>
        <p:spPr>
          <a:xfrm>
            <a:off x="914397" y="6215537"/>
            <a:ext cx="192417" cy="1657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rial"/>
                <a:cs typeface="Arial"/>
              </a:rPr>
              <a:t>•</a:t>
            </a:r>
          </a:p>
        </p:txBody>
      </p:sp>
      <p:sp>
        <p:nvSpPr>
          <p:cNvPr id="43" name="object 43"/>
          <p:cNvSpPr txBox="1"/>
          <p:nvPr/>
        </p:nvSpPr>
        <p:spPr>
          <a:xfrm>
            <a:off x="1142998" y="6213472"/>
            <a:ext cx="473748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while </a:t>
            </a: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logical</a:t>
            </a:r>
            <a:r>
              <a:rPr sz="900" spc="279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topology</a:t>
            </a:r>
            <a:r>
              <a:rPr sz="900" spc="11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illustrates</a:t>
            </a:r>
            <a:r>
              <a:rPr sz="900" spc="2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</a:t>
            </a:r>
            <a:r>
              <a:rPr sz="900" spc="2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2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flows</a:t>
            </a:r>
            <a:r>
              <a:rPr sz="900" spc="2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within</a:t>
            </a:r>
            <a:r>
              <a:rPr sz="900" spc="2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network,</a:t>
            </a:r>
            <a:r>
              <a:rPr sz="900" spc="2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regardless</a:t>
            </a:r>
            <a:r>
              <a:rPr sz="900" spc="2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1142998" y="6355204"/>
            <a:ext cx="938820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physical design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685797" y="6571023"/>
            <a:ext cx="971463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Point-to-Point</a:t>
            </a:r>
          </a:p>
        </p:txBody>
      </p:sp>
      <p:sp>
        <p:nvSpPr>
          <p:cNvPr id="46" name="object 46"/>
          <p:cNvSpPr txBox="1"/>
          <p:nvPr/>
        </p:nvSpPr>
        <p:spPr>
          <a:xfrm>
            <a:off x="685797" y="6803260"/>
            <a:ext cx="5200392" cy="4593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simplest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dedicated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1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endpoints.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simplest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permanent link between two endpoints.</a:t>
            </a:r>
            <a:r>
              <a:rPr sz="900" spc="2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children's tin can telephone is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one example</a:t>
            </a:r>
            <a:r>
              <a:rPr sz="900" spc="13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a physical</a:t>
            </a:r>
          </a:p>
          <a:p>
            <a:pPr marL="1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dedicated channel.</a:t>
            </a:r>
          </a:p>
        </p:txBody>
      </p:sp>
      <p:sp>
        <p:nvSpPr>
          <p:cNvPr id="47" name="object 47"/>
          <p:cNvSpPr txBox="1"/>
          <p:nvPr/>
        </p:nvSpPr>
        <p:spPr>
          <a:xfrm>
            <a:off x="685798" y="7302543"/>
            <a:ext cx="1337533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Types of</a:t>
            </a:r>
            <a:r>
              <a:rPr sz="1000" spc="13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Topologies</a:t>
            </a:r>
          </a:p>
        </p:txBody>
      </p:sp>
      <p:sp>
        <p:nvSpPr>
          <p:cNvPr id="48" name="object 48"/>
          <p:cNvSpPr txBox="1"/>
          <p:nvPr/>
        </p:nvSpPr>
        <p:spPr>
          <a:xfrm>
            <a:off x="685798" y="7534780"/>
            <a:ext cx="328652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seven main topologies as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28 below:</a:t>
            </a:r>
          </a:p>
        </p:txBody>
      </p:sp>
      <p:sp>
        <p:nvSpPr>
          <p:cNvPr id="49" name="object 49"/>
          <p:cNvSpPr txBox="1"/>
          <p:nvPr/>
        </p:nvSpPr>
        <p:spPr>
          <a:xfrm>
            <a:off x="2121420" y="10084432"/>
            <a:ext cx="2328354" cy="1382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endParaRPr sz="900" dirty="0">
              <a:solidFill>
                <a:srgbClr val="000000"/>
              </a:solidFill>
              <a:latin typeface="RMHARQ+BKSOFX+BookAntiqua-Bold"/>
              <a:cs typeface="RMHARQ+BKSOFX+BookAntiqua-Bold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5983224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19</a:t>
            </a:r>
          </a:p>
        </p:txBody>
      </p:sp>
    </p:spTree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1"/>
          <p:cNvSpPr/>
          <p:nvPr/>
        </p:nvSpPr>
        <p:spPr>
          <a:xfrm>
            <a:off x="38100" y="273303"/>
            <a:ext cx="6858000" cy="6629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48284" y="53007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Notes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Data Communication and Networking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2515234" y="948638"/>
            <a:ext cx="149601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 datagram Packet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2515234" y="1139138"/>
            <a:ext cx="115149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None of Above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057653" y="1329638"/>
            <a:ext cx="8269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TCP</a:t>
            </a:r>
            <a:r>
              <a:rPr sz="900" spc="2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a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515234" y="1520138"/>
            <a:ext cx="156560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Telnet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Control Protocol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515234" y="1710638"/>
            <a:ext cx="178254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 Cent Protocol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515234" y="1901138"/>
            <a:ext cx="192919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 Control Protocol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515234" y="2091638"/>
            <a:ext cx="111949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None of above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057653" y="2282138"/>
            <a:ext cx="107485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FTP uses port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515234" y="2472638"/>
            <a:ext cx="49606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22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515234" y="2663138"/>
            <a:ext cx="49606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23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515234" y="2853638"/>
            <a:ext cx="49606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24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515234" y="3044519"/>
            <a:ext cx="49606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21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057653" y="3235019"/>
            <a:ext cx="301757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 of the following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false with respect to UDP?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515234" y="3425519"/>
            <a:ext cx="142564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Connection-oriented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515234" y="3616019"/>
            <a:ext cx="91203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Unreliable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515234" y="3806519"/>
            <a:ext cx="161555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 layer protocol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515234" y="3997019"/>
            <a:ext cx="111318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Low overhead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057653" y="4187519"/>
            <a:ext cx="225100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 is the main advantage of UDP?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515234" y="4378019"/>
            <a:ext cx="113010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 overload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515234" y="4568519"/>
            <a:ext cx="78745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Reliable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515234" y="4759019"/>
            <a:ext cx="111318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Low overhead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515234" y="4949773"/>
            <a:ext cx="58721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Fast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2057653" y="5140273"/>
            <a:ext cx="392548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______ field is used to detect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errors over the entire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 datagram.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515234" y="5330773"/>
            <a:ext cx="96541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 header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515234" y="5521273"/>
            <a:ext cx="88561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checksum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515234" y="5711773"/>
            <a:ext cx="95446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 port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2515234" y="5902273"/>
            <a:ext cx="118992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 port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2057653" y="6092773"/>
            <a:ext cx="363571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7.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 is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correct expression for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length of UDP datagram?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2515234" y="6283273"/>
            <a:ext cx="259235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 length = IP length </a:t>
            </a:r>
            <a:r>
              <a:rPr sz="900" dirty="0">
                <a:solidFill>
                  <a:srgbClr val="000000"/>
                </a:solidFill>
                <a:latin typeface="EWALFS+BookAntiqua"/>
                <a:cs typeface="EWALFS+BookAntiqua"/>
              </a:rPr>
              <a:t>– IP header’s length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2515234" y="6473774"/>
            <a:ext cx="287002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UDP length = UDP length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EWALFS+BookAntiqua"/>
                <a:cs typeface="EWALFS+BookAntiqua"/>
              </a:rPr>
              <a:t>– UDP header’s length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2515234" y="6664274"/>
            <a:ext cx="260105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EWALFS+BookAntiqua"/>
                <a:cs typeface="EWALFS+BookAntiqua"/>
              </a:rPr>
              <a:t>UDP length = IP length + IP header’s length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2515234" y="6854774"/>
            <a:ext cx="287994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EWALFS+BookAntiqua"/>
                <a:cs typeface="EWALFS+BookAntiqua"/>
              </a:rPr>
              <a:t>UDP length = UDP length + UDP header’s length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2057653" y="7045654"/>
            <a:ext cx="413682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8.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Port number used by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 Time Protocol (NTP) with UDP is ________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2515234" y="7236154"/>
            <a:ext cx="55397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161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2515234" y="7426654"/>
            <a:ext cx="55397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123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2515234" y="7617154"/>
            <a:ext cx="55397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162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2515234" y="7807654"/>
            <a:ext cx="55397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124</a:t>
            </a:r>
          </a:p>
        </p:txBody>
      </p:sp>
      <p:sp>
        <p:nvSpPr>
          <p:cNvPr id="42" name="object 42"/>
          <p:cNvSpPr txBox="1"/>
          <p:nvPr/>
        </p:nvSpPr>
        <p:spPr>
          <a:xfrm>
            <a:off x="2057652" y="7998154"/>
            <a:ext cx="2453623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9.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 is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header size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UDP packet?</a:t>
            </a:r>
          </a:p>
          <a:p>
            <a:pPr marL="45758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8 bytes</a:t>
            </a:r>
          </a:p>
        </p:txBody>
      </p:sp>
      <p:sp>
        <p:nvSpPr>
          <p:cNvPr id="43" name="object 43"/>
          <p:cNvSpPr txBox="1"/>
          <p:nvPr/>
        </p:nvSpPr>
        <p:spPr>
          <a:xfrm>
            <a:off x="2515233" y="8379154"/>
            <a:ext cx="64992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8 bits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2515233" y="8569654"/>
            <a:ext cx="79166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16 bytes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2515233" y="8760154"/>
            <a:ext cx="84938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124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bytes</a:t>
            </a:r>
          </a:p>
        </p:txBody>
      </p:sp>
      <p:sp>
        <p:nvSpPr>
          <p:cNvPr id="46" name="object 46"/>
          <p:cNvSpPr txBox="1"/>
          <p:nvPr/>
        </p:nvSpPr>
        <p:spPr>
          <a:xfrm>
            <a:off x="2057652" y="8950909"/>
            <a:ext cx="3483939" cy="751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10.</a:t>
            </a:r>
            <a:r>
              <a:rPr sz="900" spc="4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Beyond IP, UDP provides additional services such as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_______</a:t>
            </a:r>
          </a:p>
          <a:p>
            <a:pPr marL="45758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</a:t>
            </a:r>
          </a:p>
          <a:p>
            <a:pPr marL="45758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receiving of packets</a:t>
            </a:r>
          </a:p>
          <a:p>
            <a:pPr marL="45758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Multiplexing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demultiplexing</a:t>
            </a:r>
          </a:p>
        </p:txBody>
      </p:sp>
      <p:sp>
        <p:nvSpPr>
          <p:cNvPr id="47" name="object 47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199</a:t>
            </a:r>
          </a:p>
        </p:txBody>
      </p:sp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755029" y="5468296"/>
            <a:ext cx="271967" cy="2222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85800" y="3556635"/>
            <a:ext cx="4972558" cy="125729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7512" y="288543"/>
            <a:ext cx="6853428" cy="6629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3975481" y="524549"/>
            <a:ext cx="1911269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Unit 10:</a:t>
            </a:r>
            <a:r>
              <a:rPr sz="900" spc="-12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Transport layer-protocols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47979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JLUQU+BookAntiqua-BoldItalic"/>
                <a:cs typeface="SJLUQU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371854" y="948638"/>
            <a:ext cx="215918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Demultiplexing and error checking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914705" y="1139138"/>
            <a:ext cx="3483558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11.</a:t>
            </a:r>
            <a:r>
              <a:rPr sz="900" spc="4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Beyond IP, UDP provides additional services such as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_______</a:t>
            </a:r>
          </a:p>
          <a:p>
            <a:pPr marL="457149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914705" y="1520138"/>
            <a:ext cx="3071833" cy="942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57149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receiving of packets</a:t>
            </a:r>
          </a:p>
          <a:p>
            <a:pPr marL="457149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Multiplexing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demultiplexing</a:t>
            </a:r>
          </a:p>
          <a:p>
            <a:pPr marL="457149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Demultiplexing and error checking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12.</a:t>
            </a:r>
            <a:r>
              <a:rPr sz="900" spc="4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 Security operates in which layer of the OSI model?</a:t>
            </a:r>
          </a:p>
          <a:p>
            <a:pPr marL="457149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371854" y="2472638"/>
            <a:ext cx="88298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371854" y="2663138"/>
            <a:ext cx="98199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Application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371854" y="2853638"/>
            <a:ext cx="80402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Physical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0" y="3080637"/>
            <a:ext cx="1951103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Self-Assessment Answers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955852" y="3695268"/>
            <a:ext cx="238886" cy="101681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</a:p>
          <a:p>
            <a:pPr marL="0" marR="0">
              <a:lnSpc>
                <a:spcPts val="1118"/>
              </a:lnSpc>
              <a:spcBef>
                <a:spcPts val="21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5.</a:t>
            </a:r>
          </a:p>
          <a:p>
            <a:pPr marL="0" marR="0">
              <a:lnSpc>
                <a:spcPts val="1118"/>
              </a:lnSpc>
              <a:spcBef>
                <a:spcPts val="216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9.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589786" y="3695268"/>
            <a:ext cx="209550" cy="101681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4572" marR="0">
              <a:lnSpc>
                <a:spcPts val="1118"/>
              </a:lnSpc>
              <a:spcBef>
                <a:spcPts val="21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</a:t>
            </a:r>
          </a:p>
          <a:p>
            <a:pPr marL="0" marR="0">
              <a:lnSpc>
                <a:spcPts val="1118"/>
              </a:lnSpc>
              <a:spcBef>
                <a:spcPts val="216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196338" y="3695268"/>
            <a:ext cx="238886" cy="5992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</a:p>
          <a:p>
            <a:pPr marL="0" marR="0">
              <a:lnSpc>
                <a:spcPts val="1118"/>
              </a:lnSpc>
              <a:spcBef>
                <a:spcPts val="21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824607" y="3695268"/>
            <a:ext cx="222219" cy="101681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667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</a:t>
            </a:r>
          </a:p>
          <a:p>
            <a:pPr marL="4572" marR="0">
              <a:lnSpc>
                <a:spcPts val="1118"/>
              </a:lnSpc>
              <a:spcBef>
                <a:spcPts val="21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</a:t>
            </a:r>
          </a:p>
          <a:p>
            <a:pPr marL="0" marR="0">
              <a:lnSpc>
                <a:spcPts val="1118"/>
              </a:lnSpc>
              <a:spcBef>
                <a:spcPts val="216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3437255" y="3695268"/>
            <a:ext cx="238886" cy="5992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</a:p>
          <a:p>
            <a:pPr marL="0" marR="0">
              <a:lnSpc>
                <a:spcPts val="1118"/>
              </a:lnSpc>
              <a:spcBef>
                <a:spcPts val="21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7.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4066920" y="3695268"/>
            <a:ext cx="222219" cy="5992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</a:t>
            </a:r>
          </a:p>
          <a:p>
            <a:pPr marL="6096" marR="0">
              <a:lnSpc>
                <a:spcPts val="1118"/>
              </a:lnSpc>
              <a:spcBef>
                <a:spcPts val="21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4681092" y="3695268"/>
            <a:ext cx="238887" cy="5992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4.</a:t>
            </a:r>
          </a:p>
          <a:p>
            <a:pPr marL="0" marR="0">
              <a:lnSpc>
                <a:spcPts val="1118"/>
              </a:lnSpc>
              <a:spcBef>
                <a:spcPts val="21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8.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5312410" y="3695268"/>
            <a:ext cx="215633" cy="101681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047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21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</a:t>
            </a:r>
          </a:p>
          <a:p>
            <a:pPr marL="3048" marR="0">
              <a:lnSpc>
                <a:spcPts val="1118"/>
              </a:lnSpc>
              <a:spcBef>
                <a:spcPts val="216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167382" y="4531943"/>
            <a:ext cx="2967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3423539" y="4531943"/>
            <a:ext cx="26746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11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4066921" y="4531943"/>
            <a:ext cx="22221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4652137" y="4531943"/>
            <a:ext cx="2967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12.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685800" y="5110859"/>
            <a:ext cx="135816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Further Readings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291082" y="5445528"/>
            <a:ext cx="4114290" cy="192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Achyut S Godbole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Atul Kahate published,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Web Technologies,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Tata McGraw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1291082" y="5675198"/>
            <a:ext cx="37586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Hill.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1291082" y="5893584"/>
            <a:ext cx="3062706" cy="192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Andrew S. Tanenbaum,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Computer Networks,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Prentice Hall.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1291082" y="6123708"/>
            <a:ext cx="4519268" cy="33360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Behrouz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2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Forouzan,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Sophia</a:t>
            </a:r>
            <a:r>
              <a:rPr sz="900" spc="2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Chung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Fegan,</a:t>
            </a:r>
            <a:r>
              <a:rPr sz="900" spc="2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Data</a:t>
            </a:r>
            <a:r>
              <a:rPr sz="900" spc="23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Communications</a:t>
            </a:r>
            <a:r>
              <a:rPr sz="900" spc="231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and</a:t>
            </a:r>
            <a:r>
              <a:rPr sz="900" spc="242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Networking,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McGraw-Hill Companies.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1291082" y="6495565"/>
            <a:ext cx="4342286" cy="4113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Douglas Comer,</a:t>
            </a:r>
            <a:r>
              <a:rPr sz="900" spc="11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 Networks and Internets with Internet Applications,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4th</a:t>
            </a:r>
          </a:p>
          <a:p>
            <a:pPr marL="0" marR="0">
              <a:lnSpc>
                <a:spcPts val="1118"/>
              </a:lnSpc>
              <a:spcBef>
                <a:spcPts val="60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Edition, Prentice Hall.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1291082" y="6945525"/>
            <a:ext cx="4250669" cy="4224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Ferguson P., Huston G.,</a:t>
            </a:r>
            <a:r>
              <a:rPr sz="900" spc="21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Quality of Service: Delivering QoS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Internet and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</a:p>
          <a:p>
            <a:pPr marL="0" marR="0">
              <a:lnSpc>
                <a:spcPts val="1214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Corporate Networks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, John Wiley &amp; Sons, Inc., 1998.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1291082" y="7405773"/>
            <a:ext cx="4376383" cy="6292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J. D. Spragins,</a:t>
            </a:r>
            <a:r>
              <a:rPr sz="900" spc="13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Telecommunications Protocols and Design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, Addison-Wesley.</a:t>
            </a:r>
          </a:p>
          <a:p>
            <a:pPr marL="0" marR="0">
              <a:lnSpc>
                <a:spcPts val="1118"/>
              </a:lnSpc>
              <a:spcBef>
                <a:spcPts val="59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McDysan, David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E.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Darren L. Spohn. ATM Theory and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Applications, McGraw-</a:t>
            </a:r>
          </a:p>
          <a:p>
            <a:pPr marL="0" marR="0">
              <a:lnSpc>
                <a:spcPts val="1118"/>
              </a:lnSpc>
              <a:spcBef>
                <a:spcPts val="6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Hill Osborne Media, 1998.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1291082" y="8073285"/>
            <a:ext cx="4166793" cy="4224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Nassar, Daniel J.,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Ethernet and</a:t>
            </a:r>
            <a:r>
              <a:rPr sz="900" spc="-13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Token Ring Optimization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. iUniverse.com, 2000.</a:t>
            </a:r>
          </a:p>
          <a:p>
            <a:pPr marL="0" marR="0">
              <a:lnSpc>
                <a:spcPts val="1214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Spurgeon, Charles E. Ethernet,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The Definitive Guide</a:t>
            </a:r>
            <a:r>
              <a:rPr sz="900" dirty="0">
                <a:solidFill>
                  <a:srgbClr val="000000"/>
                </a:solidFill>
                <a:latin typeface="EWALFS+BookAntiqua"/>
                <a:cs typeface="EWALFS+BookAntiqua"/>
              </a:rPr>
              <a:t>. O’Reilly &amp; Associates, 2000.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1291082" y="8533533"/>
            <a:ext cx="4521090" cy="3336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William</a:t>
            </a:r>
            <a:r>
              <a:rPr sz="900" spc="-25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A</a:t>
            </a:r>
            <a:r>
              <a:rPr sz="900" spc="-25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Shay,</a:t>
            </a:r>
            <a:r>
              <a:rPr sz="900" spc="-15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Understanding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Networks,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3rd</a:t>
            </a:r>
            <a:r>
              <a:rPr sz="900" spc="-17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Edition,</a:t>
            </a:r>
            <a:r>
              <a:rPr sz="900" spc="-18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UVWIRC+PalatinoLinotype-Roman"/>
                <a:cs typeface="UVWIRC+PalatinoLinotype-Roman"/>
              </a:rPr>
              <a:t>Thomson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Press.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200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611124" y="1732026"/>
            <a:ext cx="5198110" cy="301485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12" y="288543"/>
            <a:ext cx="6853428" cy="6629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04146" y="525502"/>
            <a:ext cx="5181496" cy="320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977205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Unit 11: Transport layer - congestion control and QoS</a:t>
            </a:r>
          </a:p>
          <a:p>
            <a:pPr marL="0" marR="0">
              <a:lnSpc>
                <a:spcPts val="1112"/>
              </a:lnSpc>
              <a:spcBef>
                <a:spcPts val="223"/>
              </a:spcBef>
              <a:spcAft>
                <a:spcPts val="0"/>
              </a:spcAft>
            </a:pPr>
            <a:r>
              <a:rPr sz="1000" i="1" dirty="0">
                <a:solidFill>
                  <a:srgbClr val="000000"/>
                </a:solidFill>
                <a:latin typeface="Arial"/>
                <a:cs typeface="Arial"/>
              </a:rPr>
              <a:t>Dr. Rajni Bhalla</a:t>
            </a:r>
            <a:r>
              <a:rPr sz="1000" i="1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n-US" sz="1000" i="1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endParaRPr sz="1000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47979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216456" y="1366687"/>
            <a:ext cx="4145221" cy="2500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663"/>
              </a:lnSpc>
              <a:spcBef>
                <a:spcPts val="0"/>
              </a:spcBef>
              <a:spcAft>
                <a:spcPts val="0"/>
              </a:spcAft>
            </a:pPr>
            <a:r>
              <a:rPr sz="1400" u="sng" spc="-47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Unit</a:t>
            </a:r>
            <a:r>
              <a:rPr sz="1400" u="sng" spc="-61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400" u="sng" spc="-46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11:</a:t>
            </a:r>
            <a:r>
              <a:rPr sz="1400" u="sng" spc="-52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400" u="sng" spc="-5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Transport</a:t>
            </a:r>
            <a:r>
              <a:rPr sz="1400" u="sng" spc="-46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400" u="sng" spc="-52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layer</a:t>
            </a:r>
            <a:r>
              <a:rPr sz="1400" u="sng" spc="-4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4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-</a:t>
            </a:r>
            <a:r>
              <a:rPr sz="1400" u="sng" spc="-105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400" u="sng" spc="-5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congestion</a:t>
            </a:r>
            <a:r>
              <a:rPr sz="1400" u="sng" spc="-39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400" u="sng" spc="-5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control</a:t>
            </a:r>
            <a:r>
              <a:rPr sz="1400" u="sng" spc="-58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400" u="sng" spc="-51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and </a:t>
            </a:r>
            <a:r>
              <a:rPr sz="1400" u="sng" spc="-49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QoS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1750262"/>
            <a:ext cx="78317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u="sng" dirty="0">
                <a:solidFill>
                  <a:srgbClr val="000000"/>
                </a:solidFill>
                <a:latin typeface="HENIAT+BookAntiqua"/>
                <a:cs typeface="HENIAT+BookAntiqua"/>
              </a:rPr>
              <a:t>CONTENTS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1966670"/>
            <a:ext cx="67770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Objectives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2184602"/>
            <a:ext cx="79134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Introduction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2402534"/>
            <a:ext cx="352653" cy="10537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11.1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11.2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11.3</a:t>
            </a:r>
          </a:p>
          <a:p>
            <a:pPr marL="0" marR="0">
              <a:lnSpc>
                <a:spcPts val="1118"/>
              </a:lnSpc>
              <a:spcBef>
                <a:spcPts val="60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11.4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11.5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105204" y="2402534"/>
            <a:ext cx="75417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Data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Traffic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105204" y="2621990"/>
            <a:ext cx="114635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Congestion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Control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105204" y="2839922"/>
            <a:ext cx="105697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Quality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of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Service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105204" y="3058235"/>
            <a:ext cx="2213115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Techniques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to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improve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quality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of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service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Traffic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Shaping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00" y="3494100"/>
            <a:ext cx="64900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Summary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0" y="3713555"/>
            <a:ext cx="67576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Keywords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3931488"/>
            <a:ext cx="1400901" cy="8354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Review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Questions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Self-Assessment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Self-Assessment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Answer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Further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Readings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4825618"/>
            <a:ext cx="89713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Objectives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371854" y="5090192"/>
            <a:ext cx="192416" cy="103904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7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600454" y="5083886"/>
            <a:ext cx="259887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understand traffic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descriptor and traffic profiles.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600454" y="5301817"/>
            <a:ext cx="2426399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understanding congestion control categories.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learning flow characteristics.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600454" y="5739205"/>
            <a:ext cx="2207857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techniques to improve quality of service.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learning traffic shaping techniques.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685800" y="6177660"/>
            <a:ext cx="1032792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Introduction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685800" y="6435674"/>
            <a:ext cx="5199662" cy="89070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foremost,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management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quality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service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two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problems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closely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linked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improving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automatically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improves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other.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You're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missing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strategy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you're</a:t>
            </a:r>
            <a:r>
              <a:rPr sz="900" spc="-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ignoring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other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well.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most</a:t>
            </a:r>
            <a:r>
              <a:rPr sz="900" spc="-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strategies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-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preventing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eliminating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 a network often increase network quality of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operation.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major target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 management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quality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service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traffic.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control,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aim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reduce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congestion,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 quality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service, we strive to build an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optimal atmosphere for traffic.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685800" y="7366761"/>
            <a:ext cx="1451739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11.1</a:t>
            </a:r>
            <a:r>
              <a:rPr sz="1200" spc="1202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Data Traffic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685800" y="7623251"/>
            <a:ext cx="5200572" cy="3233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But,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before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get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into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management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service efficiency,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let's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take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look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flow.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 under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heading of data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flow, we'll talk about two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terms: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371854" y="8021976"/>
            <a:ext cx="204973" cy="368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1600454" y="8027111"/>
            <a:ext cx="1266464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 descriptors and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 profiles.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685800" y="8447000"/>
            <a:ext cx="1162585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Traffic Descriptor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685800" y="8670238"/>
            <a:ext cx="5203205" cy="7488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rate, absolute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burst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size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peak rate, and average data rate in the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below.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What does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information imply? The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average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 rate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 of bits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transmitted over time</a:t>
            </a:r>
          </a:p>
          <a:p>
            <a:pPr marL="0" marR="0">
              <a:lnSpc>
                <a:spcPts val="1117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divided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-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seconds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time,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indicating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how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much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-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-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transmit</a:t>
            </a:r>
            <a:r>
              <a:rPr sz="900" spc="-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given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second.</a:t>
            </a:r>
            <a:r>
              <a:rPr sz="900" spc="1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0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average</a:t>
            </a:r>
            <a:r>
              <a:rPr sz="900" spc="1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1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</a:t>
            </a:r>
            <a:r>
              <a:rPr sz="900" spc="1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very</a:t>
            </a:r>
            <a:r>
              <a:rPr sz="900" spc="1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helpful</a:t>
            </a:r>
            <a:r>
              <a:rPr sz="900" spc="1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</a:t>
            </a:r>
            <a:r>
              <a:rPr sz="900" spc="1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characteristic</a:t>
            </a:r>
            <a:r>
              <a:rPr sz="900" spc="1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because</a:t>
            </a:r>
            <a:r>
              <a:rPr sz="900" spc="1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shows</a:t>
            </a:r>
            <a:r>
              <a:rPr sz="900" spc="1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how</a:t>
            </a:r>
            <a:r>
              <a:rPr sz="900" spc="1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much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bandwidth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requires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 average.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2121636" y="10089006"/>
            <a:ext cx="2329928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201</a:t>
            </a:r>
          </a:p>
        </p:txBody>
      </p:sp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2514219" y="5519166"/>
            <a:ext cx="3676269" cy="216027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657094" y="905764"/>
            <a:ext cx="3383280" cy="133476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2861" y="258064"/>
            <a:ext cx="175260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3304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707002" y="2318495"/>
            <a:ext cx="1443348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1 Traffic Descriptors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3" y="2582366"/>
            <a:ext cx="5200654" cy="174261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maximum</a:t>
            </a:r>
            <a:r>
              <a:rPr sz="900" spc="-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axis</a:t>
            </a:r>
            <a:r>
              <a:rPr sz="900" spc="-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value,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peak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rate,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very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significant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metric,</a:t>
            </a:r>
            <a:r>
              <a:rPr sz="900" spc="-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-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-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</a:t>
            </a:r>
            <a:r>
              <a:rPr sz="900" spc="-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graph.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Peak data rate indicates that there is a sudden increase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traffic, which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why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bar is rising. Peak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indicates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was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lot</a:t>
            </a:r>
            <a:r>
              <a:rPr sz="900" spc="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time,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burst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duration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indicates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how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long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was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its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peak.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peak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critical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metric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since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shows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network's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maximum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bandwidth,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needed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without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interruption.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although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peak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1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</a:t>
            </a:r>
            <a:r>
              <a:rPr sz="900" spc="1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certainly</a:t>
            </a:r>
            <a:r>
              <a:rPr sz="900" spc="1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key</a:t>
            </a:r>
            <a:r>
              <a:rPr sz="900" spc="1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advantage</a:t>
            </a:r>
            <a:r>
              <a:rPr sz="900" spc="1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1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network,</a:t>
            </a:r>
            <a:r>
              <a:rPr sz="900" spc="1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actual</a:t>
            </a:r>
            <a:r>
              <a:rPr sz="900" spc="1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burst</a:t>
            </a:r>
            <a:r>
              <a:rPr sz="900" spc="1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size</a:t>
            </a:r>
            <a:r>
              <a:rPr sz="900" spc="1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should</a:t>
            </a:r>
            <a:r>
              <a:rPr sz="900" spc="1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normally</a:t>
            </a:r>
            <a:r>
              <a:rPr sz="900" spc="1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overlooked. if the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peak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value's period is very short.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Let's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look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road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case. Suddenly, there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 a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</a:t>
            </a:r>
            <a:r>
              <a:rPr sz="900" spc="-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because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-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accident,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</a:t>
            </a:r>
            <a:r>
              <a:rPr sz="900" spc="-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whether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</a:t>
            </a:r>
            <a:r>
              <a:rPr sz="900" spc="-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just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-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few</a:t>
            </a:r>
            <a:r>
              <a:rPr sz="900" spc="-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seconds,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only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few</a:t>
            </a:r>
            <a:r>
              <a:rPr sz="900" spc="-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minutes,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 not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going to affect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any traffic,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then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tolerate this sort, but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 it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 a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long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period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time,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would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certainly affect.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 at the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end,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always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remember that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effective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bandwidth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bandwidth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needs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allocate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traffic,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effective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bandwidth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function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three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values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3" y="4368139"/>
            <a:ext cx="1007719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Traffic Profiles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3" y="4591378"/>
            <a:ext cx="5200886" cy="8905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should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provide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following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profiles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our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purposes.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2,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three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figures: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steady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bitrate,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another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volatile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bitrate,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third</a:t>
            </a:r>
          </a:p>
          <a:p>
            <a:pPr marL="0" marR="0">
              <a:lnSpc>
                <a:spcPts val="1117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burst</a:t>
            </a:r>
            <a:r>
              <a:rPr sz="900" spc="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bitrate.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believe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obvious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diagram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expression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constant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bitrate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refers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fixed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time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unchanged.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been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improvement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traffic.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moving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really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fast</a:t>
            </a:r>
            <a:r>
              <a:rPr sz="900" spc="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pace.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average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peak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always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same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 this form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3656710" y="7758666"/>
            <a:ext cx="1546674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2 Three Traffic Profiles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2" y="8021012"/>
            <a:ext cx="5201551" cy="10338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predictable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knows</a:t>
            </a:r>
            <a:r>
              <a:rPr sz="900" spc="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how</a:t>
            </a:r>
            <a:r>
              <a:rPr sz="900" spc="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much</a:t>
            </a:r>
            <a:r>
              <a:rPr sz="900" spc="6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bandwidth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set</a:t>
            </a:r>
            <a:r>
              <a:rPr sz="900" spc="7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aside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kind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ahead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time.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Variable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bitrate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next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choice.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segment,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varies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over</a:t>
            </a:r>
            <a:r>
              <a:rPr sz="900" spc="-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time,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implying that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changes are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gradual rather than abrupt.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 are days where there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more traffic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than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less</a:t>
            </a:r>
            <a:r>
              <a:rPr sz="900" spc="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traffic.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know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what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do</a:t>
            </a:r>
            <a:r>
              <a:rPr sz="900" spc="7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timing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nine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five</a:t>
            </a:r>
            <a:r>
              <a:rPr sz="900" spc="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7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operating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numbers,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such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whether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learning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university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college.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Right,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undoubtedly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lot</a:t>
            </a:r>
            <a:r>
              <a:rPr sz="900" spc="7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5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p.m.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But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we'll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certainly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deal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traffic,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</a:p>
          <a:p>
            <a:pPr marL="0" marR="0">
              <a:lnSpc>
                <a:spcPts val="1118"/>
              </a:lnSpc>
              <a:spcBef>
                <a:spcPts val="1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 be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some variation: there will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high, and then there will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low.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3" y="9092639"/>
            <a:ext cx="5199705" cy="6053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1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1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rather</a:t>
            </a:r>
            <a:r>
              <a:rPr sz="900" spc="1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than</a:t>
            </a:r>
            <a:r>
              <a:rPr sz="900" spc="1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abrupt</a:t>
            </a:r>
            <a:r>
              <a:rPr sz="900" spc="1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sharp</a:t>
            </a:r>
            <a:r>
              <a:rPr sz="900" spc="1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shifts,</a:t>
            </a:r>
            <a:r>
              <a:rPr sz="900" spc="1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1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</a:t>
            </a:r>
            <a:r>
              <a:rPr sz="900" spc="1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changes</a:t>
            </a:r>
            <a:r>
              <a:rPr sz="900" spc="1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over</a:t>
            </a:r>
            <a:r>
              <a:rPr sz="900" spc="1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time</a:t>
            </a:r>
            <a:r>
              <a:rPr sz="900" spc="1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1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gradual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transitions.</a:t>
            </a:r>
            <a:r>
              <a:rPr sz="900" spc="1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0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average</a:t>
            </a:r>
            <a:r>
              <a:rPr sz="900" spc="10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1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</a:t>
            </a:r>
            <a:r>
              <a:rPr sz="900" spc="10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0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peak</a:t>
            </a:r>
            <a:r>
              <a:rPr sz="900" spc="1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1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</a:t>
            </a:r>
            <a:r>
              <a:rPr sz="900" spc="1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1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both</a:t>
            </a:r>
            <a:r>
              <a:rPr sz="900" spc="1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different</a:t>
            </a:r>
            <a:r>
              <a:rPr sz="900" spc="1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1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form</a:t>
            </a:r>
            <a:r>
              <a:rPr sz="900" spc="1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flow.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Typically, the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maximal burst size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small number.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Since it does</a:t>
            </a:r>
            <a:r>
              <a:rPr sz="900" spc="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need to be reshaped, this kind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 is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much more difficult to manage than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continuous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bitrate traffic. The next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 is the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bursty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202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815657" y="7289038"/>
            <a:ext cx="4787900" cy="181800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313180" y="3493541"/>
            <a:ext cx="3792855" cy="124774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288543"/>
            <a:ext cx="6853428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2681351" y="525502"/>
            <a:ext cx="320427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Unit 11: Transport layer - congestion control and QoS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47979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905966"/>
            <a:ext cx="5197145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rate,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gets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its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name</a:t>
            </a:r>
            <a:r>
              <a:rPr sz="900" spc="-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fact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was</a:t>
            </a:r>
            <a:r>
              <a:rPr sz="900" spc="-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</a:t>
            </a:r>
            <a:r>
              <a:rPr sz="900" spc="-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long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time</a:t>
            </a:r>
            <a:r>
              <a:rPr sz="900" spc="-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but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then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massive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influx of traffic.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1265629"/>
            <a:ext cx="5201961" cy="14587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varies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abruptly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brief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amount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time,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implying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jumping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zero.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example,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Mbps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converted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microseconds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vice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versa.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It's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possible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it'll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stay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level for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bit. Because of the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abrupt shift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in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traffic, average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bitrate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peak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 rate,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both,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different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values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situation.</a:t>
            </a:r>
            <a:r>
              <a:rPr sz="900" spc="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diagram,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was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</a:t>
            </a:r>
            <a:r>
              <a:rPr sz="900" spc="1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1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was</a:t>
            </a:r>
            <a:r>
              <a:rPr sz="900" spc="1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</a:t>
            </a:r>
            <a:r>
              <a:rPr sz="900" spc="1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traffic,</a:t>
            </a:r>
            <a:r>
              <a:rPr sz="900" spc="1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but</a:t>
            </a:r>
            <a:r>
              <a:rPr sz="900" spc="1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suddenly</a:t>
            </a:r>
            <a:r>
              <a:rPr sz="900" spc="1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1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lot</a:t>
            </a:r>
            <a:r>
              <a:rPr sz="900" spc="1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traffic.</a:t>
            </a:r>
            <a:r>
              <a:rPr sz="900" spc="1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Bursty</a:t>
            </a:r>
            <a:r>
              <a:rPr sz="900" spc="1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</a:t>
            </a:r>
            <a:r>
              <a:rPr sz="900" spc="1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1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1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may</a:t>
            </a:r>
            <a:r>
              <a:rPr sz="900" spc="1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occur</a:t>
            </a:r>
            <a:r>
              <a:rPr sz="900" spc="17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1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7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demand</a:t>
            </a:r>
            <a:r>
              <a:rPr sz="900" spc="17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1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1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greater</a:t>
            </a:r>
            <a:r>
              <a:rPr sz="900" spc="1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than</a:t>
            </a:r>
            <a:r>
              <a:rPr sz="900" spc="1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network's</a:t>
            </a:r>
            <a:r>
              <a:rPr sz="900" spc="1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capability.</a:t>
            </a:r>
            <a:r>
              <a:rPr sz="900" spc="2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instance,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excessive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</a:t>
            </a:r>
            <a:r>
              <a:rPr sz="900" spc="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road.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road's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power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smaller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than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load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could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handle.</a:t>
            </a:r>
            <a:r>
              <a:rPr sz="900" spc="3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3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management</a:t>
            </a:r>
            <a:r>
              <a:rPr sz="900" spc="3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refers</a:t>
            </a:r>
            <a:r>
              <a:rPr sz="900" spc="3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3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mechanisms</a:t>
            </a:r>
            <a:r>
              <a:rPr sz="900" spc="3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3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procedures</a:t>
            </a:r>
            <a:r>
              <a:rPr sz="900" spc="3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</a:t>
            </a:r>
            <a:r>
              <a:rPr sz="900" spc="3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3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control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1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maintain</a:t>
            </a:r>
            <a:r>
              <a:rPr sz="900" spc="1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load</a:t>
            </a:r>
            <a:r>
              <a:rPr sz="900" spc="1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below</a:t>
            </a:r>
            <a:r>
              <a:rPr sz="900" spc="1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availability.</a:t>
            </a:r>
            <a:r>
              <a:rPr sz="900" spc="1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1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significant</a:t>
            </a:r>
            <a:r>
              <a:rPr sz="900" spc="1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problem</a:t>
            </a:r>
            <a:r>
              <a:rPr sz="900" spc="1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0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switch network.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2767557"/>
            <a:ext cx="1395291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Network Performance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2991177"/>
            <a:ext cx="5197505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let's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talk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about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performance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how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affects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it.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</a:t>
            </a:r>
            <a:r>
              <a:rPr sz="900" spc="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diagram,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1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input</a:t>
            </a:r>
            <a:r>
              <a:rPr sz="900" spc="1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queues</a:t>
            </a:r>
            <a:r>
              <a:rPr sz="900" spc="1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output</a:t>
            </a:r>
            <a:r>
              <a:rPr sz="900" spc="1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queues.</a:t>
            </a:r>
            <a:r>
              <a:rPr sz="900" spc="1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Since</a:t>
            </a:r>
            <a:r>
              <a:rPr sz="900" spc="1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routers</a:t>
            </a:r>
            <a:r>
              <a:rPr sz="900" spc="1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switches</a:t>
            </a:r>
            <a:r>
              <a:rPr sz="900" spc="1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</a:t>
            </a:r>
            <a:r>
              <a:rPr sz="900" spc="1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queues</a:t>
            </a:r>
            <a:r>
              <a:rPr sz="900" spc="1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buffers</a:t>
            </a:r>
            <a:r>
              <a:rPr sz="900" spc="1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1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carry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 before and after processing, network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 network congestion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exists.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550287" y="4819758"/>
            <a:ext cx="1471897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3 Queues in a Router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0" y="5083882"/>
            <a:ext cx="5201961" cy="21678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Each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interface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router,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example,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its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own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input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output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queue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seen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3.</a:t>
            </a:r>
            <a:r>
              <a:rPr sz="900" spc="-37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packet is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sent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inbound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terminal.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 three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stages in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process.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placed 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bottom</a:t>
            </a:r>
            <a:r>
              <a:rPr sz="900" spc="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input</a:t>
            </a:r>
            <a:r>
              <a:rPr sz="900" spc="10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queue</a:t>
            </a:r>
            <a:r>
              <a:rPr sz="900" spc="1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0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8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9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reviewed</a:t>
            </a:r>
            <a:r>
              <a:rPr sz="900" spc="10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later.</a:t>
            </a:r>
            <a:r>
              <a:rPr sz="900" spc="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0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10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0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removed</a:t>
            </a:r>
            <a:r>
              <a:rPr sz="900" spc="10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  <a:r>
              <a:rPr sz="900" spc="9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input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router's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processing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machine.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placed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proper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output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queue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until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enters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front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uses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its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routing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table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destination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address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locate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source.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now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it's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your turn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 submit.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teachers,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must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mindful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two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problems.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-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arrival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exceeds</a:t>
            </a:r>
            <a:r>
              <a:rPr sz="900" spc="-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processing,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indeed.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input</a:t>
            </a:r>
            <a:r>
              <a:rPr sz="900" spc="-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queues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-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becoming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increasingly long. The performance queue becomes longer and longer if the packet departure rate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lower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than</a:t>
            </a:r>
            <a:r>
              <a:rPr sz="900" spc="-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processing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rate.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function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load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throughput,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delay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throughput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indicate</a:t>
            </a:r>
            <a:r>
              <a:rPr sz="900" spc="1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processor</a:t>
            </a:r>
            <a:r>
              <a:rPr sz="900" spc="19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performance.</a:t>
            </a:r>
            <a:r>
              <a:rPr sz="900" spc="1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</a:t>
            </a:r>
            <a:r>
              <a:rPr sz="900" spc="19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1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management</a:t>
            </a:r>
            <a:r>
              <a:rPr sz="900" spc="20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requires</a:t>
            </a:r>
            <a:r>
              <a:rPr sz="900" spc="1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two</a:t>
            </a:r>
            <a:r>
              <a:rPr sz="900" spc="1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metrics</a:t>
            </a:r>
            <a:r>
              <a:rPr sz="900" spc="1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18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assess</a:t>
            </a:r>
            <a:r>
              <a:rPr sz="900" spc="18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network's</a:t>
            </a:r>
            <a:r>
              <a:rPr sz="900" spc="20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performance:</a:t>
            </a:r>
            <a:r>
              <a:rPr sz="900" spc="19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throughput</a:t>
            </a:r>
            <a:r>
              <a:rPr sz="900" spc="2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20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delay</a:t>
            </a:r>
            <a:r>
              <a:rPr sz="900" spc="19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throughput.</a:t>
            </a:r>
            <a:r>
              <a:rPr sz="900" spc="1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Throughput</a:t>
            </a:r>
            <a:r>
              <a:rPr sz="900" spc="2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refers</a:t>
            </a:r>
            <a:r>
              <a:rPr sz="900" spc="20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0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network's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efficiency.</a:t>
            </a:r>
            <a:r>
              <a:rPr sz="900" spc="7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power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less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than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load,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throughput</a:t>
            </a:r>
            <a:r>
              <a:rPr sz="900" spc="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would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inevitably</a:t>
            </a:r>
            <a:r>
              <a:rPr sz="900" spc="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lower.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power</a:t>
            </a:r>
            <a:r>
              <a:rPr sz="900" spc="18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exceeds</a:t>
            </a:r>
            <a:r>
              <a:rPr sz="900" spc="17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load.</a:t>
            </a:r>
            <a:r>
              <a:rPr sz="900" spc="1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1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18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1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1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almost</a:t>
            </a:r>
            <a:r>
              <a:rPr sz="900" spc="1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certainly</a:t>
            </a:r>
            <a:r>
              <a:rPr sz="900" spc="1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achieve</a:t>
            </a:r>
            <a:r>
              <a:rPr sz="900" spc="18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high</a:t>
            </a:r>
            <a:r>
              <a:rPr sz="900" spc="18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18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reliability,</a:t>
            </a:r>
          </a:p>
          <a:p>
            <a:pPr marL="0" marR="0">
              <a:lnSpc>
                <a:spcPts val="1118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allowing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avoid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before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occurs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alleviate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after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occurs</a:t>
            </a:r>
            <a:r>
              <a:rPr sz="900" spc="9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seen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4.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3" y="9185384"/>
            <a:ext cx="2911601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4 Packet Delay and</a:t>
            </a:r>
            <a:r>
              <a:rPr sz="900" spc="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throughput as a function of Load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121662" y="10089006"/>
            <a:ext cx="2330004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203</a:t>
            </a:r>
          </a:p>
        </p:txBody>
      </p:sp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2590419" y="2464815"/>
            <a:ext cx="3516503" cy="196977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2861" y="258064"/>
            <a:ext cx="175260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3304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908556"/>
            <a:ext cx="1976857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11.2</a:t>
            </a:r>
            <a:r>
              <a:rPr sz="1200" spc="1203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Congestion Control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1166570"/>
            <a:ext cx="5199133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split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these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management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methods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into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two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categories: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open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loop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closed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loop.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Open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loop</a:t>
            </a:r>
            <a:r>
              <a:rPr sz="900" spc="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refers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avoidance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before</a:t>
            </a:r>
            <a:r>
              <a:rPr sz="900" spc="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occurs.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Closed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loop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refers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steps that can be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taken before congestion occurs.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515234" y="1674272"/>
            <a:ext cx="192416" cy="38372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743834" y="1667965"/>
            <a:ext cx="2510922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open-loop congestion control (prevention) and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closed-loop congestion control (removal).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4" y="2105353"/>
            <a:ext cx="5197469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Now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know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already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happened,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next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step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figure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out how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get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rid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 it.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 understand that there is still so much traffic on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lane, but I'm not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sure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how to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alleviate it.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3379343" y="4511912"/>
            <a:ext cx="2097678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5</a:t>
            </a:r>
            <a:r>
              <a:rPr sz="900" spc="11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Categories of Congestion Control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4" y="4780958"/>
            <a:ext cx="803560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Open Loop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3" y="5004636"/>
            <a:ext cx="5200977" cy="8903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begin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with,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open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loop,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going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take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several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steps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avoid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ensure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does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exist.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we're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going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talk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about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open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loop</a:t>
            </a:r>
            <a:r>
              <a:rPr sz="900" spc="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management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strategies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first,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then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we'll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talk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about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other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tactics.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they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avoid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until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occurs.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Either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destination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charge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management.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Retransmission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policy,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window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policy,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acknowledgment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policy,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discarding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policy,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admission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policy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some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strategies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 in open loop.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3" y="5938114"/>
            <a:ext cx="1437957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Retransmission Policy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3" y="6161352"/>
            <a:ext cx="5201401" cy="89070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0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</a:t>
            </a:r>
            <a:r>
              <a:rPr sz="900" spc="10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collection</a:t>
            </a:r>
            <a:r>
              <a:rPr sz="900" spc="1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retransmission</a:t>
            </a:r>
            <a:r>
              <a:rPr sz="900" spc="10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policies.</a:t>
            </a:r>
            <a:r>
              <a:rPr sz="900" spc="10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Retransmission</a:t>
            </a:r>
            <a:r>
              <a:rPr sz="900" spc="10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0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often</a:t>
            </a:r>
            <a:r>
              <a:rPr sz="900" spc="10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inevitable</a:t>
            </a:r>
            <a:r>
              <a:rPr sz="900" spc="10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1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sender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suspects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been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destroyed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compromised,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case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must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resent.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you're</a:t>
            </a:r>
            <a:r>
              <a:rPr sz="900" spc="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retransmitting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packet,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case.</a:t>
            </a:r>
            <a:r>
              <a:rPr sz="900" spc="8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certain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increase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congestion.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likely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your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meet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its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destination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due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 congestion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because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still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much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traffic, and your packet will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get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trapped in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traffic. But, if you retransmit it,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 will increase traffic,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potentially increasing network congestion.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3" y="7091373"/>
            <a:ext cx="5201857" cy="6053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successful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retransmission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strategy,</a:t>
            </a:r>
            <a:r>
              <a:rPr sz="900" spc="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other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hand,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avoid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congestion.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What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should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here is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plan the retransmission protocol and retransmission timers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maximise reliability while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still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preventing</a:t>
            </a:r>
            <a:r>
              <a:rPr sz="900" spc="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congestion.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TCP's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retransmission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strategy,</a:t>
            </a:r>
            <a:r>
              <a:rPr sz="900" spc="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example,</a:t>
            </a:r>
            <a:r>
              <a:rPr sz="900" spc="9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intended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avoid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reduce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29053" y="7739863"/>
            <a:ext cx="1022051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Window policy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829053" y="7963101"/>
            <a:ext cx="5202111" cy="60685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second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window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policy.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We're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talking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about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selective</a:t>
            </a:r>
            <a:r>
              <a:rPr sz="900" spc="-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repeat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window,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-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probably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tell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label.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affected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kind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window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sender.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1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management,</a:t>
            </a:r>
            <a:r>
              <a:rPr sz="900" spc="1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Selective</a:t>
            </a:r>
            <a:r>
              <a:rPr sz="900" spc="1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Repeat</a:t>
            </a:r>
            <a:r>
              <a:rPr sz="900" spc="1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Window</a:t>
            </a:r>
            <a:r>
              <a:rPr sz="900" spc="1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preferable</a:t>
            </a:r>
            <a:r>
              <a:rPr sz="900" spc="1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15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Go</a:t>
            </a:r>
            <a:r>
              <a:rPr sz="900" spc="1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Back.</a:t>
            </a:r>
            <a:r>
              <a:rPr sz="900" spc="20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We've</a:t>
            </a:r>
            <a:r>
              <a:rPr sz="900" spc="1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also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covered these two strategies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previous videos: selective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repeat 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go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back N.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829053" y="8607754"/>
            <a:ext cx="5201246" cy="6071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 can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also be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affected by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type of window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sender side. Although several packets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may be successfully received at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receiver side, some packets in the Go-back-n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window are resent.</a:t>
            </a:r>
          </a:p>
          <a:p>
            <a:pPr marL="0" marR="0">
              <a:lnSpc>
                <a:spcPts val="1118"/>
              </a:lnSpc>
              <a:spcBef>
                <a:spcPts val="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1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duplication</a:t>
            </a:r>
            <a:r>
              <a:rPr sz="900" spc="1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1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potential</a:t>
            </a:r>
            <a:r>
              <a:rPr sz="900" spc="1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1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worsen</a:t>
            </a:r>
            <a:r>
              <a:rPr sz="900" spc="1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network's</a:t>
            </a:r>
            <a:r>
              <a:rPr sz="900" spc="1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congestion.</a:t>
            </a:r>
            <a:r>
              <a:rPr sz="900" spc="1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1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1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Selective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Repeat Window can be used because it sends the same packet that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was missed.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829053" y="9257836"/>
            <a:ext cx="1184720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Discarding Policy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829053" y="9481260"/>
            <a:ext cx="5197822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9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positive</a:t>
            </a:r>
            <a:r>
              <a:rPr sz="900" spc="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discarding</a:t>
            </a:r>
            <a:r>
              <a:rPr sz="900" spc="10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strategy</a:t>
            </a:r>
            <a:r>
              <a:rPr sz="900" spc="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implemented</a:t>
            </a:r>
            <a:r>
              <a:rPr sz="900" spc="8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routers</a:t>
            </a:r>
            <a:r>
              <a:rPr sz="900" spc="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10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allows</a:t>
            </a:r>
            <a:r>
              <a:rPr sz="900" spc="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them</a:t>
            </a:r>
            <a:r>
              <a:rPr sz="900" spc="8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9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avoid</a:t>
            </a:r>
            <a:r>
              <a:rPr sz="900" spc="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while</a:t>
            </a:r>
            <a:r>
              <a:rPr sz="900" spc="1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still</a:t>
            </a:r>
            <a:r>
              <a:rPr sz="900" spc="1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partly</a:t>
            </a:r>
            <a:r>
              <a:rPr sz="900" spc="1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discarding</a:t>
            </a:r>
            <a:r>
              <a:rPr sz="900" spc="1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compromised</a:t>
            </a:r>
            <a:r>
              <a:rPr sz="900" spc="1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1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less</a:t>
            </a:r>
            <a:r>
              <a:rPr sz="900" spc="1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sensitive</a:t>
            </a:r>
            <a:r>
              <a:rPr sz="900" spc="1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packages</a:t>
            </a:r>
            <a:r>
              <a:rPr sz="900" spc="1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while</a:t>
            </a:r>
            <a:r>
              <a:rPr sz="900" spc="1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maintaining</a:t>
            </a:r>
            <a:r>
              <a:rPr sz="900" spc="1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message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204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685800" y="5610123"/>
            <a:ext cx="5319395" cy="86357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12" y="288543"/>
            <a:ext cx="6853428" cy="6629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681351" y="525502"/>
            <a:ext cx="320427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Unit 11: Transport layer - congestion control and QoS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47979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905966"/>
            <a:ext cx="5197011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accuracy.</a:t>
            </a:r>
            <a:r>
              <a:rPr sz="900" spc="30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</a:t>
            </a:r>
            <a:r>
              <a:rPr sz="900" spc="2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transmitting</a:t>
            </a:r>
            <a:r>
              <a:rPr sz="900" spc="2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audio</a:t>
            </a:r>
            <a:r>
              <a:rPr sz="900" spc="2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files,</a:t>
            </a:r>
            <a:r>
              <a:rPr sz="900" spc="2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routers</a:t>
            </a:r>
            <a:r>
              <a:rPr sz="900" spc="29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2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discard</a:t>
            </a:r>
            <a:r>
              <a:rPr sz="900" spc="29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less</a:t>
            </a:r>
            <a:r>
              <a:rPr sz="900" spc="2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sensitive</a:t>
            </a:r>
            <a:r>
              <a:rPr sz="900" spc="30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  <a:r>
              <a:rPr sz="900" spc="2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8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avoid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 while maintaining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audio file's consistency.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1270806"/>
            <a:ext cx="1580134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Acknowledgment Policy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1494229"/>
            <a:ext cx="5202435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Since</a:t>
            </a:r>
            <a:r>
              <a:rPr sz="900" spc="17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recognition</a:t>
            </a:r>
            <a:r>
              <a:rPr sz="900" spc="1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component</a:t>
            </a:r>
            <a:r>
              <a:rPr sz="900" spc="1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1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load,</a:t>
            </a:r>
            <a:r>
              <a:rPr sz="900" spc="1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acknowledgment</a:t>
            </a:r>
            <a:r>
              <a:rPr sz="900" spc="1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policy</a:t>
            </a:r>
            <a:r>
              <a:rPr sz="900" spc="1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enforced</a:t>
            </a:r>
            <a:r>
              <a:rPr sz="900" spc="17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1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recipient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may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-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impact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congestion.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caused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acknowledgment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avoided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using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variety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methods.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Rather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than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sending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acknowledgement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single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packet,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receiver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should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send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acknowledgement</a:t>
            </a:r>
            <a:r>
              <a:rPr sz="900" spc="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packets.</a:t>
            </a:r>
            <a:r>
              <a:rPr sz="900" spc="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must</a:t>
            </a:r>
            <a:r>
              <a:rPr sz="900" spc="7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6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sent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timer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expires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should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recipient send an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acknowledgment.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2285789"/>
            <a:ext cx="1178522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Admission Policy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2509212"/>
            <a:ext cx="5199092" cy="6072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9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system</a:t>
            </a:r>
            <a:r>
              <a:rPr sz="900" spc="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should</a:t>
            </a:r>
            <a:r>
              <a:rPr sz="900" spc="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8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</a:t>
            </a:r>
            <a:r>
              <a:rPr sz="900" spc="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9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admission</a:t>
            </a:r>
            <a:r>
              <a:rPr sz="900" spc="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policies</a:t>
            </a:r>
            <a:r>
              <a:rPr sz="900" spc="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9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avoid</a:t>
            </a:r>
            <a:r>
              <a:rPr sz="900" spc="9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congestion.</a:t>
            </a:r>
            <a:r>
              <a:rPr sz="900" spc="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Until</a:t>
            </a:r>
            <a:r>
              <a:rPr sz="900" spc="9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transmitting</a:t>
            </a:r>
            <a:r>
              <a:rPr sz="900" spc="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further,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switches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review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resource</a:t>
            </a:r>
            <a:r>
              <a:rPr sz="900" spc="-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requirements.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avoid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more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congestion,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router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should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refuse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building a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virtual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link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 is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risk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 still congested.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3159422"/>
            <a:ext cx="881100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Closed Loop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0" y="3382845"/>
            <a:ext cx="5202872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2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0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closed</a:t>
            </a:r>
            <a:r>
              <a:rPr sz="900" spc="20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loop</a:t>
            </a:r>
            <a:r>
              <a:rPr sz="900" spc="20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strategy,</a:t>
            </a:r>
            <a:r>
              <a:rPr sz="900" spc="1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2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attempt</a:t>
            </a:r>
            <a:r>
              <a:rPr sz="900" spc="2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0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alleviate</a:t>
            </a:r>
            <a:r>
              <a:rPr sz="900" spc="20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20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after</a:t>
            </a:r>
            <a:r>
              <a:rPr sz="900" spc="2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2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2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occurred.</a:t>
            </a:r>
            <a:r>
              <a:rPr sz="900" spc="2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Different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protocols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utilize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variety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 mechanisms to accomplish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their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goals. So,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first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back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pressure.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0" y="3749394"/>
            <a:ext cx="944473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Back</a:t>
            </a:r>
            <a:r>
              <a:rPr sz="1000" spc="12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Pressure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00" y="3972632"/>
            <a:ext cx="5201843" cy="16007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8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seen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diagram</a:t>
            </a:r>
            <a:r>
              <a:rPr sz="900" spc="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below.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Back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pressure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refers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control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mechanism</a:t>
            </a:r>
            <a:r>
              <a:rPr sz="900" spc="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blocks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upstream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connected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to.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Back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pressure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 control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starts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-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propagates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opposite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direction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source,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back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pressure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a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-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control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starts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propagates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opposite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direction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source,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only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virtual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circuit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20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1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each</a:t>
            </a:r>
            <a:r>
              <a:rPr sz="900" spc="20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18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knows</a:t>
            </a:r>
            <a:r>
              <a:rPr sz="900" spc="18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upstream</a:t>
            </a:r>
            <a:r>
              <a:rPr sz="900" spc="1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19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18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whom</a:t>
            </a:r>
            <a:r>
              <a:rPr sz="900" spc="1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0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20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</a:t>
            </a:r>
            <a:r>
              <a:rPr sz="900" spc="1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8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arriving</a:t>
            </a:r>
            <a:r>
              <a:rPr sz="900" spc="1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may</a:t>
            </a:r>
            <a:r>
              <a:rPr sz="900" spc="1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</a:t>
            </a:r>
            <a:r>
              <a:rPr sz="900" spc="19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backpressure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approach.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Backpressure,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seen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picture,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indicates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they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moving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other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direction.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Assume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three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e</a:t>
            </a:r>
            <a:r>
              <a:rPr sz="900" spc="89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6</a:t>
            </a:r>
            <a:r>
              <a:rPr sz="900" spc="69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receives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more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than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process.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7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three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three,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</a:t>
            </a:r>
            <a:r>
              <a:rPr sz="900" spc="8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indicated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8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diagram,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indicates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7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more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input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data,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means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capacity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smaller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but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demand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greater.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already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happened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 this time.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698115" y="6551276"/>
            <a:ext cx="1178337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6 Backpressure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0" y="6815147"/>
            <a:ext cx="5202377" cy="17426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</a:t>
            </a:r>
            <a:r>
              <a:rPr sz="900" spc="1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what</a:t>
            </a:r>
            <a:r>
              <a:rPr sz="900" spc="1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1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</a:t>
            </a:r>
            <a:r>
              <a:rPr sz="900" spc="1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drop</a:t>
            </a:r>
            <a:r>
              <a:rPr sz="900" spc="10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some</a:t>
            </a:r>
            <a:r>
              <a:rPr sz="900" spc="1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  <a:r>
              <a:rPr sz="900" spc="1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their</a:t>
            </a:r>
            <a:r>
              <a:rPr sz="900" spc="1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input</a:t>
            </a:r>
            <a:r>
              <a:rPr sz="900" spc="1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buffer,</a:t>
            </a:r>
            <a:r>
              <a:rPr sz="900" spc="1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1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surely</a:t>
            </a:r>
            <a:r>
              <a:rPr sz="900" spc="1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tell</a:t>
            </a:r>
            <a:r>
              <a:rPr sz="900" spc="1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10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upstream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mode,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 means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 will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notify the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instantly that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is connected 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this. 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result,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1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tell</a:t>
            </a:r>
            <a:r>
              <a:rPr sz="900" spc="1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1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slow</a:t>
            </a:r>
            <a:r>
              <a:rPr sz="900" spc="1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down.</a:t>
            </a:r>
            <a:r>
              <a:rPr sz="900" spc="1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Please</a:t>
            </a:r>
            <a:r>
              <a:rPr sz="900" spc="1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don't</a:t>
            </a:r>
            <a:r>
              <a:rPr sz="900" spc="1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send</a:t>
            </a:r>
            <a:r>
              <a:rPr sz="900" spc="1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</a:t>
            </a:r>
            <a:r>
              <a:rPr sz="900" spc="1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any</a:t>
            </a:r>
            <a:r>
              <a:rPr sz="900" spc="1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more</a:t>
            </a:r>
            <a:r>
              <a:rPr sz="900" spc="1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packets,</a:t>
            </a:r>
            <a:r>
              <a:rPr sz="900" spc="1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since</a:t>
            </a:r>
            <a:r>
              <a:rPr sz="900" spc="1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1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two</a:t>
            </a:r>
            <a:r>
              <a:rPr sz="900" spc="1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undoubtedly alert node one. If node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two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 congested,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notifies node one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slow down, which may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cause congestion. If this is the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case, node one notifies the source offer data that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should slow down.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This,</a:t>
            </a:r>
            <a:r>
              <a:rPr sz="900" spc="1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turn,</a:t>
            </a:r>
            <a:r>
              <a:rPr sz="900" spc="1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relieves</a:t>
            </a:r>
            <a:r>
              <a:rPr sz="900" spc="1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1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over</a:t>
            </a:r>
            <a:r>
              <a:rPr sz="900" spc="1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time.</a:t>
            </a:r>
            <a:r>
              <a:rPr sz="900" spc="1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It's</a:t>
            </a:r>
            <a:r>
              <a:rPr sz="900" spc="1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worth</a:t>
            </a:r>
            <a:r>
              <a:rPr sz="900" spc="1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noting</a:t>
            </a:r>
            <a:r>
              <a:rPr sz="900" spc="1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1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pressure</a:t>
            </a:r>
            <a:r>
              <a:rPr sz="900" spc="1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1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1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three</a:t>
            </a:r>
            <a:r>
              <a:rPr sz="900" spc="1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directed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backwards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order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relieve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congestion;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they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aren't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immediately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informing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source.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They're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alerting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upstream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node;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three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telling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two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shut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down;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two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check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</a:t>
            </a:r>
            <a:r>
              <a:rPr sz="900" spc="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it's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already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full,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then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it'll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tell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</a:t>
            </a:r>
            <a:r>
              <a:rPr sz="900" spc="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shut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down;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tell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  <a:r>
              <a:rPr sz="900" spc="-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slow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down;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tell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transmit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any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more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packets.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Because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already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network,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they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immediately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telling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event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 backpressure.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8602445"/>
            <a:ext cx="926804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Choke</a:t>
            </a:r>
            <a:r>
              <a:rPr sz="1000" spc="17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Packet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8825685"/>
            <a:ext cx="5201237" cy="8905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Choke</a:t>
            </a:r>
            <a:r>
              <a:rPr sz="900" spc="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delivered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warning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them</a:t>
            </a:r>
            <a:r>
              <a:rPr sz="900" spc="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congestion.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They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directly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telling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  <a:r>
              <a:rPr sz="900" spc="-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congestion.</a:t>
            </a:r>
            <a:r>
              <a:rPr sz="900" spc="-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backpressure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approach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differs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  <a:r>
              <a:rPr sz="900" spc="-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choke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approach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warning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sent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-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its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upstream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node.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Although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warning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may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finally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reach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  <a:r>
              <a:rPr sz="900" spc="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station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choke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packet,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router,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met</a:t>
            </a:r>
            <a:r>
              <a:rPr sz="900" spc="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straight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  <a:r>
              <a:rPr sz="900" spc="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station.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intermediary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nodes,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such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second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7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first,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through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 the packet has passed, are not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being alerted here.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121662" y="10089006"/>
            <a:ext cx="2330004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205</a:t>
            </a:r>
          </a:p>
        </p:txBody>
      </p:sp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2847594" y="7352322"/>
            <a:ext cx="3004185" cy="112378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371344" y="905764"/>
            <a:ext cx="3961130" cy="10858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2861" y="258064"/>
            <a:ext cx="1752600" cy="6629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3304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Data Communication and Networking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3839844" y="2070083"/>
            <a:ext cx="1180872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7 Choke Packet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3" y="2332430"/>
            <a:ext cx="5201171" cy="10324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e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7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drawn here, as you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 see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 the illustration. This form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 control may be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seen in 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ICMP</a:t>
            </a:r>
            <a:r>
              <a:rPr sz="900" spc="28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  <a:r>
              <a:rPr sz="900" spc="2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Control</a:t>
            </a:r>
            <a:r>
              <a:rPr sz="900" spc="28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Message</a:t>
            </a:r>
            <a:r>
              <a:rPr sz="900" spc="2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Protocol,</a:t>
            </a:r>
            <a:r>
              <a:rPr sz="900" spc="28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2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2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2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see.</a:t>
            </a:r>
            <a:r>
              <a:rPr sz="900" spc="2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</a:t>
            </a:r>
            <a:r>
              <a:rPr sz="900" spc="28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30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  <a:r>
              <a:rPr sz="900" spc="2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router</a:t>
            </a:r>
            <a:r>
              <a:rPr sz="900" spc="28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becomes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overburdened</a:t>
            </a:r>
            <a:r>
              <a:rPr sz="900" spc="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  <a:r>
              <a:rPr sz="900" spc="8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datagrams.</a:t>
            </a:r>
            <a:r>
              <a:rPr sz="900" spc="9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It's</a:t>
            </a:r>
            <a:r>
              <a:rPr sz="900" spc="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possible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some</a:t>
            </a:r>
            <a:r>
              <a:rPr sz="900" spc="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them</a:t>
            </a:r>
            <a:r>
              <a:rPr sz="900" spc="8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8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discarded.</a:t>
            </a:r>
            <a:r>
              <a:rPr sz="900" spc="1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So,</a:t>
            </a:r>
            <a:r>
              <a:rPr sz="900" spc="9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sends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  <a:r>
              <a:rPr sz="900" spc="19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quench</a:t>
            </a:r>
            <a:r>
              <a:rPr sz="900" spc="1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ICMP</a:t>
            </a:r>
            <a:r>
              <a:rPr sz="900" spc="1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message</a:t>
            </a:r>
            <a:r>
              <a:rPr sz="900" spc="1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(Internet</a:t>
            </a:r>
            <a:r>
              <a:rPr sz="900" spc="20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Control</a:t>
            </a:r>
            <a:r>
              <a:rPr sz="900" spc="1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Message</a:t>
            </a:r>
            <a:r>
              <a:rPr sz="900" spc="18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Protocol)</a:t>
            </a:r>
            <a:r>
              <a:rPr sz="900" spc="19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1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  <a:r>
              <a:rPr sz="900" spc="19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code,</a:t>
            </a:r>
            <a:r>
              <a:rPr sz="900" spc="1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warning</a:t>
            </a:r>
            <a:r>
              <a:rPr sz="900" spc="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message</a:t>
            </a:r>
            <a:r>
              <a:rPr sz="900" spc="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sent</a:t>
            </a:r>
            <a:r>
              <a:rPr sz="900" spc="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straight</a:t>
            </a:r>
            <a:r>
              <a:rPr sz="900" spc="9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  <a:r>
              <a:rPr sz="900" spc="8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station,</a:t>
            </a:r>
            <a:r>
              <a:rPr sz="900" spc="8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bypassing</a:t>
            </a:r>
            <a:r>
              <a:rPr sz="900" spc="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intermediate</a:t>
            </a:r>
            <a:r>
              <a:rPr sz="900" spc="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routers.</a:t>
            </a:r>
            <a:r>
              <a:rPr sz="900" spc="10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</a:t>
            </a:r>
            <a:r>
              <a:rPr sz="900" spc="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informed you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 the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ICMP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 is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lowest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priority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 I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taught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 about the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ICMP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 Control Message Protocol.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4" y="3409545"/>
            <a:ext cx="1176605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Implicit Signaling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4" y="3632783"/>
            <a:ext cx="5201245" cy="8903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communication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between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crowded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source,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who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inform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about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congestion?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instance,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assume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crowded,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especially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been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long time.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Because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 not receiving any type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 acknowledgement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 attention,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2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2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presume</a:t>
            </a:r>
            <a:r>
              <a:rPr sz="900" spc="2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2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2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2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congested.</a:t>
            </a:r>
            <a:r>
              <a:rPr sz="900" spc="2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</a:t>
            </a:r>
            <a:r>
              <a:rPr sz="900" spc="2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sender</a:t>
            </a:r>
            <a:r>
              <a:rPr sz="900" spc="2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sends</a:t>
            </a:r>
            <a:r>
              <a:rPr sz="900" spc="2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several</a:t>
            </a:r>
            <a:r>
              <a:rPr sz="900" spc="2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  <a:r>
              <a:rPr sz="900" spc="2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2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acknowledgement is received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over an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extended period of time,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 assume that there is a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 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 packets are not arriving.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4" y="4566260"/>
            <a:ext cx="1164209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Explicit Signaling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3" y="4789498"/>
            <a:ext cx="5201455" cy="13157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encounters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congestion,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send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destination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advise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them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problem.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result,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occur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 a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 the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 or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acknowledgement.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result,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 also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responsibility to tell both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 and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destination about the congestion.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explicit</a:t>
            </a:r>
            <a:r>
              <a:rPr sz="900" spc="9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communication</a:t>
            </a:r>
            <a:r>
              <a:rPr sz="900" spc="10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take</a:t>
            </a:r>
            <a:r>
              <a:rPr sz="900" spc="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place</a:t>
            </a:r>
            <a:r>
              <a:rPr sz="900" spc="10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9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either</a:t>
            </a:r>
            <a:r>
              <a:rPr sz="900" spc="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0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forward</a:t>
            </a:r>
            <a:r>
              <a:rPr sz="900" spc="10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1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backward</a:t>
            </a:r>
            <a:r>
              <a:rPr sz="900" spc="10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manner.</a:t>
            </a:r>
            <a:r>
              <a:rPr sz="900" spc="10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forward</a:t>
            </a:r>
            <a:r>
              <a:rPr sz="900" spc="1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signalling</a:t>
            </a:r>
            <a:r>
              <a:rPr sz="900" spc="1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used,</a:t>
            </a:r>
            <a:r>
              <a:rPr sz="900" spc="1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signal</a:t>
            </a:r>
            <a:r>
              <a:rPr sz="900" spc="1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transmitted</a:t>
            </a:r>
            <a:r>
              <a:rPr sz="900" spc="1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towards</a:t>
            </a:r>
            <a:r>
              <a:rPr sz="900" spc="1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direction</a:t>
            </a:r>
            <a:r>
              <a:rPr sz="900" spc="1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congestion.</a:t>
            </a:r>
            <a:r>
              <a:rPr sz="900" spc="1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destination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alerted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traffic.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7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destination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case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forward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destination</a:t>
            </a:r>
            <a:r>
              <a:rPr sz="900" spc="1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means</a:t>
            </a:r>
            <a:r>
              <a:rPr sz="900" spc="1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0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destination.</a:t>
            </a:r>
            <a:r>
              <a:rPr sz="900" spc="1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case</a:t>
            </a:r>
            <a:r>
              <a:rPr sz="900" spc="1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forward</a:t>
            </a:r>
            <a:r>
              <a:rPr sz="900" spc="1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signalling</a:t>
            </a:r>
            <a:r>
              <a:rPr sz="900" spc="1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receiver,</a:t>
            </a:r>
            <a:r>
              <a:rPr sz="900" spc="1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</a:t>
            </a:r>
            <a:r>
              <a:rPr sz="900" spc="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0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following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strategies</a:t>
            </a:r>
            <a:r>
              <a:rPr sz="900" spc="1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15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avoid</a:t>
            </a:r>
            <a:r>
              <a:rPr sz="900" spc="1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further</a:t>
            </a:r>
            <a:r>
              <a:rPr sz="900" spc="1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congestion.</a:t>
            </a:r>
            <a:r>
              <a:rPr sz="900" spc="1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7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instance</a:t>
            </a:r>
            <a:r>
              <a:rPr sz="900" spc="1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5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backward</a:t>
            </a:r>
            <a:r>
              <a:rPr sz="900" spc="1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signalling,</a:t>
            </a:r>
            <a:r>
              <a:rPr sz="900" spc="1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informed</a:t>
            </a:r>
            <a:r>
              <a:rPr sz="900" spc="1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sources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advised that it was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necessary to slow down and stop transmitting extra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 due to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3" y="6147179"/>
            <a:ext cx="1869871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11.3</a:t>
            </a:r>
            <a:r>
              <a:rPr sz="1200" spc="1203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Quality of Service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4" y="6403669"/>
            <a:ext cx="5195319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Quality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service</a:t>
            </a:r>
            <a:r>
              <a:rPr sz="900" spc="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(QoS)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internetworking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topic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gotten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more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attention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than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been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defined. Informally, we might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describe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quality of service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 something that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flow strives towards.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3" y="6770219"/>
            <a:ext cx="133394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Flow Characteristics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3" y="6993838"/>
            <a:ext cx="5202027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-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traditionally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been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assigned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four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characteristics: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reliability,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delay,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jitter,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bandwidth as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shown in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8.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3668903" y="8555720"/>
            <a:ext cx="1519357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8 Flow Characteristics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829053" y="8823428"/>
            <a:ext cx="770459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Reliability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829053" y="9046921"/>
            <a:ext cx="5203572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</a:t>
            </a:r>
            <a:r>
              <a:rPr sz="900" spc="1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requires</a:t>
            </a:r>
            <a:r>
              <a:rPr sz="900" spc="1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quality</a:t>
            </a:r>
            <a:r>
              <a:rPr sz="900" spc="1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reliability.</a:t>
            </a:r>
            <a:r>
              <a:rPr sz="900" spc="1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Losing</a:t>
            </a:r>
            <a:r>
              <a:rPr sz="900" spc="1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1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1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acknowledgement</a:t>
            </a:r>
            <a:r>
              <a:rPr sz="900" spc="1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due</a:t>
            </a:r>
            <a:r>
              <a:rPr sz="900" spc="1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1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lack</a:t>
            </a:r>
            <a:r>
              <a:rPr sz="900" spc="1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dependability</a:t>
            </a:r>
            <a:r>
              <a:rPr sz="900" spc="60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necessitates</a:t>
            </a:r>
            <a:r>
              <a:rPr sz="900" spc="60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retransmission.</a:t>
            </a:r>
            <a:r>
              <a:rPr sz="900" spc="60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60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sensitivity</a:t>
            </a:r>
            <a:r>
              <a:rPr sz="900" spc="6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5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application</a:t>
            </a:r>
            <a:r>
              <a:rPr sz="900" spc="60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programmes</a:t>
            </a:r>
            <a:r>
              <a:rPr sz="900" spc="6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dependability,</a:t>
            </a:r>
            <a:r>
              <a:rPr sz="900" spc="2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2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other</a:t>
            </a:r>
            <a:r>
              <a:rPr sz="900" spc="2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hand,</a:t>
            </a:r>
            <a:r>
              <a:rPr sz="900" spc="2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2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</a:t>
            </a:r>
            <a:r>
              <a:rPr sz="900" spc="2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same.</a:t>
            </a:r>
            <a:r>
              <a:rPr sz="900" spc="2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Electronic</a:t>
            </a:r>
            <a:r>
              <a:rPr sz="900" spc="2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mail,</a:t>
            </a:r>
            <a:r>
              <a:rPr sz="900" spc="2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file</a:t>
            </a:r>
            <a:r>
              <a:rPr sz="900" spc="2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transfer,</a:t>
            </a:r>
            <a:r>
              <a:rPr sz="900" spc="2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2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connection, for example, are more crucial than phone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audio conferencing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terms of reliability.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206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>
            <a:hlinkClick r:id="rId2"/>
          </p:cNvPr>
          <p:cNvSpPr/>
          <p:nvPr/>
        </p:nvSpPr>
        <p:spPr>
          <a:xfrm>
            <a:off x="1498219" y="6415151"/>
            <a:ext cx="3422522" cy="87058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12" y="288543"/>
            <a:ext cx="6853428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681351" y="525502"/>
            <a:ext cx="320427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Unit 11: Transport layer - congestion control and QoS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47979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911328"/>
            <a:ext cx="490911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Delay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1134566"/>
            <a:ext cx="5202265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Another</a:t>
            </a:r>
            <a:r>
              <a:rPr sz="900" spc="20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</a:t>
            </a:r>
            <a:r>
              <a:rPr sz="900" spc="2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feature</a:t>
            </a:r>
            <a:r>
              <a:rPr sz="900" spc="20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2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source-to-destination</a:t>
            </a:r>
            <a:r>
              <a:rPr sz="900" spc="2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latency.</a:t>
            </a:r>
            <a:r>
              <a:rPr sz="900" spc="2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Again,</a:t>
            </a:r>
            <a:r>
              <a:rPr sz="900" spc="20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various</a:t>
            </a:r>
            <a:r>
              <a:rPr sz="900" spc="20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applications</a:t>
            </a:r>
            <a:r>
              <a:rPr sz="900" spc="20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may</a:t>
            </a:r>
            <a:r>
              <a:rPr sz="900" spc="2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tolerate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delays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varying degrees. Telephony,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audio conferencing, video conferencing,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remote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log-in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require minimal latency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 situation, whereas file transmission 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e-mail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less critical.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1642847"/>
            <a:ext cx="447568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Jitter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1866085"/>
            <a:ext cx="5200740" cy="6053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Jitter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difference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delay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between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same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flow.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example,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four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leave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0:01:02:03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arrive</a:t>
            </a:r>
            <a:r>
              <a:rPr sz="900" spc="-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20:21:22:23,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they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same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20-unit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delay.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aforementioned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four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arrive</a:t>
            </a:r>
            <a:r>
              <a:rPr sz="900" spc="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21,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23,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21,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28,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other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hand,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they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distinct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delays: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21,22,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19,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24.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2509212"/>
            <a:ext cx="5200372" cy="748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 scenario is perfectly suitable for audio 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video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applications; the second situation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 not.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makes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difference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whether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arrive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small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lengthy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delay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these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applications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8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long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delay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consistent</a:t>
            </a:r>
            <a:r>
              <a:rPr sz="900" spc="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across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</a:t>
            </a:r>
            <a:r>
              <a:rPr sz="900" spc="9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packets.</a:t>
            </a:r>
            <a:r>
              <a:rPr sz="900" spc="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second</a:t>
            </a:r>
            <a:r>
              <a:rPr sz="900" spc="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example</a:t>
            </a:r>
            <a:r>
              <a:rPr sz="900" spc="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</a:t>
            </a:r>
            <a:r>
              <a:rPr sz="900" spc="8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acceptable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application.</a:t>
            </a:r>
            <a:r>
              <a:rPr sz="900" spc="8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variance</a:t>
            </a:r>
            <a:r>
              <a:rPr sz="900" spc="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0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8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delay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referred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jitter.</a:t>
            </a:r>
            <a:r>
              <a:rPr sz="900" spc="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High</a:t>
            </a:r>
            <a:r>
              <a:rPr sz="900" spc="8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jitter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denotes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considerable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variance in delays; low jitter denotes a modest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variance.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3301338"/>
            <a:ext cx="78627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Bandwidth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0" y="3524576"/>
            <a:ext cx="5201604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Various</a:t>
            </a:r>
            <a:r>
              <a:rPr sz="900" spc="40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applications</a:t>
            </a:r>
            <a:r>
              <a:rPr sz="900" spc="4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necessitate</a:t>
            </a:r>
            <a:r>
              <a:rPr sz="900" spc="4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various</a:t>
            </a:r>
            <a:r>
              <a:rPr sz="900" spc="40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bandwidths.</a:t>
            </a:r>
            <a:r>
              <a:rPr sz="900" spc="4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4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refresh</a:t>
            </a:r>
            <a:r>
              <a:rPr sz="900" spc="4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colour</a:t>
            </a:r>
            <a:r>
              <a:rPr sz="900" spc="4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screen</a:t>
            </a:r>
            <a:r>
              <a:rPr sz="900" spc="4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4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video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conferencing,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need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 transfer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millions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every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second,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although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total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amount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bits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 e-mail may not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even approach a million.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0" y="4030086"/>
            <a:ext cx="3457346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11.4</a:t>
            </a:r>
            <a:r>
              <a:rPr sz="1200" spc="1202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Techniques to improve quality of service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799" y="4288104"/>
            <a:ext cx="5199916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go</a:t>
            </a:r>
            <a:r>
              <a:rPr sz="900" spc="-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through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various</a:t>
            </a:r>
            <a:r>
              <a:rPr sz="900" spc="-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approaches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may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utilized to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improve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service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quality.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We'll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go</a:t>
            </a:r>
            <a:r>
              <a:rPr sz="900" spc="-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through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four typical ways briefly: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scheduling, traffic shaping, admission control, and resource reservation.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799" y="4652944"/>
            <a:ext cx="815743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Scheduling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799" y="4876621"/>
            <a:ext cx="5201582" cy="6284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Different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flows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arrive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switch</a:t>
            </a:r>
            <a:r>
              <a:rPr sz="900" spc="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router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8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processing.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6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smart</a:t>
            </a:r>
            <a:r>
              <a:rPr sz="900" spc="1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scheduling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strategy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balances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appropriately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distributes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various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flows.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Several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scheduling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approaches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been</a:t>
            </a:r>
          </a:p>
          <a:p>
            <a:pPr marL="0" marR="0">
              <a:lnSpc>
                <a:spcPts val="1176"/>
              </a:lnSpc>
              <a:spcBef>
                <a:spcPts val="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developed</a:t>
            </a:r>
            <a:r>
              <a:rPr sz="900" spc="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improve</a:t>
            </a:r>
            <a:r>
              <a:rPr sz="900" spc="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service</a:t>
            </a:r>
            <a:r>
              <a:rPr sz="900" spc="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quality.</a:t>
            </a:r>
            <a:r>
              <a:rPr sz="900" spc="10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Three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them</a:t>
            </a:r>
            <a:r>
              <a:rPr sz="900" spc="6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discussed</a:t>
            </a:r>
            <a:r>
              <a:rPr sz="900" spc="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8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article:</a:t>
            </a:r>
            <a:r>
              <a:rPr sz="900" spc="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FIFO</a:t>
            </a:r>
            <a:r>
              <a:rPr sz="1000" spc="94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queuing,</a:t>
            </a:r>
          </a:p>
          <a:p>
            <a:pPr marL="0" marR="0">
              <a:lnSpc>
                <a:spcPts val="1197"/>
              </a:lnSpc>
              <a:spcBef>
                <a:spcPts val="14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priority queuing, and weighted fair queuing.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799" y="5547971"/>
            <a:ext cx="959039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FIFO Queuing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799" y="5771210"/>
            <a:ext cx="5202224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wait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buffer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(queue)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until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(router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switch)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ready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handle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them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first-in,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first-out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(FIFO)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queuing.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queue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fill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up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average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arrival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higher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than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average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processing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rate,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 incoming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deleted. Those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who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 had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wait for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bus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stop are familiar with a FIFO queue.</a:t>
            </a:r>
            <a:r>
              <a:rPr sz="900" spc="2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9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 a conceptual representation of a FIFO queue?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652394" y="7363952"/>
            <a:ext cx="1267968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4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9 FIFO Queuing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799" y="7633184"/>
            <a:ext cx="1120443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Priority Queuing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799" y="7856423"/>
            <a:ext cx="5201481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initially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assigned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priority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priority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queuing.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separate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queue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each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priority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class.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highest-priority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queue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handled</a:t>
            </a:r>
            <a:r>
              <a:rPr sz="900" spc="-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first.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lowest-priority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queue</a:t>
            </a:r>
            <a:r>
              <a:rPr sz="900" spc="-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handled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last.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It's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worth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noting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system</a:t>
            </a:r>
            <a:r>
              <a:rPr sz="900" spc="-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doesn't</a:t>
            </a:r>
            <a:r>
              <a:rPr sz="900" spc="-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cease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servicing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queue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until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it's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completely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empty. demonstrates priority queuing with two degrees of priority.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10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demonstrates priority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queuing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 two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degrees of priority.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121662" y="10089006"/>
            <a:ext cx="2330004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207</a:t>
            </a:r>
          </a:p>
        </p:txBody>
      </p:sp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2685669" y="4488942"/>
            <a:ext cx="3333369" cy="138366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311019" y="905764"/>
            <a:ext cx="4083050" cy="186029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2861" y="258064"/>
            <a:ext cx="1752600" cy="6629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3304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Data Communication and Networking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3710051" y="2850371"/>
            <a:ext cx="1439253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10 Priority Queuing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3" y="3114623"/>
            <a:ext cx="5201208" cy="6053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Because</a:t>
            </a:r>
            <a:r>
              <a:rPr sz="900" spc="1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higher-priority</a:t>
            </a:r>
            <a:r>
              <a:rPr sz="900" spc="10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traffic,</a:t>
            </a:r>
            <a:r>
              <a:rPr sz="900" spc="1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such</a:t>
            </a:r>
            <a:r>
              <a:rPr sz="900" spc="1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10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multimedia,</a:t>
            </a:r>
            <a:r>
              <a:rPr sz="900" spc="1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may</a:t>
            </a:r>
            <a:r>
              <a:rPr sz="900" spc="1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reach</a:t>
            </a:r>
            <a:r>
              <a:rPr sz="900" spc="1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its</a:t>
            </a:r>
            <a:r>
              <a:rPr sz="900" spc="1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destination</a:t>
            </a:r>
            <a:r>
              <a:rPr sz="900" spc="1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1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less</a:t>
            </a:r>
            <a:r>
              <a:rPr sz="900" spc="10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latency,</a:t>
            </a:r>
            <a:r>
              <a:rPr sz="900" spc="1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priority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queue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provide</a:t>
            </a:r>
            <a:r>
              <a:rPr sz="900" spc="-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better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QoS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than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FIFO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queue.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is,</a:t>
            </a:r>
            <a:r>
              <a:rPr sz="900" spc="-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however,</a:t>
            </a:r>
            <a:r>
              <a:rPr sz="900" spc="-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possible</a:t>
            </a:r>
            <a:r>
              <a:rPr sz="900" spc="-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disadvantage.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1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high-priority</a:t>
            </a:r>
            <a:r>
              <a:rPr sz="900" spc="18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queue</a:t>
            </a:r>
            <a:r>
              <a:rPr sz="900" spc="1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18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0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continuous</a:t>
            </a:r>
            <a:r>
              <a:rPr sz="900" spc="19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flow,</a:t>
            </a:r>
            <a:r>
              <a:rPr sz="900" spc="1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  <a:r>
              <a:rPr sz="900" spc="18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20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lower-priority</a:t>
            </a:r>
            <a:r>
              <a:rPr sz="900" spc="1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queues</a:t>
            </a:r>
            <a:r>
              <a:rPr sz="900" spc="18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18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never</a:t>
            </a:r>
            <a:r>
              <a:rPr sz="900" spc="19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processed. This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referred to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starving.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4" y="3764636"/>
            <a:ext cx="1462983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Weighted Fair Queuing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3987874"/>
            <a:ext cx="5198181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Weighted</a:t>
            </a:r>
            <a:r>
              <a:rPr sz="900" spc="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fair</a:t>
            </a:r>
            <a:r>
              <a:rPr sz="900" spc="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queuing</a:t>
            </a:r>
            <a:r>
              <a:rPr sz="900" spc="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superior</a:t>
            </a:r>
            <a:r>
              <a:rPr sz="900" spc="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scheduling</a:t>
            </a:r>
            <a:r>
              <a:rPr sz="900" spc="1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strategy.</a:t>
            </a:r>
            <a:r>
              <a:rPr sz="900" spc="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8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still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allocated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distinct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classes</a:t>
            </a:r>
            <a:r>
              <a:rPr sz="900" spc="17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18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accepted</a:t>
            </a:r>
            <a:r>
              <a:rPr sz="900" spc="17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1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distinct</a:t>
            </a:r>
            <a:r>
              <a:rPr sz="900" spc="1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queues</a:t>
            </a:r>
            <a:r>
              <a:rPr sz="900" spc="18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using</a:t>
            </a:r>
            <a:r>
              <a:rPr sz="900" spc="1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1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method.</a:t>
            </a:r>
            <a:r>
              <a:rPr sz="900" spc="1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6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queues,</a:t>
            </a:r>
            <a:r>
              <a:rPr sz="900" spc="18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18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other</a:t>
            </a:r>
            <a:r>
              <a:rPr sz="900" spc="1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hand,</a:t>
            </a:r>
            <a:r>
              <a:rPr sz="900" spc="1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weighted according to their priority; a greater priority indicates a larger weight.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3565270" y="5958441"/>
            <a:ext cx="1727403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11 Weighted Fair Queuing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3" y="6220788"/>
            <a:ext cx="5200006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system</a:t>
            </a:r>
            <a:r>
              <a:rPr sz="900" spc="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processes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each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queue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round-robin,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chosen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each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queue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dependent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their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weight.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example,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weights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3,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2,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1,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</a:t>
            </a:r>
            <a:r>
              <a:rPr sz="900" spc="8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processes three packets,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second queue two, and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third queue one.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3" y="6723709"/>
            <a:ext cx="5197491" cy="3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 weights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equal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system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does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assign priority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classes.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 fair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 prioritised queuing. The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methodology is shown in Figure 11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 three classes.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3" y="7086344"/>
            <a:ext cx="1705302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11.5</a:t>
            </a:r>
            <a:r>
              <a:rPr sz="1200" spc="1203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Traffic Shaping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4" y="7344358"/>
            <a:ext cx="5196000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shaping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method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controlling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volume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pace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transmitted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over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network.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Leaky bucket and token bucket are two strategies that may be used to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shape traffic.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4" y="7928655"/>
            <a:ext cx="1576341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Leaky Bucket Algorithm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29053" y="8152079"/>
            <a:ext cx="5201856" cy="7470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Water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leaks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bucket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 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tiny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hole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bottom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 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consistent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pace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long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 is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water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bucket.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Unless the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bucket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empty,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pace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 which the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water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leaks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unrelated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 the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water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 added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 it.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input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change, but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output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always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same.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 networking, a method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known as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leaky bucket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helps smooth out spikes in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traffic. Bursty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pieces are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collected</a:t>
            </a:r>
            <a:r>
              <a:rPr sz="900" spc="-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bucket</a:t>
            </a:r>
            <a:r>
              <a:rPr sz="900" spc="-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distributed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steady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rate.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12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depicts</a:t>
            </a:r>
            <a:r>
              <a:rPr sz="900" spc="-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impacts</a:t>
            </a:r>
            <a:r>
              <a:rPr sz="900" spc="-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leaking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bucket.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208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2273808" y="4432300"/>
            <a:ext cx="4140707" cy="177393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89560" y="399796"/>
            <a:ext cx="1240535" cy="4815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10512" y="672592"/>
            <a:ext cx="5082540" cy="24003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43714" y="5237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8800" y="524379"/>
            <a:ext cx="211924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3663708" y="3147184"/>
            <a:ext cx="153118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28 Types of Topologies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8808" y="3414818"/>
            <a:ext cx="958460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Bus Topology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8808" y="3647056"/>
            <a:ext cx="5199596" cy="74282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topology,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cable,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help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interface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connectors.</a:t>
            </a:r>
          </a:p>
          <a:p>
            <a:pPr marL="1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central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backbone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bus.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</a:p>
          <a:p>
            <a:pPr marL="1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travels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both</a:t>
            </a:r>
            <a:r>
              <a:rPr sz="900" spc="1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directions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1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machines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</a:t>
            </a:r>
            <a:r>
              <a:rPr sz="900" spc="1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until</a:t>
            </a:r>
            <a:r>
              <a:rPr sz="900" spc="1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finds</a:t>
            </a:r>
            <a:r>
              <a:rPr sz="900" spc="1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intended</a:t>
            </a:r>
          </a:p>
          <a:p>
            <a:pPr marL="1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recipient.</a:t>
            </a:r>
            <a:r>
              <a:rPr sz="900" spc="3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machine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match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intended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data,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machine</a:t>
            </a:r>
          </a:p>
          <a:p>
            <a:pPr marL="11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ignores the data.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Alternatively, if the data matches the machine address, the data is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accepted.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5384355" y="4502092"/>
            <a:ext cx="1077917" cy="194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31"/>
              </a:lnSpc>
              <a:spcBef>
                <a:spcPts val="0"/>
              </a:spcBef>
              <a:spcAft>
                <a:spcPts val="0"/>
              </a:spcAft>
            </a:pPr>
            <a:r>
              <a:rPr sz="1100" spc="-71" dirty="0">
                <a:solidFill>
                  <a:srgbClr val="FFFFFF"/>
                </a:solidFill>
                <a:latin typeface="EHRCNT+Bahnschrift"/>
                <a:cs typeface="EHRCNT+Bahnschrift"/>
              </a:rPr>
              <a:t>Tr</a:t>
            </a:r>
            <a:r>
              <a:rPr sz="1100" spc="-86" dirty="0">
                <a:solidFill>
                  <a:srgbClr val="FFFFFF"/>
                </a:solidFill>
                <a:latin typeface="EHRCNT+Bahnschrift"/>
                <a:cs typeface="EHRCNT+Bahnschrift"/>
              </a:rPr>
              <a:t> </a:t>
            </a:r>
            <a:r>
              <a:rPr sz="1100" dirty="0">
                <a:solidFill>
                  <a:srgbClr val="FFFFFF"/>
                </a:solidFill>
                <a:latin typeface="EHRCNT+Bahnschrift"/>
                <a:cs typeface="EHRCNT+Bahnschrift"/>
              </a:rPr>
              <a:t>avels</a:t>
            </a:r>
            <a:r>
              <a:rPr sz="1100" spc="133" dirty="0">
                <a:solidFill>
                  <a:srgbClr val="FFFFFF"/>
                </a:solidFill>
                <a:latin typeface="EHRCNT+Bahnschrift"/>
                <a:cs typeface="EHRCNT+Bahnschrift"/>
              </a:rPr>
              <a:t> </a:t>
            </a:r>
            <a:r>
              <a:rPr sz="1100" spc="31" dirty="0">
                <a:solidFill>
                  <a:srgbClr val="FFFFFF"/>
                </a:solidFill>
                <a:latin typeface="EHRCNT+Bahnschrift"/>
                <a:cs typeface="EHRCNT+Bahnschrift"/>
              </a:rPr>
              <a:t>in</a:t>
            </a:r>
            <a:r>
              <a:rPr sz="1100" spc="84" dirty="0">
                <a:solidFill>
                  <a:srgbClr val="FFFFFF"/>
                </a:solidFill>
                <a:latin typeface="EHRCNT+Bahnschrift"/>
                <a:cs typeface="EHRCNT+Bahnschrift"/>
              </a:rPr>
              <a:t> </a:t>
            </a:r>
            <a:r>
              <a:rPr sz="1100" spc="11" dirty="0">
                <a:solidFill>
                  <a:srgbClr val="FFFFFF"/>
                </a:solidFill>
                <a:latin typeface="EHRCNT+Bahnschrift"/>
                <a:cs typeface="EHRCNT+Bahnschrift"/>
              </a:rPr>
              <a:t>both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403856" y="4627962"/>
            <a:ext cx="954884" cy="194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31"/>
              </a:lnSpc>
              <a:spcBef>
                <a:spcPts val="0"/>
              </a:spcBef>
              <a:spcAft>
                <a:spcPts val="0"/>
              </a:spcAft>
            </a:pPr>
            <a:r>
              <a:rPr sz="1100" spc="-40" dirty="0">
                <a:solidFill>
                  <a:srgbClr val="FFFFFF"/>
                </a:solidFill>
                <a:latin typeface="BKPKEJ+Bahnschrift,Bold"/>
                <a:cs typeface="BKPKEJ+Bahnschrift,Bold"/>
              </a:rPr>
              <a:t>Single</a:t>
            </a:r>
            <a:r>
              <a:rPr sz="1100" spc="128" dirty="0">
                <a:solidFill>
                  <a:srgbClr val="FFFFFF"/>
                </a:solidFill>
                <a:latin typeface="BKPKEJ+Bahnschrift,Bold"/>
                <a:cs typeface="BKPKEJ+Bahnschrift,Bold"/>
              </a:rPr>
              <a:t> </a:t>
            </a:r>
            <a:r>
              <a:rPr sz="1100" spc="-48" dirty="0">
                <a:solidFill>
                  <a:srgbClr val="FFFFFF"/>
                </a:solidFill>
                <a:latin typeface="BKPKEJ+Bahnschrift,Bold"/>
                <a:cs typeface="BKPKEJ+Bahnschrift,Bold"/>
              </a:rPr>
              <a:t>Cable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4015689" y="4627962"/>
            <a:ext cx="775999" cy="194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31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FFFFFF"/>
                </a:solidFill>
                <a:latin typeface="EHRCNT+Bahnschrift"/>
                <a:cs typeface="EHRCNT+Bahnschrift"/>
              </a:rPr>
              <a:t>Backbone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5535778" y="4753829"/>
            <a:ext cx="772808" cy="194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31"/>
              </a:lnSpc>
              <a:spcBef>
                <a:spcPts val="0"/>
              </a:spcBef>
              <a:spcAft>
                <a:spcPts val="0"/>
              </a:spcAft>
            </a:pPr>
            <a:r>
              <a:rPr sz="1100" spc="19" dirty="0">
                <a:solidFill>
                  <a:srgbClr val="FFFFFF"/>
                </a:solidFill>
                <a:latin typeface="EHRCNT+Bahnschrift"/>
                <a:cs typeface="EHRCNT+Bahnschrift"/>
              </a:rPr>
              <a:t>directions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3040049" y="5791371"/>
            <a:ext cx="1184311" cy="194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31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FFFFFF"/>
                </a:solidFill>
                <a:latin typeface="EHRCNT+Bahnschrift"/>
                <a:cs typeface="EHRCNT+Bahnschrift"/>
              </a:rPr>
              <a:t>Machine</a:t>
            </a:r>
            <a:r>
              <a:rPr sz="1100" spc="95" dirty="0">
                <a:solidFill>
                  <a:srgbClr val="FFFFFF"/>
                </a:solidFill>
                <a:latin typeface="EHRCNT+Bahnschrift"/>
                <a:cs typeface="EHRCNT+Bahnschrift"/>
              </a:rPr>
              <a:t> </a:t>
            </a:r>
            <a:r>
              <a:rPr sz="1100" spc="10" dirty="0">
                <a:solidFill>
                  <a:srgbClr val="FFFFFF"/>
                </a:solidFill>
                <a:latin typeface="EHRCNT+Bahnschrift"/>
                <a:cs typeface="EHRCNT+Bahnschrift"/>
              </a:rPr>
              <a:t>Ignores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4632172" y="5917241"/>
            <a:ext cx="1057868" cy="194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31"/>
              </a:lnSpc>
              <a:spcBef>
                <a:spcPts val="0"/>
              </a:spcBef>
              <a:spcAft>
                <a:spcPts val="0"/>
              </a:spcAft>
            </a:pPr>
            <a:r>
              <a:rPr sz="1100" spc="-33" dirty="0">
                <a:solidFill>
                  <a:srgbClr val="FFFFFF"/>
                </a:solidFill>
                <a:latin typeface="EHRCNT+Bahnschrift"/>
                <a:cs typeface="EHRCNT+Bahnschrift"/>
              </a:rPr>
              <a:t>Dat</a:t>
            </a:r>
            <a:r>
              <a:rPr sz="1100" spc="-136" dirty="0">
                <a:solidFill>
                  <a:srgbClr val="FFFFFF"/>
                </a:solidFill>
                <a:latin typeface="EHRCNT+Bahnschrift"/>
                <a:cs typeface="EHRCNT+Bahnschrift"/>
              </a:rPr>
              <a:t> </a:t>
            </a:r>
            <a:r>
              <a:rPr sz="1100" dirty="0">
                <a:solidFill>
                  <a:srgbClr val="FFFFFF"/>
                </a:solidFill>
                <a:latin typeface="EHRCNT+Bahnschrift"/>
                <a:cs typeface="EHRCNT+Bahnschrift"/>
              </a:rPr>
              <a:t>a</a:t>
            </a:r>
            <a:r>
              <a:rPr sz="1100" spc="93" dirty="0">
                <a:solidFill>
                  <a:srgbClr val="FFFFFF"/>
                </a:solidFill>
                <a:latin typeface="EHRCNT+Bahnschrift"/>
                <a:cs typeface="EHRCNT+Bahnschrift"/>
              </a:rPr>
              <a:t> </a:t>
            </a:r>
            <a:r>
              <a:rPr sz="1100" dirty="0">
                <a:solidFill>
                  <a:srgbClr val="FFFFFF"/>
                </a:solidFill>
                <a:latin typeface="EHRCNT+Bahnschrift"/>
                <a:cs typeface="EHRCNT+Bahnschrift"/>
              </a:rPr>
              <a:t>Accepted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3295926" y="6043108"/>
            <a:ext cx="679313" cy="1945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31"/>
              </a:lnSpc>
              <a:spcBef>
                <a:spcPts val="0"/>
              </a:spcBef>
              <a:spcAft>
                <a:spcPts val="0"/>
              </a:spcAft>
            </a:pPr>
            <a:r>
              <a:rPr sz="1100" spc="29" dirty="0">
                <a:solidFill>
                  <a:srgbClr val="FFFFFF"/>
                </a:solidFill>
                <a:latin typeface="EHRCNT+Bahnschrift"/>
                <a:cs typeface="EHRCNT+Bahnschrift"/>
              </a:rPr>
              <a:t>the</a:t>
            </a:r>
            <a:r>
              <a:rPr sz="1100" spc="65" dirty="0">
                <a:solidFill>
                  <a:srgbClr val="FFFFFF"/>
                </a:solidFill>
                <a:latin typeface="EHRCNT+Bahnschrift"/>
                <a:cs typeface="EHRCNT+Bahnschrift"/>
              </a:rPr>
              <a:t> </a:t>
            </a:r>
            <a:r>
              <a:rPr sz="1100" spc="-33" dirty="0">
                <a:solidFill>
                  <a:srgbClr val="FFFFFF"/>
                </a:solidFill>
                <a:latin typeface="EHRCNT+Bahnschrift"/>
                <a:cs typeface="EHRCNT+Bahnschrift"/>
              </a:rPr>
              <a:t>Dat</a:t>
            </a:r>
            <a:r>
              <a:rPr sz="1100" spc="-136" dirty="0">
                <a:solidFill>
                  <a:srgbClr val="FFFFFF"/>
                </a:solidFill>
                <a:latin typeface="EHRCNT+Bahnschrift"/>
                <a:cs typeface="EHRCNT+Bahnschrift"/>
              </a:rPr>
              <a:t> </a:t>
            </a:r>
            <a:r>
              <a:rPr sz="1100" dirty="0">
                <a:solidFill>
                  <a:srgbClr val="FFFFFF"/>
                </a:solidFill>
                <a:latin typeface="EHRCNT+Bahnschrift"/>
                <a:cs typeface="EHRCNT+Bahnschrift"/>
              </a:rPr>
              <a:t>a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8800" y="6583214"/>
            <a:ext cx="2120340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The</a:t>
            </a:r>
            <a:r>
              <a:rPr sz="1000" spc="1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benefit over other technology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8792" y="6810879"/>
            <a:ext cx="5192904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1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consists</a:t>
            </a:r>
            <a:r>
              <a:rPr sz="900" spc="1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1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wire,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rather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inexpensive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implement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compared to other topologies.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 only one cable is utilized, it can be the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 point of failure.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28792" y="7173002"/>
            <a:ext cx="1657610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Working of</a:t>
            </a:r>
            <a:r>
              <a:rPr sz="1000" spc="-1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Bus Topology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828775" y="7400668"/>
            <a:ext cx="5198233" cy="74282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7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broadcasted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travels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workstations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cable.</a:t>
            </a:r>
          </a:p>
          <a:p>
            <a:pPr marL="17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Although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2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broadcasted</a:t>
            </a:r>
            <a:r>
              <a:rPr sz="900" spc="2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intended</a:t>
            </a:r>
            <a:r>
              <a:rPr sz="900" spc="2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recipient,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whose</a:t>
            </a:r>
            <a:r>
              <a:rPr sz="900" spc="2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MAC</a:t>
            </a:r>
            <a:r>
              <a:rPr sz="900" spc="2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</a:p>
          <a:p>
            <a:pPr marL="17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2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matches,</a:t>
            </a:r>
            <a:r>
              <a:rPr sz="900" spc="2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accepts</a:t>
            </a:r>
            <a:r>
              <a:rPr sz="900" spc="2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it.</a:t>
            </a:r>
            <a:r>
              <a:rPr sz="900" spc="2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2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MAC</a:t>
            </a:r>
            <a:r>
              <a:rPr sz="900" spc="2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/IP</a:t>
            </a:r>
            <a:r>
              <a:rPr sz="900" spc="2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2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machine</a:t>
            </a:r>
            <a:r>
              <a:rPr sz="900" spc="2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doesn’t</a:t>
            </a:r>
            <a:r>
              <a:rPr sz="900" spc="2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match</a:t>
            </a:r>
            <a:r>
              <a:rPr sz="900" spc="2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2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8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intended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address,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machine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discards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signal.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terminator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added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ends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central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cable, to prevent the bouncing of signals.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828772" y="8187987"/>
            <a:ext cx="282100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Advantages (benefits) of Linear Bus Topology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828772" y="8415652"/>
            <a:ext cx="2812079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1)</a:t>
            </a:r>
            <a:r>
              <a:rPr sz="900" spc="8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 is easy to set-up and extends the bus network.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828768" y="8633585"/>
            <a:ext cx="4591600" cy="3938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2)</a:t>
            </a:r>
            <a:r>
              <a:rPr sz="900" spc="8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cable length required for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 topology is the least compared to other networks.</a:t>
            </a:r>
          </a:p>
          <a:p>
            <a:pPr marL="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3)</a:t>
            </a:r>
            <a:r>
              <a:rPr sz="900" spc="8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 topology costs very little.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828764" y="9069449"/>
            <a:ext cx="388375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4)</a:t>
            </a:r>
            <a:r>
              <a:rPr sz="900" spc="8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Linear Bus network is mostly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 in small networks. Good for LAN.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828764" y="9507771"/>
            <a:ext cx="3763904" cy="7181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Disadvantages (Drawbacks) of Linear Bus Topology</a:t>
            </a:r>
          </a:p>
          <a:p>
            <a:pPr marL="1435655" marR="0">
              <a:lnSpc>
                <a:spcPts val="1085"/>
              </a:lnSpc>
              <a:spcBef>
                <a:spcPts val="3339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endParaRPr sz="900" dirty="0">
              <a:solidFill>
                <a:srgbClr val="000000"/>
              </a:solidFill>
              <a:latin typeface="RMHARQ+BKSOFX+BookAntiqua-Bold"/>
              <a:cs typeface="RMHARQ+BKSOFX+BookAntiqua-Bold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20</a:t>
            </a:r>
          </a:p>
        </p:txBody>
      </p:sp>
    </p:spTree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213485" y="4629277"/>
            <a:ext cx="3992245" cy="158940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12" y="288543"/>
            <a:ext cx="6853428" cy="250291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681351" y="525502"/>
            <a:ext cx="320427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Unit 11: Transport layer - congestion control and QoS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47979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411603" y="2870184"/>
            <a:ext cx="1747932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12 Leaky Bucket Algorithm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3132912"/>
            <a:ext cx="5203483" cy="14587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 the diagram,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suppose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allocated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Mbps of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bandwidth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host.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leaky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bucket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shape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input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adheres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commitment.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12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shows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total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24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Mbits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data,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delivers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burst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12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Mbps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seconds.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After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5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seconds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silence,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delivers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Mbps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seconds,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totaling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6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Mbits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data.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has</a:t>
            </a:r>
            <a:r>
              <a:rPr sz="900" spc="-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transmitted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30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Mbits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lOs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total.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leaky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bucket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smooths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</a:t>
            </a:r>
            <a:r>
              <a:rPr sz="900" spc="-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-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transmitting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 a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 Mbps rate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over the same 10 seconds.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first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burst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may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have harmed the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 it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hadn't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been for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leaky bucket, since it would have consumed more bandwidth than was allocated to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server.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also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understand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how the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leaking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bucket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may help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 avoid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congestion.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Consider 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motorway</a:t>
            </a:r>
            <a:r>
              <a:rPr sz="900" spc="2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2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rush</a:t>
            </a:r>
            <a:r>
              <a:rPr sz="900" spc="2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hour</a:t>
            </a:r>
            <a:r>
              <a:rPr sz="900" spc="2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2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2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example</a:t>
            </a:r>
            <a:r>
              <a:rPr sz="900" spc="2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(bursty</a:t>
            </a:r>
            <a:r>
              <a:rPr sz="900" spc="2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traffic).</a:t>
            </a:r>
            <a:r>
              <a:rPr sz="900" spc="2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2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26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our</a:t>
            </a:r>
            <a:r>
              <a:rPr sz="900" spc="2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highways</a:t>
            </a:r>
            <a:r>
              <a:rPr sz="900" spc="2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may</a:t>
            </a:r>
            <a:r>
              <a:rPr sz="900" spc="2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eliminated if commuters simply stagger their working hours.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288159" y="6296770"/>
            <a:ext cx="1995428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13 Leaky Bucket Implementation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6560641"/>
            <a:ext cx="5199970" cy="6072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13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depicts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simple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leaky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bucket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implementation.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stored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FIFO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queue.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made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up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entirely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 fixed-size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packets. 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each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tick of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clock,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operation eliminates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set</a:t>
            </a:r>
            <a:r>
              <a:rPr sz="900" spc="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number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queue.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</a:t>
            </a:r>
            <a:r>
              <a:rPr sz="900" spc="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made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up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varying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lengths,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1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fixed output rate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must be determined by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amount of bytes or bits.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7210850"/>
            <a:ext cx="95878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Token Bucket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799" y="7434274"/>
            <a:ext cx="5200552" cy="13155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Having a leaking bucket is really restricting. An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idle host is not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credited. For example, if a host does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send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extended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period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time,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its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bucket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become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empty.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leaky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bucket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now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only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supports an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average rate if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 has bursty data. The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duration of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host's inactivity is not taken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into</a:t>
            </a:r>
            <a:r>
              <a:rPr sz="900" spc="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account.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token</a:t>
            </a:r>
            <a:r>
              <a:rPr sz="900" spc="6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bucket</a:t>
            </a:r>
            <a:r>
              <a:rPr sz="900" spc="8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method,</a:t>
            </a:r>
            <a:r>
              <a:rPr sz="900" spc="7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other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hand,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allows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idle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hosts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save</a:t>
            </a:r>
            <a:r>
              <a:rPr sz="900" spc="7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credit</a:t>
            </a:r>
            <a:r>
              <a:rPr sz="900" spc="8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future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form</a:t>
            </a:r>
            <a:r>
              <a:rPr sz="900" spc="-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tokens.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system</a:t>
            </a:r>
            <a:r>
              <a:rPr sz="900" spc="-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transfers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tokens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bucket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each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tick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clock.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each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cell (or byte)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 data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supplied, the system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eliminates one token.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bucket accumulates</a:t>
            </a:r>
            <a:r>
              <a:rPr sz="900" spc="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10,000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tokens if n is 100 and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idle for 100 ticks. The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 can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now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eat all of these tokens in a single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tick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10,000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cells,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1000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ticks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10</a:t>
            </a:r>
            <a:r>
              <a:rPr sz="900" spc="-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cells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each.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other</a:t>
            </a:r>
            <a:r>
              <a:rPr sz="900" spc="-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words,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long</a:t>
            </a:r>
            <a:r>
              <a:rPr sz="900" spc="-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bucket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isn't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empty,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 can deliver bursty data.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14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demonstrates the concept.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121662" y="10089006"/>
            <a:ext cx="2330004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209</a:t>
            </a:r>
          </a:p>
        </p:txBody>
      </p:sp>
    </p:spTree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2576830" y="905764"/>
            <a:ext cx="3551555" cy="186664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2861" y="258064"/>
            <a:ext cx="175260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3304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548506" y="2850371"/>
            <a:ext cx="176041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14 Token Bucket Algorithm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3" y="3114623"/>
            <a:ext cx="5197835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counter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may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simply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implement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token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bucket.</a:t>
            </a:r>
            <a:r>
              <a:rPr sz="900" spc="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token's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value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set</a:t>
            </a:r>
            <a:r>
              <a:rPr sz="900" spc="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zero.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counter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increased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each</a:t>
            </a:r>
            <a:r>
              <a:rPr sz="900" spc="6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time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token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inserted.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counter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decremented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7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each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time a unit of data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 transmitted. The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 is unable to transfer data when the counter is 0.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3" y="3621195"/>
            <a:ext cx="2629240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Combining token bucket and leaky bucket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3" y="3844618"/>
            <a:ext cx="5197963" cy="46512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Both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strategies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can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together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credit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-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idle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</a:t>
            </a:r>
            <a:r>
              <a:rPr sz="900" spc="-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while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also</a:t>
            </a:r>
            <a:r>
              <a:rPr sz="900" spc="-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regulating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traffic.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After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token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bucket,</a:t>
            </a:r>
            <a:r>
              <a:rPr sz="900" spc="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leaky</a:t>
            </a:r>
            <a:r>
              <a:rPr sz="900" spc="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bucket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used;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leaky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bucket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must</a:t>
            </a:r>
            <a:r>
              <a:rPr sz="900" spc="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greater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than</a:t>
            </a:r>
            <a:r>
              <a:rPr sz="900" spc="2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 of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tokens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dropped in the bucket.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4352715"/>
            <a:ext cx="1403764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Resource Reservation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3" y="4576139"/>
            <a:ext cx="5199703" cy="60711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9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10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</a:t>
            </a:r>
            <a:r>
              <a:rPr sz="900" spc="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necessitates</a:t>
            </a:r>
            <a:r>
              <a:rPr sz="900" spc="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</a:t>
            </a:r>
            <a:r>
              <a:rPr sz="900" spc="9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resources</a:t>
            </a:r>
            <a:r>
              <a:rPr sz="900" spc="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such</a:t>
            </a:r>
            <a:r>
              <a:rPr sz="900" spc="10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9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0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buffer,</a:t>
            </a:r>
            <a:r>
              <a:rPr sz="900" spc="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bandwidth,</a:t>
            </a:r>
            <a:r>
              <a:rPr sz="900" spc="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8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CPU</a:t>
            </a:r>
            <a:r>
              <a:rPr sz="900" spc="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time,</a:t>
            </a:r>
            <a:r>
              <a:rPr sz="900" spc="10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among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others.</a:t>
            </a:r>
            <a:r>
              <a:rPr sz="900" spc="9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</a:t>
            </a:r>
            <a:r>
              <a:rPr sz="900" spc="8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these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resources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booked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ahead</a:t>
            </a:r>
            <a:r>
              <a:rPr sz="900" spc="7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time,</a:t>
            </a:r>
            <a:r>
              <a:rPr sz="900" spc="7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quality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service</a:t>
            </a:r>
            <a:r>
              <a:rPr sz="900" spc="8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9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increased.</a:t>
            </a:r>
            <a:r>
              <a:rPr sz="900" spc="9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8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part,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we'll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look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6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QoS</a:t>
            </a:r>
            <a:r>
              <a:rPr sz="900" spc="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model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called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Integrated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Services,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relies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significantly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resource</a:t>
            </a:r>
          </a:p>
          <a:p>
            <a:pPr marL="0" marR="0">
              <a:lnSpc>
                <a:spcPts val="1118"/>
              </a:lnSpc>
              <a:spcBef>
                <a:spcPts val="1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reservation 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improve service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quality.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4" y="5226221"/>
            <a:ext cx="1262242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Admission Control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4" y="5449645"/>
            <a:ext cx="5199497" cy="6053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Admission</a:t>
            </a:r>
            <a:r>
              <a:rPr sz="900" spc="1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control</a:t>
            </a:r>
            <a:r>
              <a:rPr sz="900" spc="1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process</a:t>
            </a:r>
            <a:r>
              <a:rPr sz="900" spc="1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1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1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router</a:t>
            </a:r>
            <a:r>
              <a:rPr sz="900" spc="1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1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switch</a:t>
            </a:r>
            <a:r>
              <a:rPr sz="900" spc="1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accepts</a:t>
            </a:r>
            <a:r>
              <a:rPr sz="900" spc="1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or</a:t>
            </a:r>
            <a:r>
              <a:rPr sz="900" spc="1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rejects</a:t>
            </a:r>
            <a:r>
              <a:rPr sz="900" spc="1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</a:t>
            </a:r>
            <a:r>
              <a:rPr sz="900" spc="1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based</a:t>
            </a:r>
            <a:r>
              <a:rPr sz="900" spc="1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established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parameters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known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requirements.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Before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accepting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for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processing,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router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examines</a:t>
            </a:r>
            <a:r>
              <a:rPr sz="900" spc="-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specifications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verify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router's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capacity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(bandwidth,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buffer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size,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CPU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speed,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so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on)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past commitments to other flows are sufficient to handle the incoming flow.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4" y="6096888"/>
            <a:ext cx="82986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Summary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057654" y="6390915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286635" y="6396050"/>
            <a:ext cx="4745399" cy="9425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there</a:t>
            </a:r>
            <a:r>
              <a:rPr sz="900" spc="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too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many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one</a:t>
            </a:r>
            <a:r>
              <a:rPr sz="900" spc="6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region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network,</a:t>
            </a:r>
            <a:r>
              <a:rPr sz="900" spc="5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subnet's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performance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suffers.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result,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network's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communication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channel</a:t>
            </a:r>
            <a:r>
              <a:rPr sz="900" spc="6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considered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crowded</a:t>
            </a:r>
            <a:r>
              <a:rPr sz="900" spc="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if</a:t>
            </a:r>
            <a:r>
              <a:rPr sz="900" spc="6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transiting</a:t>
            </a:r>
            <a:r>
              <a:rPr sz="900" spc="7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path</a:t>
            </a:r>
            <a:r>
              <a:rPr sz="900" spc="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incur</a:t>
            </a:r>
            <a:r>
              <a:rPr sz="900" spc="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delays</a:t>
            </a:r>
            <a:r>
              <a:rPr sz="900" spc="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7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8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much</a:t>
            </a:r>
            <a:r>
              <a:rPr sz="900" spc="9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greater</a:t>
            </a:r>
            <a:r>
              <a:rPr sz="900" spc="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than</a:t>
            </a:r>
            <a:r>
              <a:rPr sz="900" spc="7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way's</a:t>
            </a:r>
            <a:r>
              <a:rPr sz="900" spc="8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propagation</a:t>
            </a:r>
            <a:r>
              <a:rPr sz="900" spc="9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delay.</a:t>
            </a:r>
          </a:p>
          <a:p>
            <a:pPr marL="0" marR="0">
              <a:lnSpc>
                <a:spcPts val="1118"/>
              </a:lnSpc>
              <a:spcBef>
                <a:spcPts val="38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never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reach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their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destination,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delay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approaches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infinite,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this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referred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as extremely congested.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057654" y="7343796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286635" y="7348930"/>
            <a:ext cx="4741526" cy="751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terms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"congestion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control"</a:t>
            </a:r>
            <a:r>
              <a:rPr sz="900" spc="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"flow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control"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not</a:t>
            </a:r>
            <a:r>
              <a:rPr sz="900" spc="6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interchangeable.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Flow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control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concerned</a:t>
            </a:r>
            <a:r>
              <a:rPr sz="900" spc="25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with</a:t>
            </a:r>
            <a:r>
              <a:rPr sz="900" spc="2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point-to-point</a:t>
            </a:r>
            <a:r>
              <a:rPr sz="900" spc="25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</a:t>
            </a:r>
            <a:r>
              <a:rPr sz="900" spc="2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between</a:t>
            </a:r>
            <a:r>
              <a:rPr sz="900" spc="25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5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particular</a:t>
            </a:r>
            <a:r>
              <a:rPr sz="900" spc="25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source</a:t>
            </a:r>
            <a:r>
              <a:rPr sz="900" spc="2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</a:t>
            </a:r>
            <a:r>
              <a:rPr sz="900" spc="2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25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5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specific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destination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host,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whereas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global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phenomena</a:t>
            </a:r>
            <a:r>
              <a:rPr sz="900" spc="3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affecting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hosts,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routers,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store-and-forward processing within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routers, 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so on.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057654" y="8105796"/>
            <a:ext cx="204973" cy="559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18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286635" y="8110930"/>
            <a:ext cx="4741970" cy="132339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computer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network,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also</a:t>
            </a:r>
            <a:r>
              <a:rPr sz="900" spc="3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system,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separated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into</a:t>
            </a:r>
            <a:r>
              <a:rPr sz="900" spc="3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two</a:t>
            </a:r>
            <a:r>
              <a:rPr sz="900" spc="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categories</a:t>
            </a:r>
            <a:r>
              <a:rPr sz="900" spc="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according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 control theory. There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 two types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 solutions: open loop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closed loop.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traffic management capability helps 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-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 make the most of your network's resources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while</a:t>
            </a:r>
            <a:r>
              <a:rPr sz="900" spc="-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also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ensuring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resources that haven't been expressly assigned are used efficiently.</a:t>
            </a:r>
          </a:p>
          <a:p>
            <a:pPr marL="0" marR="0">
              <a:lnSpc>
                <a:spcPts val="1118"/>
              </a:lnSpc>
              <a:spcBef>
                <a:spcPts val="3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majority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management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  <a:r>
              <a:rPr sz="900" spc="-2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determined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transmit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priority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bandwidth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availability.</a:t>
            </a:r>
            <a:r>
              <a:rPr sz="900" spc="2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Delay-sensitive</a:t>
            </a:r>
            <a:r>
              <a:rPr sz="900" spc="2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</a:t>
            </a:r>
            <a:r>
              <a:rPr sz="900" spc="2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2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given</a:t>
            </a:r>
            <a:r>
              <a:rPr sz="900" spc="25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2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higher</a:t>
            </a:r>
            <a:r>
              <a:rPr sz="900" spc="2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transmit</a:t>
            </a:r>
            <a:r>
              <a:rPr sz="900" spc="26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priority</a:t>
            </a:r>
            <a:r>
              <a:rPr sz="900" spc="2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2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transmit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priority.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210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667512" y="288543"/>
            <a:ext cx="6853428" cy="6629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2681351" y="525502"/>
            <a:ext cx="320427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Unit 11: Transport layer - congestion control and QoS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647979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914705" y="943503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143304" y="948638"/>
            <a:ext cx="4740631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leaky</a:t>
            </a:r>
            <a:r>
              <a:rPr sz="900" spc="-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bucket</a:t>
            </a:r>
            <a:r>
              <a:rPr sz="900" spc="-3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technique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used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</a:t>
            </a:r>
            <a:r>
              <a:rPr sz="900" spc="-4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</a:t>
            </a:r>
            <a:r>
              <a:rPr sz="900" spc="-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shaping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</a:t>
            </a:r>
            <a:r>
              <a:rPr sz="900" spc="-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limiting</a:t>
            </a:r>
            <a:r>
              <a:rPr sz="900" spc="-4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applications.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technique</a:t>
            </a:r>
            <a:r>
              <a:rPr sz="900" spc="1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allows</a:t>
            </a:r>
            <a:r>
              <a:rPr sz="900" spc="14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you</a:t>
            </a:r>
            <a:r>
              <a:rPr sz="900" spc="14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1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manage</a:t>
            </a:r>
            <a:r>
              <a:rPr sz="900" spc="1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</a:t>
            </a:r>
            <a:r>
              <a:rPr sz="900" spc="14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</a:t>
            </a:r>
            <a:r>
              <a:rPr sz="900" spc="1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1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1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5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injected</a:t>
            </a:r>
            <a:r>
              <a:rPr sz="900" spc="1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into</a:t>
            </a:r>
            <a:r>
              <a:rPr sz="900" spc="14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15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network,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allowing you to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handle data rate burstiness.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1556257"/>
            <a:ext cx="864389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Keywords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1815060"/>
            <a:ext cx="5198279" cy="3317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Congestion:</a:t>
            </a:r>
            <a:r>
              <a:rPr sz="1000" spc="-37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When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packets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crossing</a:t>
            </a:r>
            <a:r>
              <a:rPr sz="900" spc="-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network's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communication</a:t>
            </a:r>
            <a:r>
              <a:rPr sz="900" spc="-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channel</a:t>
            </a:r>
            <a:r>
              <a:rPr sz="900" spc="-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incur</a:t>
            </a:r>
            <a:r>
              <a:rPr sz="900" spc="-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delays</a:t>
            </a:r>
            <a:r>
              <a:rPr sz="900" spc="-3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that</a:t>
            </a:r>
            <a:r>
              <a:rPr sz="900" spc="-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much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greater than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path's propagation delay, the channel is said 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 congested.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2185392"/>
            <a:ext cx="5138345" cy="4750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IP Address:</a:t>
            </a:r>
            <a:r>
              <a:rPr sz="1000" spc="-14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 Protocol address (IP address) is a numerical label assigned to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each device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(e.g., computer, printer) participating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computer network that uses the Internet Protocol for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communication.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2698980"/>
            <a:ext cx="5200794" cy="3332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IP</a:t>
            </a:r>
            <a:r>
              <a:rPr sz="1000" spc="58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Protocol:</a:t>
            </a:r>
            <a:r>
              <a:rPr sz="1000" spc="35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</a:t>
            </a:r>
            <a:r>
              <a:rPr sz="900" spc="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Suite's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datagrams</a:t>
            </a:r>
            <a:r>
              <a:rPr sz="900" spc="5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(packets)</a:t>
            </a:r>
            <a:r>
              <a:rPr sz="900" spc="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are</a:t>
            </a:r>
            <a:r>
              <a:rPr sz="900" spc="3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relayed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across</a:t>
            </a:r>
            <a:r>
              <a:rPr sz="900" spc="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</a:t>
            </a:r>
            <a:r>
              <a:rPr sz="900" spc="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internetwork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using the Internet Protocol Suite's Internet Protocol (IP).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3071217"/>
            <a:ext cx="37505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Traffic Shaping: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Attempts to normalise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average data transfer rate.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0" y="3301617"/>
            <a:ext cx="1425373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Review Questions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914704" y="3602303"/>
            <a:ext cx="3788805" cy="751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Explain the general principles of congestion.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What do you understand by QoS? Describe the basic QoS structure.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Discuss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following two algorithms:</a:t>
            </a:r>
          </a:p>
          <a:p>
            <a:pPr marL="457149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Leaky Bucket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371854" y="4364303"/>
            <a:ext cx="107162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Token Bucket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914705" y="4554803"/>
            <a:ext cx="4771152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4.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What are two types of congestion control? Where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 control implemented in</a:t>
            </a:r>
          </a:p>
          <a:p>
            <a:pPr marL="22860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each case?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914705" y="4936057"/>
            <a:ext cx="228556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5.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Explain all traffic shaping techniques.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914705" y="5126557"/>
            <a:ext cx="3483788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6.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Write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down techniques to improve quality of service.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7.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Difference between token bucket 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leaky bucket algorithm.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5543675"/>
            <a:ext cx="1303362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Self-Assessment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865936" y="5842837"/>
            <a:ext cx="501801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technique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congested</a:t>
            </a:r>
            <a:r>
              <a:rPr sz="900" spc="-1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</a:t>
            </a:r>
            <a:r>
              <a:rPr sz="900" spc="-1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stops</a:t>
            </a:r>
            <a:r>
              <a:rPr sz="900" spc="-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receiving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from</a:t>
            </a:r>
            <a:r>
              <a:rPr sz="900" spc="-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immediate</a:t>
            </a:r>
            <a:r>
              <a:rPr sz="900" spc="-2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upstream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094536" y="6033337"/>
            <a:ext cx="1571477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node or nodes is called as</a:t>
            </a:r>
          </a:p>
          <a:p>
            <a:pPr marL="277317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Explicit signalling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371854" y="6414337"/>
            <a:ext cx="108588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Back pressure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371854" y="6604837"/>
            <a:ext cx="130479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Implicit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signalling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371854" y="6795337"/>
            <a:ext cx="132761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Redundant signals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865937" y="6986218"/>
            <a:ext cx="4671645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leaky bucket algorithm shapes bursty traffic into fixed-rate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 by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averaging the</a:t>
            </a:r>
          </a:p>
          <a:p>
            <a:pPr marL="505917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 rate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371854" y="7367218"/>
            <a:ext cx="103399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Average rate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371854" y="7557718"/>
            <a:ext cx="93661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 rate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371854" y="7748218"/>
            <a:ext cx="114637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 shaping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865937" y="7938718"/>
            <a:ext cx="2667599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Two classes of services have been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defined for</a:t>
            </a:r>
          </a:p>
          <a:p>
            <a:pPr marL="505917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Integrated services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1371854" y="8319718"/>
            <a:ext cx="144351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Quality data services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1371854" y="8510219"/>
            <a:ext cx="129320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Technical services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1371854" y="8700719"/>
            <a:ext cx="123205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 services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865937" y="8891473"/>
            <a:ext cx="3163000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4.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 open-loop congestion control, policies are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applied to</a:t>
            </a:r>
          </a:p>
          <a:p>
            <a:pPr marL="457149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Prevent congestion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1323086" y="9272473"/>
            <a:ext cx="134889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Discard congestion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1323086" y="9462973"/>
            <a:ext cx="145862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Maximize congestion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2121662" y="10089006"/>
            <a:ext cx="2330004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211</a:t>
            </a:r>
          </a:p>
        </p:txBody>
      </p:sp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22861" y="258064"/>
            <a:ext cx="1752600" cy="6629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733044" y="5148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Notes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Data Communication and Networking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2466467" y="948639"/>
            <a:ext cx="144182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Eliminate congestion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008885" y="1139139"/>
            <a:ext cx="495279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5.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mechanisim</a:t>
            </a:r>
            <a:r>
              <a:rPr sz="900" spc="-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 control the amount and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 of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 sent 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 is called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466466" y="1329639"/>
            <a:ext cx="128785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 congestion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466466" y="1520139"/>
            <a:ext cx="97112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 flow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466466" y="1710639"/>
            <a:ext cx="110074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 control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466466" y="1901139"/>
            <a:ext cx="114637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 shaping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008885" y="2091639"/>
            <a:ext cx="149658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6.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Scheduling is done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by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466466" y="2282139"/>
            <a:ext cx="152584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Weighted fair queuing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466466" y="2472639"/>
            <a:ext cx="63670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FIFO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466466" y="2663139"/>
            <a:ext cx="81531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Random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466465" y="2853639"/>
            <a:ext cx="64276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LIFO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008884" y="3044521"/>
            <a:ext cx="321986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7.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Which of the following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 congested control algorithm.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466465" y="3235021"/>
            <a:ext cx="124021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leaky bucket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466465" y="3425521"/>
            <a:ext cx="106544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Token bucket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466465" y="3616021"/>
            <a:ext cx="144045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Resource reservation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466465" y="3806521"/>
            <a:ext cx="99604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All of above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008884" y="3997021"/>
            <a:ext cx="488362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8.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 Congestion Control,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put at the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end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 the input queue while waiting to</a:t>
            </a:r>
            <a:r>
              <a:rPr sz="900" spc="-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466465" y="4187521"/>
            <a:ext cx="79189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checked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466465" y="4378021"/>
            <a:ext cx="76445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entered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466465" y="4568521"/>
            <a:ext cx="60912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read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466464" y="4759021"/>
            <a:ext cx="82461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interpret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2008883" y="4949775"/>
            <a:ext cx="451222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9.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Integrated Services is based 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on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 flow based Quality OF Service model designed for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466464" y="5140275"/>
            <a:ext cx="61929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CPU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466464" y="5330775"/>
            <a:ext cx="93204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Data Node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466464" y="5521275"/>
            <a:ext cx="48813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IP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2466463" y="5711775"/>
            <a:ext cx="115860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 Shaping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2008882" y="5902275"/>
            <a:ext cx="410411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10.</a:t>
            </a:r>
            <a:r>
              <a:rPr sz="900" spc="4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token bucket can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easily be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implemented with a counter, initialized by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2466463" y="6092775"/>
            <a:ext cx="244982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b.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2695063" y="6092775"/>
            <a:ext cx="209550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0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2466463" y="6473775"/>
            <a:ext cx="47624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-1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2466462" y="6664275"/>
            <a:ext cx="47624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-2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2008881" y="6854775"/>
            <a:ext cx="382406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11.</a:t>
            </a:r>
            <a:r>
              <a:rPr sz="900" spc="4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 Congestion, to</a:t>
            </a:r>
            <a:r>
              <a:rPr sz="900" spc="-1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define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 maximum data rate of the traffic</a:t>
            </a:r>
            <a:r>
              <a:rPr sz="900" spc="-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we use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2466462" y="7045656"/>
            <a:ext cx="143978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Average Data Packet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2466462" y="7236156"/>
            <a:ext cx="114818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Peak Data Rate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2466462" y="7426656"/>
            <a:ext cx="123653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 Data</a:t>
            </a:r>
            <a:r>
              <a:rPr sz="900" spc="1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Rate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2466462" y="7617156"/>
            <a:ext cx="133243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Average Data Rate</a:t>
            </a:r>
          </a:p>
        </p:txBody>
      </p:sp>
      <p:sp>
        <p:nvSpPr>
          <p:cNvPr id="42" name="object 42"/>
          <p:cNvSpPr txBox="1"/>
          <p:nvPr/>
        </p:nvSpPr>
        <p:spPr>
          <a:xfrm>
            <a:off x="2008880" y="7807656"/>
            <a:ext cx="501552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12.</a:t>
            </a:r>
            <a:r>
              <a:rPr sz="900" spc="43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</a:t>
            </a:r>
            <a:r>
              <a:rPr sz="900" spc="45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Congestion,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maximum</a:t>
            </a:r>
            <a:r>
              <a:rPr sz="900" spc="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burst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size</a:t>
            </a:r>
            <a:r>
              <a:rPr sz="900" spc="2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normally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refers</a:t>
            </a:r>
            <a:r>
              <a:rPr sz="900" spc="3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maximum</a:t>
            </a:r>
            <a:r>
              <a:rPr sz="900" spc="3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length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time</a:t>
            </a:r>
            <a:r>
              <a:rPr sz="900" spc="2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the</a:t>
            </a:r>
          </a:p>
        </p:txBody>
      </p:sp>
      <p:sp>
        <p:nvSpPr>
          <p:cNvPr id="43" name="object 43"/>
          <p:cNvSpPr txBox="1"/>
          <p:nvPr/>
        </p:nvSpPr>
        <p:spPr>
          <a:xfrm>
            <a:off x="2237480" y="7998156"/>
            <a:ext cx="1405242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traffic is generated at the</a:t>
            </a:r>
          </a:p>
          <a:p>
            <a:pPr marL="22898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Average Rate</a:t>
            </a:r>
          </a:p>
          <a:p>
            <a:pPr marL="22898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Packet Rate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2466461" y="8569656"/>
            <a:ext cx="1058456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Protocol Rate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Peak Rate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212</a:t>
            </a:r>
          </a:p>
        </p:txBody>
      </p:sp>
      <p:sp>
        <p:nvSpPr>
          <p:cNvPr id="46" name="object 46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755029" y="2964364"/>
            <a:ext cx="271967" cy="2222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12" y="288543"/>
            <a:ext cx="6853428" cy="6629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681351" y="525502"/>
            <a:ext cx="320427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Unit 11: Transport layer - congestion control and QoS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479794" y="5453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ULJEA+BookAntiqua-BoldItalic"/>
                <a:cs typeface="WULJEA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1169161"/>
            <a:ext cx="188348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Self-Assessment Answer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957376" y="1501851"/>
            <a:ext cx="238887" cy="769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1.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5.</a:t>
            </a:r>
          </a:p>
          <a:p>
            <a:pPr marL="0" marR="0">
              <a:lnSpc>
                <a:spcPts val="1118"/>
              </a:lnSpc>
              <a:spcBef>
                <a:spcPts val="12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9.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594358" y="1501851"/>
            <a:ext cx="222219" cy="769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571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</a:t>
            </a:r>
          </a:p>
          <a:p>
            <a:pPr marL="10667" marR="0">
              <a:lnSpc>
                <a:spcPts val="1118"/>
              </a:lnSpc>
              <a:spcBef>
                <a:spcPts val="12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217674" y="1501851"/>
            <a:ext cx="238887" cy="4742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2.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6.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855087" y="1501851"/>
            <a:ext cx="222219" cy="769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095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</a:t>
            </a:r>
          </a:p>
          <a:p>
            <a:pPr marL="6095" marR="0">
              <a:lnSpc>
                <a:spcPts val="1118"/>
              </a:lnSpc>
              <a:spcBef>
                <a:spcPts val="12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3476879" y="1501851"/>
            <a:ext cx="238886" cy="4742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3.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7.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4117213" y="1501851"/>
            <a:ext cx="222219" cy="769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095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</a:t>
            </a:r>
          </a:p>
          <a:p>
            <a:pPr marL="3048" marR="0">
              <a:lnSpc>
                <a:spcPts val="1118"/>
              </a:lnSpc>
              <a:spcBef>
                <a:spcPts val="12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4739005" y="1501851"/>
            <a:ext cx="238886" cy="4742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4.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8.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5384038" y="1501851"/>
            <a:ext cx="209550" cy="4742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188718" y="2091639"/>
            <a:ext cx="2967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10.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3447923" y="2091639"/>
            <a:ext cx="2967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11.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4710049" y="2091639"/>
            <a:ext cx="2967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12.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5377942" y="2091639"/>
            <a:ext cx="22221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0" y="2606292"/>
            <a:ext cx="135816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Further Readings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164640" y="2939363"/>
            <a:ext cx="4262767" cy="8354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Achyut S Godbole 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Atul Kahate,</a:t>
            </a:r>
            <a:r>
              <a:rPr sz="900" spc="1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KISMA+BookAntiqua-Italic"/>
                <a:cs typeface="KKISMA+BookAntiqua-Italic"/>
              </a:rPr>
              <a:t>Web Technologies,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Tata McGraw Hill.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Andrew S. Tanenbaum,</a:t>
            </a:r>
            <a:r>
              <a:rPr sz="900" spc="1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KISMA+BookAntiqua-Italic"/>
                <a:cs typeface="KKISMA+BookAntiqua-Italic"/>
              </a:rPr>
              <a:t>Computer Networks,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Prentice Hall.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Behrouz A. Forouzan, Sophia Chung Fegan,</a:t>
            </a:r>
            <a:r>
              <a:rPr sz="900" spc="2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KISMA+BookAntiqua-Italic"/>
                <a:cs typeface="KKISMA+BookAntiqua-Italic"/>
              </a:rPr>
              <a:t>Data Communications and Networking,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McGraw-Hill Companies.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164640" y="3812614"/>
            <a:ext cx="4337957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Douglas Comer, Computer Networks and Internets with Internet Applications, 4th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Edition, Prentice Hall.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164640" y="4250002"/>
            <a:ext cx="4305313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Ferguson P., Huston G., John Wiley &amp; Sons, Inc., 1998.</a:t>
            </a:r>
            <a:r>
              <a:rPr sz="900" spc="2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KISMA+BookAntiqua-Italic"/>
                <a:cs typeface="KKISMA+BookAntiqua-Italic"/>
              </a:rPr>
              <a:t>Quality of Service: Delivering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QoS on the Internet and</a:t>
            </a:r>
            <a:r>
              <a:rPr sz="900" spc="-1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in Corporate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Networks.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164641" y="4685866"/>
            <a:ext cx="4246411" cy="616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J. D. Spragins, Telecommunications Protocols and Design, Addison Wesley.</a:t>
            </a:r>
          </a:p>
          <a:p>
            <a:pPr marL="0" marR="0">
              <a:lnSpc>
                <a:spcPts val="1118"/>
              </a:lnSpc>
              <a:spcBef>
                <a:spcPts val="5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McDysan, David </a:t>
            </a:r>
            <a:r>
              <a:rPr sz="900" spc="-10" dirty="0">
                <a:solidFill>
                  <a:srgbClr val="000000"/>
                </a:solidFill>
                <a:latin typeface="HENIAT+BookAntiqua"/>
                <a:cs typeface="HENIAT+BookAntiqua"/>
              </a:rPr>
              <a:t>E.</a:t>
            </a:r>
            <a:r>
              <a:rPr sz="900" spc="1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 Darren L. Spohn,</a:t>
            </a:r>
            <a:r>
              <a:rPr sz="900" spc="27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KISMA+BookAntiqua-Italic"/>
                <a:cs typeface="KKISMA+BookAntiqua-Italic"/>
              </a:rPr>
              <a:t>ATM Theory and</a:t>
            </a:r>
            <a:r>
              <a:rPr sz="900" spc="13" dirty="0">
                <a:solidFill>
                  <a:srgbClr val="000000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KKISMA+BookAntiqua-Italic"/>
                <a:cs typeface="KKISMA+BookAntiqua-Italic"/>
              </a:rPr>
              <a:t>Applications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, McGraw-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Hill Osborne Media, 1998.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164642" y="5341440"/>
            <a:ext cx="4166793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Nassar, Daniel J.,</a:t>
            </a:r>
            <a:r>
              <a:rPr sz="900" spc="18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KISMA+BookAntiqua-Italic"/>
                <a:cs typeface="KKISMA+BookAntiqua-Italic"/>
              </a:rPr>
              <a:t>Ethernet and</a:t>
            </a:r>
            <a:r>
              <a:rPr sz="900" spc="-13" dirty="0">
                <a:solidFill>
                  <a:srgbClr val="000000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KKISMA+BookAntiqua-Italic"/>
                <a:cs typeface="KKISMA+BookAntiqua-Italic"/>
              </a:rPr>
              <a:t>Token Ring Optimization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, iUniverse.com, 2000.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Spurgeon, Charles E. Ethernet,</a:t>
            </a:r>
            <a:r>
              <a:rPr sz="900" spc="10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KKISMA+BookAntiqua-Italic"/>
                <a:cs typeface="KKISMA+BookAntiqua-Italic"/>
              </a:rPr>
              <a:t>The Definitive Guide. </a:t>
            </a:r>
            <a:r>
              <a:rPr sz="900" dirty="0">
                <a:solidFill>
                  <a:srgbClr val="000000"/>
                </a:solidFill>
                <a:latin typeface="EWALFS+BookAntiqua"/>
                <a:cs typeface="EWALFS+BookAntiqua"/>
              </a:rPr>
              <a:t>O’Reilly &amp; Associates, 2000.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164642" y="5777304"/>
            <a:ext cx="4652191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William</a:t>
            </a:r>
            <a:r>
              <a:rPr sz="900" spc="93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</a:t>
            </a:r>
            <a:r>
              <a:rPr sz="900" spc="9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Shay,</a:t>
            </a:r>
            <a:r>
              <a:rPr sz="900" spc="10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Understanding</a:t>
            </a:r>
            <a:r>
              <a:rPr sz="900" spc="10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Communication</a:t>
            </a:r>
            <a:r>
              <a:rPr sz="900" spc="89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and</a:t>
            </a:r>
            <a:r>
              <a:rPr sz="900" spc="96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Networks,</a:t>
            </a:r>
            <a:r>
              <a:rPr sz="900" spc="92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3rd</a:t>
            </a:r>
            <a:r>
              <a:rPr sz="900" spc="84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Edition,</a:t>
            </a:r>
            <a:r>
              <a:rPr sz="900" spc="101" dirty="0">
                <a:solidFill>
                  <a:srgbClr val="000000"/>
                </a:solidFill>
                <a:latin typeface="HENIAT+BookAntiqua"/>
                <a:cs typeface="HENIAT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Thomson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ENIAT+BookAntiqua"/>
                <a:cs typeface="HENIAT+BookAntiqua"/>
              </a:rPr>
              <a:t>Press.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2121662" y="10089006"/>
            <a:ext cx="2330004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213</a:t>
            </a:r>
          </a:p>
        </p:txBody>
      </p:sp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2043938" y="8857742"/>
            <a:ext cx="2332355" cy="44983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11124" y="1732026"/>
            <a:ext cx="5198110" cy="34524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280923"/>
            <a:ext cx="6853428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3153791" y="524381"/>
            <a:ext cx="2732120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Unit 12: Application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services and protocols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479794" y="53769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97641" y="680617"/>
            <a:ext cx="2792111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2"/>
              </a:lnSpc>
              <a:spcBef>
                <a:spcPts val="0"/>
              </a:spcBef>
              <a:spcAft>
                <a:spcPts val="0"/>
              </a:spcAft>
            </a:pPr>
            <a:r>
              <a:rPr sz="1000" i="1" dirty="0">
                <a:solidFill>
                  <a:srgbClr val="000000"/>
                </a:solidFill>
                <a:latin typeface="Arial"/>
                <a:cs typeface="Arial"/>
              </a:rPr>
              <a:t>Dr. Rajni Bhalla</a:t>
            </a:r>
            <a:r>
              <a:rPr sz="1000" i="1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n-US" sz="1000" i="1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endParaRPr sz="1000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341374" y="1366687"/>
            <a:ext cx="3910972" cy="25306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687"/>
              </a:lnSpc>
              <a:spcBef>
                <a:spcPts val="0"/>
              </a:spcBef>
              <a:spcAft>
                <a:spcPts val="0"/>
              </a:spcAft>
            </a:pPr>
            <a:r>
              <a:rPr sz="1400" u="sng" spc="-47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Unit</a:t>
            </a:r>
            <a:r>
              <a:rPr sz="1400" u="sng" spc="-6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400" u="sng" spc="-46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12:</a:t>
            </a:r>
            <a:r>
              <a:rPr sz="1400" u="sng" spc="-5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400" u="sng" spc="-5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Application</a:t>
            </a:r>
            <a:r>
              <a:rPr sz="1400" u="sng" spc="-5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400" u="sng" spc="-49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layer</a:t>
            </a:r>
            <a:r>
              <a:rPr sz="1400" u="sng" spc="-5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400" u="sng" dirty="0">
                <a:solidFill>
                  <a:srgbClr val="000000"/>
                </a:solidFill>
                <a:latin typeface="SUUTWW+BookAntiqua-Bold"/>
                <a:cs typeface="SUUTWW+BookAntiqua-Bold"/>
              </a:rPr>
              <a:t>–</a:t>
            </a:r>
            <a:r>
              <a:rPr sz="1400" u="sng" spc="-9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1400" u="sng" spc="-5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services</a:t>
            </a:r>
            <a:r>
              <a:rPr sz="1400" u="sng" spc="-58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400" u="sng" spc="-5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and </a:t>
            </a:r>
            <a:r>
              <a:rPr sz="1400" u="sng" spc="-49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protocols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1750262"/>
            <a:ext cx="783170" cy="396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u="sng" dirty="0">
                <a:solidFill>
                  <a:srgbClr val="000000"/>
                </a:solidFill>
                <a:latin typeface="CQQEGU+BookAntiqua"/>
                <a:cs typeface="CQQEGU+BookAntiqua"/>
              </a:rPr>
              <a:t>CONTENTS</a:t>
            </a:r>
          </a:p>
          <a:p>
            <a:pPr marL="0" marR="0">
              <a:lnSpc>
                <a:spcPts val="1118"/>
              </a:lnSpc>
              <a:spcBef>
                <a:spcPts val="5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Objectives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2184602"/>
            <a:ext cx="79134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Introduction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2402534"/>
            <a:ext cx="352653" cy="149115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12.1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12.2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12.3</a:t>
            </a:r>
          </a:p>
          <a:p>
            <a:pPr marL="0" marR="0">
              <a:lnSpc>
                <a:spcPts val="1118"/>
              </a:lnSpc>
              <a:spcBef>
                <a:spcPts val="60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12.4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12.5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12.6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12.7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105204" y="2402534"/>
            <a:ext cx="108541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Telnet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Commands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105204" y="2621990"/>
            <a:ext cx="1393470" cy="3980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File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Transfer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Mode(FTP)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E-mail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105204" y="3058235"/>
            <a:ext cx="99250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POP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and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IMAP3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105204" y="3276167"/>
            <a:ext cx="1609954" cy="6175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Domain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Name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System(DNS)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World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Wide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Web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(WWW)</a:t>
            </a:r>
          </a:p>
          <a:p>
            <a:pPr marL="0" marR="0">
              <a:lnSpc>
                <a:spcPts val="1118"/>
              </a:lnSpc>
              <a:spcBef>
                <a:spcPts val="6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Hypertext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transfer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protocol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0" y="3931488"/>
            <a:ext cx="64900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Summary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4149419"/>
            <a:ext cx="67576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Keywords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4367351"/>
            <a:ext cx="1070552" cy="6175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Review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Questions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13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Self-Assessment</a:t>
            </a:r>
          </a:p>
          <a:p>
            <a:pPr marL="0" marR="0">
              <a:lnSpc>
                <a:spcPts val="1118"/>
              </a:lnSpc>
              <a:spcBef>
                <a:spcPts val="6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1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Answers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0" y="5024449"/>
            <a:ext cx="103226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1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Further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1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1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Readings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0" y="5263260"/>
            <a:ext cx="89713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Objectives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600454" y="5557287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829054" y="5562421"/>
            <a:ext cx="134214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understand Telnet, FTP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600454" y="5747787"/>
            <a:ext cx="204973" cy="559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829054" y="5752921"/>
            <a:ext cx="1844818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understand E-mail, POP, IMAP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understand domain name system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understand WWW and HTTP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685800" y="6360540"/>
            <a:ext cx="1032792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Introduction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685799" y="6618554"/>
            <a:ext cx="5202062" cy="11741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Terminal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abbreviation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Terminal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Network.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It's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allows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one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device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communicate with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another</a:t>
            </a:r>
            <a:r>
              <a:rPr sz="900" spc="-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 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same network. It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 a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basic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TCP/IP protocol for virtual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terminal</a:t>
            </a:r>
          </a:p>
          <a:p>
            <a:pPr marL="0" marR="0">
              <a:lnSpc>
                <a:spcPts val="1118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services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provided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ISO.</a:t>
            </a:r>
            <a:r>
              <a:rPr sz="900" spc="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local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machine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one</a:t>
            </a:r>
            <a:r>
              <a:rPr sz="900" spc="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initiates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communication.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remote computer is the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computer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which the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connection is made, i.e. the computer that recognises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connection.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When</a:t>
            </a:r>
            <a:r>
              <a:rPr sz="900" spc="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link</a:t>
            </a:r>
            <a:r>
              <a:rPr sz="900" spc="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between</a:t>
            </a:r>
            <a:r>
              <a:rPr sz="900" spc="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local</a:t>
            </a:r>
            <a:r>
              <a:rPr sz="900" spc="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remote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computers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created.</a:t>
            </a:r>
            <a:r>
              <a:rPr sz="900" spc="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During</a:t>
            </a:r>
            <a:r>
              <a:rPr sz="900" spc="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telnet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session,</a:t>
            </a:r>
            <a:r>
              <a:rPr sz="900" spc="-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whatever</a:t>
            </a:r>
            <a:r>
              <a:rPr sz="900" spc="-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-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going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-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remote computer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 viewed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 the</a:t>
            </a:r>
            <a:r>
              <a:rPr sz="900" spc="-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local computer.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Telnet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works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client/server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model.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telnet</a:t>
            </a:r>
            <a:r>
              <a:rPr sz="900" spc="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</a:t>
            </a:r>
            <a:r>
              <a:rPr sz="900" spc="6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software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used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local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computer,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while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telnet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programme is used on the remote computer.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685800" y="7834629"/>
            <a:ext cx="1891870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12.1</a:t>
            </a:r>
            <a:r>
              <a:rPr sz="1200" spc="120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Telnet Commands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685800" y="8091118"/>
            <a:ext cx="5196119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prefix</a:t>
            </a:r>
            <a:r>
              <a:rPr sz="900" spc="1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character,</a:t>
            </a:r>
            <a:r>
              <a:rPr sz="900" spc="1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Interpret</a:t>
            </a:r>
            <a:r>
              <a:rPr sz="900" spc="1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2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Command</a:t>
            </a:r>
            <a:r>
              <a:rPr sz="900" spc="1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(IAC),</a:t>
            </a:r>
            <a:r>
              <a:rPr sz="900" spc="19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</a:t>
            </a:r>
            <a:r>
              <a:rPr sz="900" spc="19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code</a:t>
            </a:r>
            <a:r>
              <a:rPr sz="900" spc="1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255,</a:t>
            </a:r>
            <a:r>
              <a:rPr sz="900" spc="1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20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used</a:t>
            </a:r>
            <a:r>
              <a:rPr sz="900" spc="18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identify</a:t>
            </a:r>
            <a:r>
              <a:rPr sz="900" spc="19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telnet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commands. After IAC, there are command and choice codes. The command's basic format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seen in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e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Table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below.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460371" y="8595344"/>
            <a:ext cx="1649730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Table 1Telnet Command Format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2330831" y="8941764"/>
            <a:ext cx="36085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IAC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2940354" y="8941764"/>
            <a:ext cx="691420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Command</a:t>
            </a:r>
          </a:p>
          <a:p>
            <a:pPr marL="135712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Code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3804793" y="8941764"/>
            <a:ext cx="511305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Option</a:t>
            </a:r>
          </a:p>
          <a:p>
            <a:pPr marL="4572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Code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685800" y="9389086"/>
            <a:ext cx="4090727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T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he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Table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2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are some of the</a:t>
            </a:r>
            <a:r>
              <a:rPr sz="1000" spc="14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most commonly used TELNET commands: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214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2121636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1829054" y="5498465"/>
            <a:ext cx="5048757" cy="399199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29054" y="1171194"/>
            <a:ext cx="5048757" cy="353910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5238" y="265683"/>
            <a:ext cx="1752600" cy="6629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25424" y="52245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Data Communication and Networking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3513455" y="907271"/>
            <a:ext cx="1790209" cy="526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3622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Table 2 Telnet Commands</a:t>
            </a:r>
          </a:p>
          <a:p>
            <a:pPr marL="0" marR="0">
              <a:lnSpc>
                <a:spcPts val="1118"/>
              </a:lnSpc>
              <a:spcBef>
                <a:spcPts val="164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Decimal</a:t>
            </a:r>
            <a:r>
              <a:rPr sz="900" spc="67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Binary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214626" y="1253438"/>
            <a:ext cx="648235" cy="4803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Character</a:t>
            </a:r>
          </a:p>
          <a:p>
            <a:pPr marL="100964" marR="0">
              <a:lnSpc>
                <a:spcPts val="1118"/>
              </a:lnSpc>
              <a:spcBef>
                <a:spcPts val="129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WILL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019546" y="1253438"/>
            <a:ext cx="60287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Meaning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3636899" y="1553666"/>
            <a:ext cx="32537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251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4754245" y="1553666"/>
            <a:ext cx="60994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11111011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5685790" y="1553666"/>
            <a:ext cx="1269016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8955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1. Offering to enable.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2. Accepting a request</a:t>
            </a:r>
          </a:p>
          <a:p>
            <a:pPr marL="315467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enable.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261870" y="2138882"/>
            <a:ext cx="55334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WON’T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3636899" y="2138882"/>
            <a:ext cx="32537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252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4754244" y="2138882"/>
            <a:ext cx="60994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11111100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5710173" y="2138882"/>
            <a:ext cx="1217239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1. Rejecting a request</a:t>
            </a:r>
          </a:p>
          <a:p>
            <a:pPr marL="291084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enable.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5685789" y="2422346"/>
            <a:ext cx="1269016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716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2. Offering to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disable.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3. Accepting a request</a:t>
            </a:r>
          </a:p>
          <a:p>
            <a:pPr marL="300228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disable.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373503" y="3007943"/>
            <a:ext cx="33071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3636899" y="3007943"/>
            <a:ext cx="325373" cy="9482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253</a:t>
            </a:r>
          </a:p>
          <a:p>
            <a:pPr marL="0" marR="0">
              <a:lnSpc>
                <a:spcPts val="1118"/>
              </a:lnSpc>
              <a:spcBef>
                <a:spcPts val="497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254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4754244" y="3007943"/>
            <a:ext cx="609943" cy="9482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11111101</a:t>
            </a:r>
          </a:p>
          <a:p>
            <a:pPr marL="0" marR="0">
              <a:lnSpc>
                <a:spcPts val="1118"/>
              </a:lnSpc>
              <a:spcBef>
                <a:spcPts val="497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11111110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5800090" y="3007943"/>
            <a:ext cx="1041196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2483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1. Approving 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request to enable.</a:t>
            </a:r>
          </a:p>
          <a:p>
            <a:pPr marL="3810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2. Requesting to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6056122" y="3440585"/>
            <a:ext cx="527143" cy="2151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9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enable</a:t>
            </a:r>
            <a:r>
              <a:rPr sz="1250" dirty="0">
                <a:solidFill>
                  <a:srgbClr val="40424E"/>
                </a:solidFill>
                <a:latin typeface="Arial"/>
                <a:cs typeface="Arial"/>
              </a:rPr>
              <a:t>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274443" y="3776039"/>
            <a:ext cx="52750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DON’T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5694934" y="3776039"/>
            <a:ext cx="1248843" cy="6053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99059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1. Disapproving a</a:t>
            </a:r>
          </a:p>
          <a:p>
            <a:pPr marL="105155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request to enable.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2. Approving an offer</a:t>
            </a:r>
          </a:p>
          <a:p>
            <a:pPr marL="291083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disable.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5838189" y="4344490"/>
            <a:ext cx="963689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3. Requesting to</a:t>
            </a:r>
          </a:p>
          <a:p>
            <a:pPr marL="211835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disable.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829054" y="5009999"/>
            <a:ext cx="3087458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T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he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Table</a:t>
            </a:r>
            <a:r>
              <a:rPr sz="1000" spc="10" dirty="0">
                <a:solidFill>
                  <a:srgbClr val="000000"/>
                </a:solidFill>
                <a:latin typeface="QAQTWM+BookAntiqua-BoldItalic"/>
                <a:cs typeface="QAQTWM+BookAntiqua-BoldItalic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3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are some commonly used</a:t>
            </a:r>
            <a:r>
              <a:rPr sz="1000" spc="1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telnet options: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3823081" y="5234542"/>
            <a:ext cx="1213007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Table 3 Telnet Options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1900682" y="5580709"/>
            <a:ext cx="420434" cy="4818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Code</a:t>
            </a:r>
          </a:p>
          <a:p>
            <a:pPr marL="0" marR="0">
              <a:lnSpc>
                <a:spcPts val="1118"/>
              </a:lnSpc>
              <a:spcBef>
                <a:spcPts val="125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0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3582035" y="5580709"/>
            <a:ext cx="51130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Option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5261737" y="5580709"/>
            <a:ext cx="60287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Meaning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3582034" y="5882461"/>
            <a:ext cx="488459" cy="6220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Binary</a:t>
            </a:r>
          </a:p>
          <a:p>
            <a:pPr marL="0" marR="0">
              <a:lnSpc>
                <a:spcPts val="1118"/>
              </a:lnSpc>
              <a:spcBef>
                <a:spcPts val="23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Echo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5261737" y="5882461"/>
            <a:ext cx="1697184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</a:t>
            </a:r>
            <a:r>
              <a:rPr sz="900" spc="5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translates</a:t>
            </a:r>
            <a:r>
              <a:rPr sz="900" spc="5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5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  <a:r>
              <a:rPr sz="900" spc="5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8-bit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binary transmission.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1900682" y="6324421"/>
            <a:ext cx="20955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5261737" y="6324421"/>
            <a:ext cx="1697207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1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will</a:t>
            </a:r>
            <a:r>
              <a:rPr sz="900" spc="1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repeat</a:t>
            </a:r>
            <a:r>
              <a:rPr sz="900" spc="1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information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obtained from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one hand to the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other.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1900682" y="6910018"/>
            <a:ext cx="20955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3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3582034" y="6910018"/>
            <a:ext cx="1103928" cy="6236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Suppress go ahead</a:t>
            </a:r>
          </a:p>
          <a:p>
            <a:pPr marL="0" marR="0">
              <a:lnSpc>
                <a:spcPts val="1118"/>
              </a:lnSpc>
              <a:spcBef>
                <a:spcPts val="237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Status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5261737" y="6910018"/>
            <a:ext cx="1696706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After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info,</a:t>
            </a:r>
            <a:r>
              <a:rPr sz="900" spc="-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 will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switch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off</a:t>
            </a:r>
            <a:r>
              <a:rPr sz="900" spc="-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go-ahead signal.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1900682" y="7353503"/>
            <a:ext cx="20955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5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5261737" y="7353503"/>
            <a:ext cx="1696344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will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inquire</a:t>
            </a:r>
            <a:r>
              <a:rPr sz="900" spc="-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about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TELNET's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position.</a:t>
            </a:r>
          </a:p>
        </p:txBody>
      </p:sp>
      <p:sp>
        <p:nvSpPr>
          <p:cNvPr id="42" name="object 42"/>
          <p:cNvSpPr txBox="1"/>
          <p:nvPr/>
        </p:nvSpPr>
        <p:spPr>
          <a:xfrm>
            <a:off x="1900682" y="7795463"/>
            <a:ext cx="20955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6</a:t>
            </a:r>
          </a:p>
        </p:txBody>
      </p:sp>
      <p:sp>
        <p:nvSpPr>
          <p:cNvPr id="43" name="object 43"/>
          <p:cNvSpPr txBox="1"/>
          <p:nvPr/>
        </p:nvSpPr>
        <p:spPr>
          <a:xfrm>
            <a:off x="3582034" y="7795463"/>
            <a:ext cx="815929" cy="106558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Timing mark</a:t>
            </a:r>
          </a:p>
          <a:p>
            <a:pPr marL="0" marR="0">
              <a:lnSpc>
                <a:spcPts val="1118"/>
              </a:lnSpc>
              <a:spcBef>
                <a:spcPts val="237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Line Width</a:t>
            </a:r>
          </a:p>
          <a:p>
            <a:pPr marL="0" marR="0">
              <a:lnSpc>
                <a:spcPts val="1118"/>
              </a:lnSpc>
              <a:spcBef>
                <a:spcPts val="23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Page Size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5261737" y="7795463"/>
            <a:ext cx="1695696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9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establishes</a:t>
            </a:r>
            <a:r>
              <a:rPr sz="900" spc="8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9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timing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markers.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1900682" y="8238946"/>
            <a:ext cx="20955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8</a:t>
            </a:r>
          </a:p>
        </p:txBody>
      </p:sp>
      <p:sp>
        <p:nvSpPr>
          <p:cNvPr id="46" name="object 46"/>
          <p:cNvSpPr txBox="1"/>
          <p:nvPr/>
        </p:nvSpPr>
        <p:spPr>
          <a:xfrm>
            <a:off x="5261737" y="8238946"/>
            <a:ext cx="1696250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determines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width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rows.</a:t>
            </a:r>
          </a:p>
        </p:txBody>
      </p:sp>
      <p:sp>
        <p:nvSpPr>
          <p:cNvPr id="47" name="object 47"/>
          <p:cNvSpPr txBox="1"/>
          <p:nvPr/>
        </p:nvSpPr>
        <p:spPr>
          <a:xfrm>
            <a:off x="1900682" y="8680907"/>
            <a:ext cx="20955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9</a:t>
            </a:r>
          </a:p>
        </p:txBody>
      </p:sp>
      <p:sp>
        <p:nvSpPr>
          <p:cNvPr id="48" name="object 48"/>
          <p:cNvSpPr txBox="1"/>
          <p:nvPr/>
        </p:nvSpPr>
        <p:spPr>
          <a:xfrm>
            <a:off x="5261737" y="8680907"/>
            <a:ext cx="1695315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determines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how</a:t>
            </a:r>
            <a:r>
              <a:rPr sz="900" spc="8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many</a:t>
            </a:r>
            <a:r>
              <a:rPr sz="900" spc="7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lines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list.</a:t>
            </a:r>
          </a:p>
        </p:txBody>
      </p:sp>
      <p:sp>
        <p:nvSpPr>
          <p:cNvPr id="49" name="object 49"/>
          <p:cNvSpPr txBox="1"/>
          <p:nvPr/>
        </p:nvSpPr>
        <p:spPr>
          <a:xfrm>
            <a:off x="1900682" y="9124645"/>
            <a:ext cx="26746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24</a:t>
            </a:r>
          </a:p>
        </p:txBody>
      </p:sp>
      <p:sp>
        <p:nvSpPr>
          <p:cNvPr id="50" name="object 50"/>
          <p:cNvSpPr txBox="1"/>
          <p:nvPr/>
        </p:nvSpPr>
        <p:spPr>
          <a:xfrm>
            <a:off x="3582034" y="9124645"/>
            <a:ext cx="86654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Terminal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type</a:t>
            </a:r>
          </a:p>
        </p:txBody>
      </p:sp>
      <p:sp>
        <p:nvSpPr>
          <p:cNvPr id="51" name="object 51"/>
          <p:cNvSpPr txBox="1"/>
          <p:nvPr/>
        </p:nvSpPr>
        <p:spPr>
          <a:xfrm>
            <a:off x="5261737" y="9124645"/>
            <a:ext cx="1696250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4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was</a:t>
            </a:r>
            <a:r>
              <a:rPr sz="900" spc="4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used</a:t>
            </a:r>
            <a:r>
              <a:rPr sz="900" spc="4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4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specify</a:t>
            </a:r>
            <a:r>
              <a:rPr sz="900" spc="4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terminal type.</a:t>
            </a:r>
          </a:p>
        </p:txBody>
      </p:sp>
      <p:sp>
        <p:nvSpPr>
          <p:cNvPr id="52" name="object 52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215</a:t>
            </a:r>
          </a:p>
        </p:txBody>
      </p:sp>
    </p:spTree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920432" y="6293104"/>
            <a:ext cx="4577460" cy="232473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85800" y="1960626"/>
            <a:ext cx="3082163" cy="1905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280923"/>
            <a:ext cx="6853428" cy="137490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3153791" y="524381"/>
            <a:ext cx="2732158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Unit 12: Application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services and protocols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479794" y="53769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57733" y="988262"/>
            <a:ext cx="26746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32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439035" y="988262"/>
            <a:ext cx="95008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Terminal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Speed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118737" y="988262"/>
            <a:ext cx="1695431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6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regulated</a:t>
            </a:r>
            <a:r>
              <a:rPr sz="900" spc="6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6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terminal's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pace.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757732" y="1431746"/>
            <a:ext cx="26746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34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439035" y="1431746"/>
            <a:ext cx="70206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Line Mode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4118737" y="1431746"/>
            <a:ext cx="150079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will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switch to line mode.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0" y="1737150"/>
            <a:ext cx="1309042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Operational Modes: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00" y="1967073"/>
            <a:ext cx="3961711" cy="2219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Most telnet implementation operates in one of the following</a:t>
            </a:r>
            <a:r>
              <a:rPr sz="900" spc="1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three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modes</a:t>
            </a:r>
            <a:r>
              <a:rPr sz="900" spc="1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1300" b="1" dirty="0">
                <a:solidFill>
                  <a:srgbClr val="40424E"/>
                </a:solidFill>
                <a:latin typeface="Arial"/>
                <a:cs typeface="Arial"/>
              </a:rPr>
              <a:t>: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914704" y="2264812"/>
            <a:ext cx="204973" cy="559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143304" y="2269946"/>
            <a:ext cx="964045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Default mode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Character mode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Line mode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799" y="2880717"/>
            <a:ext cx="93043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Default Mode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914703" y="3141493"/>
            <a:ext cx="204974" cy="559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143304" y="3146628"/>
            <a:ext cx="307836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 mode is used if none of the other modes are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invoked.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143303" y="3337128"/>
            <a:ext cx="244034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 this mode, 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 performs 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echoing.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143303" y="3527628"/>
            <a:ext cx="4738210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mode,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types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character,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enchoes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screen,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but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does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not submit it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until the whole line is over.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85798" y="3947517"/>
            <a:ext cx="106034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Character</a:t>
            </a:r>
            <a:r>
              <a:rPr sz="1000" spc="11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Mode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914703" y="4208293"/>
            <a:ext cx="204973" cy="368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143302" y="4213427"/>
            <a:ext cx="4741087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 this mode, each character typed by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 is sent to the server.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-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</a:t>
            </a:r>
            <a:r>
              <a:rPr sz="900" spc="-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mode,</a:t>
            </a:r>
            <a:r>
              <a:rPr sz="900" spc="-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</a:t>
            </a:r>
            <a:r>
              <a:rPr sz="900" spc="-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usually</a:t>
            </a:r>
            <a:r>
              <a:rPr sz="900" spc="-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enchoes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character</a:t>
            </a:r>
            <a:r>
              <a:rPr sz="900" spc="-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-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-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viewed</a:t>
            </a:r>
            <a:r>
              <a:rPr sz="900" spc="-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-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client's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computer.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685798" y="4633317"/>
            <a:ext cx="746007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Line Mode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914702" y="4894347"/>
            <a:ext cx="204973" cy="368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143302" y="4899482"/>
            <a:ext cx="3913555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Line editing like echoing, character erasing etc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done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from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client side.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 will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send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whole line to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server.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685797" y="5316600"/>
            <a:ext cx="232882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12.2</a:t>
            </a:r>
            <a:r>
              <a:rPr sz="1200" spc="120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File Transfer Mode(FTP)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685800" y="5573089"/>
            <a:ext cx="5196002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FTP (File Transfer Protocol) is an application layer protocol that allows you to</a:t>
            </a:r>
            <a:r>
              <a:rPr sz="900" spc="-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transfer files between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local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remote</a:t>
            </a:r>
            <a:r>
              <a:rPr sz="900" spc="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file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systems.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It,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like</a:t>
            </a:r>
            <a:r>
              <a:rPr sz="900" spc="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HTTP,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runs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top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TCP.</a:t>
            </a:r>
            <a:r>
              <a:rPr sz="900" spc="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FTP</a:t>
            </a:r>
            <a:r>
              <a:rPr sz="900" spc="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uses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two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TCP</a:t>
            </a:r>
            <a:r>
              <a:rPr sz="900" spc="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links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parallel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pass a file: a control link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 a data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connection as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seen in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2496947" y="8695928"/>
            <a:ext cx="157621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1 File</a:t>
            </a:r>
            <a:r>
              <a:rPr sz="900" spc="-15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Transfer Protocol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685799" y="8965229"/>
            <a:ext cx="175490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What is control connection?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685799" y="9188653"/>
            <a:ext cx="5197425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FTP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uses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control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link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send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control</a:t>
            </a:r>
            <a:r>
              <a:rPr sz="900" spc="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information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such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identity,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passwords,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commands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modify</a:t>
            </a:r>
            <a:r>
              <a:rPr sz="900" spc="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remote</a:t>
            </a:r>
            <a:r>
              <a:rPr sz="900" spc="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directory,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commands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retrieve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store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files,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so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on.</a:t>
            </a:r>
            <a:r>
              <a:rPr sz="900" spc="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port</a:t>
            </a:r>
            <a:r>
              <a:rPr sz="900" spc="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number</a:t>
            </a:r>
            <a:r>
              <a:rPr sz="900" spc="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21,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control link is created.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216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15238" y="265683"/>
            <a:ext cx="1752600" cy="6629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725424" y="52245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Notes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Data Communication and Networking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911142"/>
            <a:ext cx="1592871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What is data connection?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1134566"/>
            <a:ext cx="519851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FTP</a:t>
            </a:r>
            <a:r>
              <a:rPr sz="900" spc="-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allows use of a data link</a:t>
            </a:r>
            <a:r>
              <a:rPr sz="900" spc="-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transfer</a:t>
            </a:r>
            <a:r>
              <a:rPr sz="900" spc="-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entire request.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 port number 20, a data link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 created.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3" y="1352498"/>
            <a:ext cx="5201912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Since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FTP</a:t>
            </a:r>
            <a:r>
              <a:rPr sz="900" spc="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uses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different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control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link,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control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information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sent</a:t>
            </a:r>
            <a:r>
              <a:rPr sz="900" spc="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out-of-band.</a:t>
            </a:r>
            <a:r>
              <a:rPr sz="900" spc="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Some</a:t>
            </a:r>
            <a:r>
              <a:rPr sz="900" spc="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same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TCP</a:t>
            </a:r>
            <a:r>
              <a:rPr sz="900" spc="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link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transmit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their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request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response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header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lines,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well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34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data.</a:t>
            </a:r>
            <a:r>
              <a:rPr sz="900" spc="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They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 said to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give their control details in-band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result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 this. HTTP and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SMTP are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two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examples of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2002325"/>
            <a:ext cx="859976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FTP Session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3" y="2225749"/>
            <a:ext cx="5200503" cy="89070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When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</a:t>
            </a:r>
            <a:r>
              <a:rPr sz="900" spc="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</a:t>
            </a:r>
            <a:r>
              <a:rPr sz="900" spc="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have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  <a:r>
              <a:rPr sz="900" spc="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FTP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session,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</a:t>
            </a:r>
            <a:r>
              <a:rPr sz="900" spc="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establishes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control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TCP</a:t>
            </a:r>
            <a:r>
              <a:rPr sz="900" spc="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connection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server.</a:t>
            </a:r>
            <a:r>
              <a:rPr sz="900" spc="1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Over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this,</a:t>
            </a:r>
            <a:r>
              <a:rPr sz="900" spc="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</a:t>
            </a:r>
            <a:r>
              <a:rPr sz="900" spc="10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sends</a:t>
            </a:r>
            <a:r>
              <a:rPr sz="900" spc="1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control</a:t>
            </a:r>
            <a:r>
              <a:rPr sz="900" spc="10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detail.</a:t>
            </a:r>
            <a:r>
              <a:rPr sz="900" spc="1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When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</a:t>
            </a:r>
            <a:r>
              <a:rPr sz="900" spc="1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receives</a:t>
            </a:r>
            <a:r>
              <a:rPr sz="900" spc="1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</a:t>
            </a:r>
            <a:r>
              <a:rPr sz="900" spc="1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information,</a:t>
            </a:r>
            <a:r>
              <a:rPr sz="900" spc="1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establishes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link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client.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Over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single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link,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only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one</a:t>
            </a:r>
            <a:r>
              <a:rPr sz="900" spc="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file</a:t>
            </a:r>
            <a:r>
              <a:rPr sz="900" spc="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sent.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control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link,</a:t>
            </a:r>
            <a:r>
              <a:rPr sz="900" spc="-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other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hand,</a:t>
            </a:r>
            <a:r>
              <a:rPr sz="900" spc="-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kept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active</a:t>
            </a:r>
            <a:r>
              <a:rPr sz="900" spc="-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during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 session.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 stateless,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which</a:t>
            </a:r>
            <a:r>
              <a:rPr sz="900" spc="-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means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 does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not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need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keep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track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any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state.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However,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FTP</a:t>
            </a:r>
            <a:r>
              <a:rPr sz="900" spc="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must</a:t>
            </a:r>
            <a:r>
              <a:rPr sz="900" spc="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keep</a:t>
            </a:r>
            <a:r>
              <a:rPr sz="900" spc="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track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user's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status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during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session.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3" y="3159422"/>
            <a:ext cx="1051359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Data Structures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3382845"/>
            <a:ext cx="283433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FTP supports three different kinds of data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structures: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3" y="3601567"/>
            <a:ext cx="5201037" cy="3332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File Structure</a:t>
            </a:r>
            <a:r>
              <a:rPr sz="1000" spc="-52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–</a:t>
            </a:r>
            <a:r>
              <a:rPr sz="900" spc="-39" dirty="0">
                <a:solidFill>
                  <a:srgbClr val="000000"/>
                </a:solidFill>
                <a:latin typeface="LMFWKA+BookAntiqua"/>
                <a:cs typeface="LMFWK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There</a:t>
            </a:r>
            <a:r>
              <a:rPr sz="900" spc="-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-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</a:t>
            </a:r>
            <a:r>
              <a:rPr sz="900" spc="-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internal</a:t>
            </a:r>
            <a:r>
              <a:rPr sz="900" spc="-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structure</a:t>
            </a:r>
            <a:r>
              <a:rPr sz="900" spc="-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file-structure,</a:t>
            </a:r>
            <a:r>
              <a:rPr sz="900" spc="-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-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file</a:t>
            </a:r>
            <a:r>
              <a:rPr sz="900" spc="-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-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treated</a:t>
            </a:r>
            <a:r>
              <a:rPr sz="900" spc="-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-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-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single</a:t>
            </a:r>
            <a:r>
              <a:rPr sz="900" spc="-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series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 data bytes.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3" y="3973423"/>
            <a:ext cx="4414761" cy="6515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Record Structure</a:t>
            </a:r>
            <a:r>
              <a:rPr sz="1000" spc="-17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–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file with a record structure is made </a:t>
            </a:r>
            <a:r>
              <a:rPr sz="900" spc="-14" dirty="0">
                <a:solidFill>
                  <a:srgbClr val="000000"/>
                </a:solidFill>
                <a:latin typeface="CQQEGU+BookAntiqua"/>
                <a:cs typeface="CQQEGU+BookAntiqua"/>
              </a:rPr>
              <a:t>up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 consecutive entries.</a:t>
            </a:r>
          </a:p>
          <a:p>
            <a:pPr marL="0" marR="0">
              <a:lnSpc>
                <a:spcPts val="1197"/>
              </a:lnSpc>
              <a:spcBef>
                <a:spcPts val="614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Page Structure</a:t>
            </a:r>
            <a:r>
              <a:rPr sz="1000" spc="-15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–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file with a page structure is made up of separate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indexed files.</a:t>
            </a:r>
          </a:p>
          <a:p>
            <a:pPr marL="0" marR="0">
              <a:lnSpc>
                <a:spcPts val="1183"/>
              </a:lnSpc>
              <a:spcBef>
                <a:spcPts val="636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FTP Commands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3" y="4659958"/>
            <a:ext cx="199765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Some FTP commands are as follows: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3" y="4878933"/>
            <a:ext cx="3574695" cy="4203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USER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: The user identifier is sent to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server with this instruction.</a:t>
            </a:r>
          </a:p>
          <a:p>
            <a:pPr marL="0" marR="0">
              <a:lnSpc>
                <a:spcPts val="1197"/>
              </a:lnSpc>
              <a:spcBef>
                <a:spcPts val="614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PASS:</a:t>
            </a:r>
            <a:r>
              <a:rPr sz="1000" spc="-19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user password is sent to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server with this instruction.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3" y="5337657"/>
            <a:ext cx="5201493" cy="3332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CWD:</a:t>
            </a:r>
            <a:r>
              <a:rPr sz="1000" spc="162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</a:t>
            </a:r>
            <a:r>
              <a:rPr sz="900" spc="1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command</a:t>
            </a:r>
            <a:r>
              <a:rPr sz="900" spc="1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helps</a:t>
            </a:r>
            <a:r>
              <a:rPr sz="900" spc="1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</a:t>
            </a:r>
            <a:r>
              <a:rPr sz="900" spc="1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store</a:t>
            </a:r>
            <a:r>
              <a:rPr sz="900" spc="1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1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retrieve</a:t>
            </a:r>
            <a:r>
              <a:rPr sz="900" spc="1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files</a:t>
            </a:r>
            <a:r>
              <a:rPr sz="900" spc="1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separate</a:t>
            </a:r>
            <a:r>
              <a:rPr sz="900" spc="1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directory</a:t>
            </a:r>
            <a:r>
              <a:rPr sz="900" spc="1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1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dataset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without changing his username or accounting records.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3" y="5709513"/>
            <a:ext cx="4876572" cy="6489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RMD: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directory listed in the path-name is deleted as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directory with this instruction.</a:t>
            </a:r>
          </a:p>
          <a:p>
            <a:pPr marL="0" marR="0">
              <a:lnSpc>
                <a:spcPts val="1197"/>
              </a:lnSpc>
              <a:spcBef>
                <a:spcPts val="602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MKD: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 command creates a directory in 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directory defined by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pathname.</a:t>
            </a:r>
          </a:p>
          <a:p>
            <a:pPr marL="0" marR="0">
              <a:lnSpc>
                <a:spcPts val="1197"/>
              </a:lnSpc>
              <a:spcBef>
                <a:spcPts val="614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PWD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: The name of the current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working directory is returned in 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response from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 order.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29053" y="6396837"/>
            <a:ext cx="5196211" cy="33327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RETR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: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command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instructs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remote</a:t>
            </a:r>
            <a:r>
              <a:rPr sz="900" spc="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host</a:t>
            </a:r>
            <a:r>
              <a:rPr sz="900" spc="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establish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link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transfer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requested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file over it.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829053" y="6768693"/>
            <a:ext cx="4303077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STOR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: This order triggers a file to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 saved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remote host's current directory.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829053" y="6997673"/>
            <a:ext cx="4030904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LIST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: Sends a document for a list of all the files in the directory to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-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shown.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829053" y="7227797"/>
            <a:ext cx="5197717" cy="3317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ABOR:</a:t>
            </a:r>
            <a:r>
              <a:rPr sz="1000" spc="238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 order instructs</a:t>
            </a:r>
            <a:r>
              <a:rPr sz="900" spc="-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server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terminate the previous FTP</a:t>
            </a:r>
            <a:r>
              <a:rPr sz="900" spc="-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service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command and all data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transfers associated with it.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829053" y="7598130"/>
            <a:ext cx="5196955" cy="3332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QUIT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: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order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terminates a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USER,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</a:t>
            </a:r>
            <a:r>
              <a:rPr sz="900" spc="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closes the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control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connection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if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file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transfer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 in progress.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829053" y="7971325"/>
            <a:ext cx="3244404" cy="4081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FTP Responses</a:t>
            </a:r>
            <a:r>
              <a:rPr sz="1000" spc="-1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–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Some of the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FTP responses are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 follows:</a:t>
            </a:r>
          </a:p>
          <a:p>
            <a:pPr marL="0" marR="0">
              <a:lnSpc>
                <a:spcPts val="1118"/>
              </a:lnSpc>
              <a:spcBef>
                <a:spcPts val="61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200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Command okay.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829053" y="8417252"/>
            <a:ext cx="108063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530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Not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logged in.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829053" y="8635185"/>
            <a:ext cx="2735924" cy="10536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331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 name okay, need a password.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225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 connection open; no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transfer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progress.</a:t>
            </a:r>
          </a:p>
          <a:p>
            <a:pPr marL="0" marR="0">
              <a:lnSpc>
                <a:spcPts val="1118"/>
              </a:lnSpc>
              <a:spcBef>
                <a:spcPts val="64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221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Service closing control connection.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551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Requested action aborted: page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type unknown.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502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Command not implemented.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217</a:t>
            </a:r>
          </a:p>
        </p:txBody>
      </p:sp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387094" y="5426583"/>
            <a:ext cx="3644265" cy="260540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12" y="280923"/>
            <a:ext cx="6853428" cy="6629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153791" y="524381"/>
            <a:ext cx="2732158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Unit 12: Application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services and protocols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479794" y="53769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905967"/>
            <a:ext cx="178311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503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Bad sequence of commands.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1123898"/>
            <a:ext cx="276815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504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Command not implemented for that parameter.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1347007"/>
            <a:ext cx="112674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Anonymous FTP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1570430"/>
            <a:ext cx="5199806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-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certain</a:t>
            </a:r>
            <a:r>
              <a:rPr sz="900" spc="-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pages</a:t>
            </a:r>
            <a:r>
              <a:rPr sz="900" spc="-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</a:t>
            </a:r>
            <a:r>
              <a:rPr sz="900" spc="-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publicly</a:t>
            </a:r>
            <a:r>
              <a:rPr sz="900" spc="-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accessible</a:t>
            </a:r>
            <a:r>
              <a:rPr sz="900" spc="-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files,</a:t>
            </a:r>
            <a:r>
              <a:rPr sz="900" spc="-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anonymous</a:t>
            </a:r>
            <a:r>
              <a:rPr sz="900" spc="-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FTP</a:t>
            </a:r>
            <a:r>
              <a:rPr sz="900" spc="-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-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allowed.</a:t>
            </a:r>
            <a:r>
              <a:rPr sz="900" spc="-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These</a:t>
            </a:r>
            <a:r>
              <a:rPr sz="900" spc="-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files</a:t>
            </a:r>
            <a:r>
              <a:rPr sz="900" spc="-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-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-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accessed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without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</a:t>
            </a:r>
            <a:r>
              <a:rPr sz="900" spc="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username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password.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Instead,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contrast,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username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anonymous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password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visitor.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 access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severely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restricted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here.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 be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able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copy files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but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not move through folders, for example.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2217672"/>
            <a:ext cx="1066293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12.3</a:t>
            </a:r>
            <a:r>
              <a:rPr sz="1200" spc="120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E-mail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2475686"/>
            <a:ext cx="5203128" cy="748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Electronic</a:t>
            </a:r>
            <a:r>
              <a:rPr sz="900" spc="-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(e-mail)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-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one</a:t>
            </a:r>
            <a:r>
              <a:rPr sz="900" spc="-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most</a:t>
            </a:r>
            <a:r>
              <a:rPr sz="900" spc="-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used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Internet</a:t>
            </a:r>
            <a:r>
              <a:rPr sz="900" spc="-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services.</a:t>
            </a:r>
            <a:r>
              <a:rPr sz="900" spc="-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service</a:t>
            </a:r>
            <a:r>
              <a:rPr sz="900" spc="-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enables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  <a:r>
              <a:rPr sz="900" spc="-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Internet</a:t>
            </a:r>
            <a:r>
              <a:rPr sz="900" spc="-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send</a:t>
            </a:r>
            <a:r>
              <a:rPr sz="900" spc="-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formatted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message</a:t>
            </a:r>
            <a:r>
              <a:rPr sz="900" spc="-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(mail)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-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another</a:t>
            </a:r>
            <a:r>
              <a:rPr sz="900" spc="-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Internet</a:t>
            </a:r>
            <a:r>
              <a:rPr sz="900" spc="-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</a:t>
            </a:r>
            <a:r>
              <a:rPr sz="900" spc="-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located</a:t>
            </a:r>
            <a:r>
              <a:rPr sz="900" spc="-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anywhere</a:t>
            </a:r>
            <a:r>
              <a:rPr sz="900" spc="-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-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world.</a:t>
            </a:r>
            <a:r>
              <a:rPr sz="900" spc="-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Messages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contain</a:t>
            </a:r>
            <a:r>
              <a:rPr sz="900" spc="-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not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only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text,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but</a:t>
            </a:r>
            <a:r>
              <a:rPr sz="900" spc="-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also photographs,</a:t>
            </a:r>
            <a:r>
              <a:rPr sz="900" spc="-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audio,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 video</a:t>
            </a:r>
            <a:r>
              <a:rPr sz="900" spc="-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files. The person</a:t>
            </a:r>
            <a:r>
              <a:rPr sz="900" spc="-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who sends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 known</a:t>
            </a:r>
            <a:r>
              <a:rPr sz="900" spc="-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-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sender,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person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who collects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 is</a:t>
            </a:r>
            <a:r>
              <a:rPr sz="900" spc="-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known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-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receiver.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It's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similar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postal mail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service.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0" y="3267627"/>
            <a:ext cx="1958329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Components of E-Mail System: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799" y="3535247"/>
            <a:ext cx="5200170" cy="3249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following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main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components</a:t>
            </a:r>
            <a:r>
              <a:rPr sz="900" spc="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9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  <a:r>
              <a:rPr sz="900" spc="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email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system:</a:t>
            </a:r>
            <a:r>
              <a:rPr sz="900" spc="49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</a:t>
            </a:r>
            <a:r>
              <a:rPr sz="900" spc="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Agent</a:t>
            </a:r>
            <a:r>
              <a:rPr sz="900" spc="9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(UA),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Message</a:t>
            </a:r>
            <a:r>
              <a:rPr sz="900" spc="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Transfer</a:t>
            </a:r>
          </a:p>
          <a:p>
            <a:pPr marL="0" marR="0">
              <a:lnSpc>
                <a:spcPts val="1118"/>
              </a:lnSpc>
              <a:spcBef>
                <a:spcPts val="7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Agent (MTA), Mail Box, and Spool file.</a:t>
            </a:r>
            <a:r>
              <a:rPr sz="900" spc="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 are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clarified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 the following paragraphs: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00" y="3900273"/>
            <a:ext cx="5199495" cy="473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User</a:t>
            </a:r>
            <a:r>
              <a:rPr sz="1000" spc="-39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Agent(UA):</a:t>
            </a:r>
            <a:r>
              <a:rPr sz="1000" spc="-36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UA</a:t>
            </a:r>
            <a:r>
              <a:rPr sz="900" spc="-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-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usually</a:t>
            </a:r>
            <a:r>
              <a:rPr sz="900" spc="-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-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service</a:t>
            </a:r>
            <a:r>
              <a:rPr sz="900" spc="-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-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sends</a:t>
            </a:r>
            <a:r>
              <a:rPr sz="900" spc="-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-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receives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mail.</a:t>
            </a:r>
            <a:r>
              <a:rPr sz="900" spc="-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-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-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also</a:t>
            </a:r>
            <a:r>
              <a:rPr sz="900" spc="-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known</a:t>
            </a:r>
            <a:r>
              <a:rPr sz="900" spc="-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-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-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reader.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supports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wide</a:t>
            </a:r>
            <a:r>
              <a:rPr sz="900" spc="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range</a:t>
            </a:r>
            <a:r>
              <a:rPr sz="900" spc="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commands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sending,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receiving,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replying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messages,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well as manipulating mailboxes.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00" y="4416910"/>
            <a:ext cx="1904693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Message Transfer Agent(MTA):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0" y="4640148"/>
            <a:ext cx="5201542" cy="7488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MTA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charge</a:t>
            </a:r>
            <a:r>
              <a:rPr sz="900" spc="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transferring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from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one</a:t>
            </a:r>
            <a:r>
              <a:rPr sz="900" spc="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device</a:t>
            </a:r>
            <a:r>
              <a:rPr sz="900" spc="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another.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device</a:t>
            </a:r>
            <a:r>
              <a:rPr sz="900" spc="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must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have</a:t>
            </a:r>
            <a:r>
              <a:rPr sz="900" spc="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both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MTA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system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MTA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order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send</a:t>
            </a:r>
            <a:r>
              <a:rPr sz="900" spc="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email.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If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receivers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wired</a:t>
            </a:r>
            <a:r>
              <a:rPr sz="900" spc="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same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machine,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</a:p>
          <a:p>
            <a:pPr marL="0" marR="0">
              <a:lnSpc>
                <a:spcPts val="1117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sends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</a:t>
            </a:r>
            <a:r>
              <a:rPr sz="900" spc="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their</a:t>
            </a:r>
            <a:r>
              <a:rPr sz="900" spc="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mailboxes.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If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destination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mailbox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another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node,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13" dirty="0">
                <a:solidFill>
                  <a:srgbClr val="000000"/>
                </a:solidFill>
                <a:latin typeface="CQQEGU+BookAntiqua"/>
                <a:cs typeface="CQQEGU+BookAntiqua"/>
              </a:rPr>
              <a:t>sends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peer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MTA. Simple Mail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Transfer Protocol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 used</a:t>
            </a:r>
            <a:r>
              <a:rPr sz="900" spc="-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deliver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messages from one MTA</a:t>
            </a:r>
            <a:r>
              <a:rPr sz="900" spc="-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another as</a:t>
            </a:r>
            <a:r>
              <a:rPr sz="900" spc="-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seen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2.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434463" y="8115284"/>
            <a:ext cx="1703070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2 Message Transfer Agent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8384517"/>
            <a:ext cx="62864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Mailbox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0" y="8607755"/>
            <a:ext cx="5198446" cy="46385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It's a local hard drive disc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 collects e-mails. This file contains delivered emails. The user</a:t>
            </a:r>
            <a:r>
              <a:rPr sz="900" spc="-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 read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delete it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depending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his or her needs.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Each customer must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have a mailbox in order to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 the</a:t>
            </a:r>
          </a:p>
          <a:p>
            <a:pPr marL="0" marR="0">
              <a:lnSpc>
                <a:spcPts val="1117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e-mail system. Just the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mailbox user has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access to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mailbox.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0" y="9114767"/>
            <a:ext cx="718558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Spool File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800" y="9338005"/>
            <a:ext cx="5199558" cy="46512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</a:t>
            </a:r>
            <a:r>
              <a:rPr sz="900" spc="1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file</a:t>
            </a:r>
            <a:r>
              <a:rPr sz="900" spc="1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holds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</a:t>
            </a:r>
            <a:r>
              <a:rPr sz="900" spc="1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emails</a:t>
            </a:r>
            <a:r>
              <a:rPr sz="900" spc="1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need</a:t>
            </a:r>
            <a:r>
              <a:rPr sz="900" spc="1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1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sent.</a:t>
            </a:r>
            <a:r>
              <a:rPr sz="900" spc="1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SMTP</a:t>
            </a:r>
            <a:r>
              <a:rPr sz="900" spc="1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used</a:t>
            </a:r>
            <a:r>
              <a:rPr sz="900" spc="1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10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</a:t>
            </a:r>
            <a:r>
              <a:rPr sz="900" spc="1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agent</a:t>
            </a:r>
            <a:r>
              <a:rPr sz="900" spc="1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append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outgoing mails</a:t>
            </a:r>
            <a:r>
              <a:rPr sz="900" spc="-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 register.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 distribution, MTA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removes pending mail from</a:t>
            </a:r>
            <a:r>
              <a:rPr sz="900" spc="-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spool register.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7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e-mail,</a:t>
            </a:r>
            <a:r>
              <a:rPr sz="900" spc="1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single</a:t>
            </a:r>
            <a:r>
              <a:rPr sz="900" spc="1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name,</a:t>
            </a:r>
            <a:r>
              <a:rPr sz="900" spc="1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known</a:t>
            </a:r>
            <a:r>
              <a:rPr sz="900" spc="1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1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  <a:r>
              <a:rPr sz="900" spc="1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alias,</a:t>
            </a:r>
            <a:r>
              <a:rPr sz="900" spc="1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may</a:t>
            </a:r>
            <a:r>
              <a:rPr sz="900" spc="1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1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used</a:t>
            </a:r>
            <a:r>
              <a:rPr sz="900" spc="1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5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describe</a:t>
            </a:r>
            <a:r>
              <a:rPr sz="900" spc="15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several</a:t>
            </a:r>
            <a:r>
              <a:rPr sz="900" spc="1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e-mail</a:t>
            </a:r>
            <a:r>
              <a:rPr sz="900" spc="1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addresses.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218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2519172" y="4199128"/>
            <a:ext cx="1842516" cy="147218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3003804" y="3821176"/>
            <a:ext cx="62483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551176" y="3821176"/>
            <a:ext cx="33527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786628" y="323596"/>
            <a:ext cx="1769871" cy="48005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67512" y="672592"/>
            <a:ext cx="5082540" cy="127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6539497" y="4475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914391" y="524379"/>
            <a:ext cx="4971306" cy="761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34461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Unit 1: Introduction to Data Communication and Computer Networks</a:t>
            </a:r>
          </a:p>
          <a:p>
            <a:pPr marL="0" marR="0">
              <a:lnSpc>
                <a:spcPts val="1085"/>
              </a:lnSpc>
              <a:spcBef>
                <a:spcPts val="52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limit on central cable length and the number of nodes that can be connected.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Dependency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central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disadvantages.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main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(i.e.</a:t>
            </a:r>
          </a:p>
          <a:p>
            <a:pPr marL="22860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 ) encounters some problem,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whole network breaks down.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914389" y="1300095"/>
            <a:ext cx="4473920" cy="556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Proper termination is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required to dump signals.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use of terminators is a must.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 is difficult to detect and troubleshoot faults at the individual station.</a:t>
            </a:r>
          </a:p>
          <a:p>
            <a:pPr marL="2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Maintenance costs can get higher with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914391" y="1871596"/>
            <a:ext cx="4868044" cy="3663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efficiency of Bus network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reduces, as the number of devices connected to it increases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7.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 is not suitable for networks with heavy traffic.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914390" y="2252596"/>
            <a:ext cx="469875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8.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 is very low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 all the computers receive the sent signal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 the source.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789" y="2474510"/>
            <a:ext cx="974136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Star Topology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781" y="2705223"/>
            <a:ext cx="5199908" cy="14545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local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area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star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topology,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host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central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8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point-to-point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connection.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said</a:t>
            </a:r>
            <a:r>
              <a:rPr sz="900" spc="1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every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indirectly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every</a:t>
            </a:r>
          </a:p>
          <a:p>
            <a:pPr marL="8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help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hub.</a:t>
            </a:r>
            <a:r>
              <a:rPr sz="900" spc="1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Star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topology,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every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(computer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workstation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</a:p>
          <a:p>
            <a:pPr marL="3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peripheral)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central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called</a:t>
            </a:r>
            <a:r>
              <a:rPr sz="900" spc="1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hub,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router,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switch.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4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peripherals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clients.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necessarily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resemble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star</a:t>
            </a:r>
          </a:p>
          <a:p>
            <a:pPr marL="4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classified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star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network,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</a:t>
            </a:r>
            <a:r>
              <a:rPr sz="900" spc="1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1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nodes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</a:p>
          <a:p>
            <a:pPr marL="4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central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</a:t>
            </a:r>
            <a:r>
              <a:rPr sz="900" spc="1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</a:t>
            </a:r>
            <a:r>
              <a:rPr sz="900" spc="1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29.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traffic</a:t>
            </a:r>
            <a:r>
              <a:rPr sz="900" spc="1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traverses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passes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1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central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hub.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acts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repeater.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star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considered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easiest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</a:p>
          <a:p>
            <a:pPr marL="11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design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implement.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typically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</a:t>
            </a:r>
            <a:r>
              <a:rPr sz="900" spc="1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</a:t>
            </a:r>
            <a:r>
              <a:rPr sz="900" spc="1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Un-shielded</a:t>
            </a:r>
            <a:r>
              <a:rPr sz="900" spc="2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Twisted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Pair</a:t>
            </a:r>
          </a:p>
          <a:p>
            <a:pPr marL="12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(UTP) Ethernet.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645664" y="5748652"/>
            <a:ext cx="1280379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29 Star Topology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790" y="6019334"/>
            <a:ext cx="2601708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Primary Disadvantage Compared to Other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794" y="6247000"/>
            <a:ext cx="2844182" cy="3938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primary disadvantage of the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star topology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</a:p>
          <a:p>
            <a:pPr marL="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hub represents a single point of failure.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795" y="6682864"/>
            <a:ext cx="426271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Compared to the bus topology, a star network generally requires more cable.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786" y="6900796"/>
            <a:ext cx="5196876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hub,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router,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</a:t>
            </a:r>
            <a:r>
              <a:rPr sz="900" spc="1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central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increases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overall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cost</a:t>
            </a:r>
            <a:r>
              <a:rPr sz="900" spc="1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228599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785" y="7261984"/>
            <a:ext cx="5196876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hub,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router,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</a:t>
            </a:r>
            <a:r>
              <a:rPr sz="900" spc="1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central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increases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overall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cost</a:t>
            </a:r>
            <a:r>
              <a:rPr sz="900" spc="1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228599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784" y="7622583"/>
            <a:ext cx="1841121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Advantages of Star Topology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784" y="7852313"/>
            <a:ext cx="192417" cy="1657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rial"/>
                <a:cs typeface="Arial"/>
              </a:rPr>
              <a:t>•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914382" y="7850248"/>
            <a:ext cx="4970548" cy="6026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compared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gives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far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much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better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performance,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signals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don’t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necessarily</a:t>
            </a:r>
          </a:p>
          <a:p>
            <a:pPr marL="2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get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transmitted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1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workstations.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reaches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intended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after</a:t>
            </a:r>
          </a:p>
          <a:p>
            <a:pPr marL="2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passing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3-4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2-3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links.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performance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dependent on the capacity of the central hub.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85778" y="8496965"/>
            <a:ext cx="192422" cy="5254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rial"/>
                <a:cs typeface="Arial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182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rial"/>
                <a:cs typeface="Arial"/>
              </a:rPr>
              <a:t>•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914381" y="8494900"/>
            <a:ext cx="4969423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Easy to connect new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nodes or devices. In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star topology, new nodes can be added easily without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affecting the rest of the network. Similarly, components can also be removed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easily.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914374" y="8854564"/>
            <a:ext cx="4970471" cy="46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Failure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doesn’t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affect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rest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time,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easy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detect</a:t>
            </a:r>
            <a:r>
              <a:rPr sz="900" spc="1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failure</a:t>
            </a:r>
            <a:r>
              <a:rPr sz="900" spc="1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troubleshoot</a:t>
            </a:r>
            <a:r>
              <a:rPr sz="900" spc="1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it.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Centralized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management.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helps</a:t>
            </a:r>
            <a:r>
              <a:rPr sz="900" spc="1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monitoring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121420" y="10084432"/>
            <a:ext cx="2328354" cy="1382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endParaRPr sz="900" dirty="0">
              <a:solidFill>
                <a:srgbClr val="000000"/>
              </a:solidFill>
              <a:latin typeface="RMHARQ+BKSOFX+BookAntiqua-Bold"/>
              <a:cs typeface="RMHARQ+BKSOFX+BookAntiqua-Bold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983224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21</a:t>
            </a:r>
          </a:p>
        </p:txBody>
      </p:sp>
    </p:spTree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1829054" y="5838317"/>
            <a:ext cx="5048757" cy="369023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5238" y="265683"/>
            <a:ext cx="175260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25424" y="52245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905966"/>
            <a:ext cx="5200313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Whenever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has</a:t>
            </a:r>
            <a:r>
              <a:rPr sz="900" spc="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send</a:t>
            </a:r>
            <a:r>
              <a:rPr sz="900" spc="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post,</a:t>
            </a:r>
            <a:r>
              <a:rPr sz="900" spc="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machine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checks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name</a:t>
            </a:r>
            <a:r>
              <a:rPr sz="900" spc="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receiver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against</a:t>
            </a:r>
            <a:r>
              <a:rPr sz="900" spc="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alias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database.</a:t>
            </a:r>
            <a:r>
              <a:rPr sz="900" spc="-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If</a:t>
            </a:r>
            <a:r>
              <a:rPr sz="900" spc="-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mailing</a:t>
            </a:r>
            <a:r>
              <a:rPr sz="900" spc="-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list</a:t>
            </a:r>
            <a:r>
              <a:rPr sz="900" spc="-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-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present</a:t>
            </a:r>
            <a:r>
              <a:rPr sz="900" spc="-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-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-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given</a:t>
            </a:r>
            <a:r>
              <a:rPr sz="900" spc="-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alias,</a:t>
            </a:r>
            <a:r>
              <a:rPr sz="900" spc="-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separate</a:t>
            </a:r>
            <a:r>
              <a:rPr sz="900" spc="-6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messages</a:t>
            </a:r>
            <a:r>
              <a:rPr sz="900" spc="-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must</a:t>
            </a:r>
            <a:r>
              <a:rPr sz="900" spc="-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-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prepared</a:t>
            </a:r>
            <a:r>
              <a:rPr sz="900" spc="-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-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handed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MTA,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one</a:t>
            </a:r>
            <a:r>
              <a:rPr sz="900" spc="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each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entry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list.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If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</a:t>
            </a:r>
            <a:r>
              <a:rPr sz="900" spc="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mailing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list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exists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given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alias,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name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becomes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identifying address, and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single letter is sent to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 transfer individual.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1555795"/>
            <a:ext cx="2251874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Services</a:t>
            </a:r>
            <a:r>
              <a:rPr sz="1000" spc="1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provided</a:t>
            </a:r>
            <a:r>
              <a:rPr sz="1000" spc="1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by E-mail system: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4" y="1784580"/>
            <a:ext cx="91818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Composition: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4" y="2007818"/>
            <a:ext cx="5195793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term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"composition"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refers to the method of creating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messages and responses. Every kind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 text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editor may be used to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compose.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4" y="2372843"/>
            <a:ext cx="623224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Transfer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4" y="2596081"/>
            <a:ext cx="407563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sending of mail from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sender to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receiver is referred to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transfer.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4" y="2819375"/>
            <a:ext cx="71554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Reporting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4" y="3042995"/>
            <a:ext cx="5195888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term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"reporting"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applies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6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announcement</a:t>
            </a:r>
            <a:r>
              <a:rPr sz="900" spc="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postal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delivery.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allows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users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see</a:t>
            </a:r>
            <a:r>
              <a:rPr sz="900" spc="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if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their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 has been delivered, lost, or rejected.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4" y="3409544"/>
            <a:ext cx="779041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Displaying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4" y="3632783"/>
            <a:ext cx="354219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applies to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current mail in a format that the user can comprehend.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3" y="3856076"/>
            <a:ext cx="821309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Disposition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29053" y="4079315"/>
            <a:ext cx="5199449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move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-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concerned</a:t>
            </a:r>
            <a:r>
              <a:rPr sz="900" spc="-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</a:t>
            </a:r>
            <a:r>
              <a:rPr sz="900" spc="-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recipient's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behaviour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after</a:t>
            </a:r>
            <a:r>
              <a:rPr sz="900" spc="-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receiving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mail,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such</a:t>
            </a:r>
            <a:r>
              <a:rPr sz="900" spc="-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-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saving</a:t>
            </a:r>
            <a:r>
              <a:rPr sz="900" spc="-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it,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deleting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before reading it,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 deleting it after reading it.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829053" y="4441569"/>
            <a:ext cx="1760601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12.4</a:t>
            </a:r>
            <a:r>
              <a:rPr sz="1200" spc="1203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POP and IMAP3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829053" y="4699583"/>
            <a:ext cx="5201514" cy="60711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Both</a:t>
            </a:r>
            <a:r>
              <a:rPr sz="900" spc="-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POP3</a:t>
            </a:r>
            <a:r>
              <a:rPr sz="900" spc="-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(Post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Office</a:t>
            </a:r>
            <a:r>
              <a:rPr sz="900" spc="-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3)</a:t>
            </a:r>
            <a:r>
              <a:rPr sz="900" spc="-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IMAP</a:t>
            </a:r>
            <a:r>
              <a:rPr sz="900" spc="-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(Internet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Message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Access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Protocol)</a:t>
            </a:r>
            <a:r>
              <a:rPr sz="900" spc="-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MAA</a:t>
            </a:r>
            <a:r>
              <a:rPr sz="900" spc="-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(Message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Accessing Agent)</a:t>
            </a:r>
            <a:r>
              <a:rPr sz="900" spc="-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protocols that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used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retrieve messages from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mail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deliver them</a:t>
            </a:r>
          </a:p>
          <a:p>
            <a:pPr marL="0" marR="0">
              <a:lnSpc>
                <a:spcPts val="1117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recipient's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device.</a:t>
            </a:r>
            <a:r>
              <a:rPr sz="900" spc="-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Spam</a:t>
            </a:r>
            <a:r>
              <a:rPr sz="900" spc="-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virus</a:t>
            </a:r>
            <a:r>
              <a:rPr sz="900" spc="-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filters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-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aware</a:t>
            </a:r>
            <a:r>
              <a:rPr sz="900" spc="-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these</a:t>
            </a:r>
            <a:r>
              <a:rPr sz="900" spc="-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protocols.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POP3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 more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rigid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 complex than IMAP.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829053" y="5349665"/>
            <a:ext cx="498868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Difference Between POP3 and IMAP:</a:t>
            </a:r>
            <a:r>
              <a:rPr sz="1000" spc="3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Table</a:t>
            </a:r>
            <a:r>
              <a:rPr sz="1000" spc="10" dirty="0">
                <a:solidFill>
                  <a:srgbClr val="000000"/>
                </a:solidFill>
                <a:latin typeface="WMISUG+BookAntiqua-Bold"/>
                <a:cs typeface="WMISUG+BookAntiqua-Bold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4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Difference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between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POP3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and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IMAP.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3313811" y="5574394"/>
            <a:ext cx="2229441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Table 4 Difference</a:t>
            </a:r>
            <a:r>
              <a:rPr sz="900" spc="-13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between POP3 and IMAP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900681" y="5920561"/>
            <a:ext cx="11538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Post Office Protocol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4422012" y="5920561"/>
            <a:ext cx="220709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Internet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message access protocol (IMAP)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900682" y="6220789"/>
            <a:ext cx="5055972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POP</a:t>
            </a:r>
            <a:r>
              <a:rPr sz="900" spc="1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straightforward</a:t>
            </a:r>
            <a:r>
              <a:rPr sz="900" spc="1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</a:t>
            </a:r>
            <a:r>
              <a:rPr sz="900" spc="1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allows</a:t>
            </a:r>
            <a:r>
              <a:rPr sz="900" spc="8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IMAP</a:t>
            </a:r>
            <a:r>
              <a:rPr sz="900" spc="2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29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8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more</a:t>
            </a:r>
            <a:r>
              <a:rPr sz="900" spc="2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sophisticated</a:t>
            </a:r>
            <a:r>
              <a:rPr sz="900" spc="29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</a:t>
            </a:r>
            <a:r>
              <a:rPr sz="900" spc="2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download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messages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from</a:t>
            </a:r>
            <a:r>
              <a:rPr sz="900" spc="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your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Inbox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8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helps</a:t>
            </a:r>
            <a:r>
              <a:rPr sz="900" spc="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</a:t>
            </a:r>
            <a:r>
              <a:rPr sz="900" spc="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9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see</a:t>
            </a:r>
            <a:r>
              <a:rPr sz="900" spc="8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</a:t>
            </a:r>
            <a:r>
              <a:rPr sz="900" spc="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folders</a:t>
            </a:r>
            <a:r>
              <a:rPr sz="900" spc="1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900682" y="6504254"/>
            <a:ext cx="87991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your machine.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4422013" y="6504254"/>
            <a:ext cx="49461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1900682" y="6806005"/>
            <a:ext cx="5055518" cy="3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port</a:t>
            </a:r>
            <a:r>
              <a:rPr sz="900" spc="-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110,</a:t>
            </a:r>
            <a:r>
              <a:rPr sz="900" spc="-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POP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</a:t>
            </a:r>
            <a:r>
              <a:rPr sz="900" spc="-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listens,</a:t>
            </a:r>
            <a:r>
              <a:rPr sz="900" spc="-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 port</a:t>
            </a:r>
            <a:r>
              <a:rPr sz="900" spc="85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1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port</a:t>
            </a:r>
            <a:r>
              <a:rPr sz="900" spc="1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143,</a:t>
            </a:r>
            <a:r>
              <a:rPr sz="900" spc="1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IMAP</a:t>
            </a:r>
            <a:r>
              <a:rPr sz="900" spc="1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</a:t>
            </a:r>
            <a:r>
              <a:rPr sz="900" spc="1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listens,</a:t>
            </a:r>
            <a:r>
              <a:rPr sz="900" spc="1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1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995,</a:t>
            </a:r>
            <a:r>
              <a:rPr sz="900" spc="1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POP</a:t>
            </a:r>
            <a:r>
              <a:rPr sz="900" spc="16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</a:t>
            </a:r>
            <a:r>
              <a:rPr sz="900" spc="1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SSL</a:t>
            </a:r>
            <a:r>
              <a:rPr sz="900" spc="1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safe</a:t>
            </a:r>
            <a:r>
              <a:rPr sz="900" spc="16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(POP3DS)</a:t>
            </a:r>
            <a:r>
              <a:rPr sz="900" spc="1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</a:t>
            </a:r>
            <a:r>
              <a:rPr sz="900" spc="8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port</a:t>
            </a:r>
            <a:r>
              <a:rPr sz="900" spc="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993,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IMAP</a:t>
            </a:r>
            <a:r>
              <a:rPr sz="900" spc="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</a:t>
            </a:r>
            <a:r>
              <a:rPr sz="900" spc="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SSL</a:t>
            </a:r>
            <a:r>
              <a:rPr sz="900" spc="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secure(IMAPDS)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1900682" y="7089851"/>
            <a:ext cx="50352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listens.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4422013" y="7089851"/>
            <a:ext cx="84448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 listens.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1900682" y="7391603"/>
            <a:ext cx="5056733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POP3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allows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</a:t>
            </a:r>
            <a:r>
              <a:rPr sz="900" spc="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view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your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email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from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just</a:t>
            </a:r>
            <a:r>
              <a:rPr sz="900" spc="8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Messages</a:t>
            </a:r>
            <a:r>
              <a:rPr sz="900" spc="4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40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accessible</a:t>
            </a:r>
            <a:r>
              <a:rPr sz="900" spc="4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from</a:t>
            </a:r>
            <a:r>
              <a:rPr sz="900" spc="4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4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variety</a:t>
            </a:r>
            <a:r>
              <a:rPr sz="900" spc="4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one computer at a time.</a:t>
            </a:r>
            <a:r>
              <a:rPr sz="900" spc="102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platforms.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1900682" y="7833563"/>
            <a:ext cx="5058126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-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-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necessary</a:t>
            </a:r>
            <a:r>
              <a:rPr sz="900" spc="-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download</a:t>
            </a:r>
            <a:r>
              <a:rPr sz="900" spc="-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</a:t>
            </a:r>
            <a:r>
              <a:rPr sz="900" spc="-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-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local</a:t>
            </a:r>
            <a:r>
              <a:rPr sz="900" spc="8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Before downloading the message, you can read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machine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order to read it.</a:t>
            </a:r>
            <a:r>
              <a:rPr sz="900" spc="87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 half.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1900682" y="8277046"/>
            <a:ext cx="5057457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recipient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cannot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organise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his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her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emails</a:t>
            </a:r>
            <a:r>
              <a:rPr sz="900" spc="85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emails</a:t>
            </a:r>
            <a:r>
              <a:rPr sz="900" spc="2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2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2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organised</a:t>
            </a:r>
            <a:r>
              <a:rPr sz="900" spc="20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directly</a:t>
            </a:r>
            <a:r>
              <a:rPr sz="900" spc="2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2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 the mail server's mailbox.</a:t>
            </a:r>
            <a:r>
              <a:rPr sz="900" spc="84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 server by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recipient.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1900682" y="8719007"/>
            <a:ext cx="5055856" cy="3221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-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</a:t>
            </a:r>
            <a:r>
              <a:rPr sz="900" spc="-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server,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</a:t>
            </a:r>
            <a:r>
              <a:rPr sz="900" spc="-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cannot</a:t>
            </a:r>
            <a:r>
              <a:rPr sz="900" spc="-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make,</a:t>
            </a:r>
            <a:r>
              <a:rPr sz="900" spc="-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erase,</a:t>
            </a:r>
            <a:r>
              <a:rPr sz="900" spc="8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0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server,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0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</a:t>
            </a:r>
            <a:r>
              <a:rPr sz="900" spc="1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will</a:t>
            </a:r>
            <a:r>
              <a:rPr sz="900" spc="1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build,</a:t>
            </a:r>
            <a:r>
              <a:rPr sz="900" spc="1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erase,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 rename emails.</a:t>
            </a:r>
            <a:r>
              <a:rPr sz="900" spc="125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rename emails.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1900682" y="9162745"/>
            <a:ext cx="5055741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Before</a:t>
            </a:r>
            <a:r>
              <a:rPr sz="900" spc="8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uploading</a:t>
            </a:r>
            <a:r>
              <a:rPr sz="900" spc="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</a:t>
            </a:r>
            <a:r>
              <a:rPr sz="900" spc="7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local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system,</a:t>
            </a:r>
            <a:r>
              <a:rPr sz="900" spc="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8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Until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uploading,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scan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content</a:t>
            </a:r>
            <a:r>
              <a:rPr sz="900" spc="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 cannot browse 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content.</a:t>
            </a:r>
            <a:r>
              <a:rPr sz="900" spc="70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 email for a certain string.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219</a:t>
            </a:r>
          </a:p>
        </p:txBody>
      </p:sp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129982" y="6927468"/>
            <a:ext cx="4159250" cy="169532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12" y="280923"/>
            <a:ext cx="6853428" cy="275755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153791" y="524381"/>
            <a:ext cx="2732158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Unit 12: Application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services and protocols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479794" y="53769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757733" y="988262"/>
            <a:ext cx="5056562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There</a:t>
            </a:r>
            <a:r>
              <a:rPr sz="900" spc="-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-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two</a:t>
            </a:r>
            <a:r>
              <a:rPr sz="900" spc="-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modes</a:t>
            </a:r>
            <a:r>
              <a:rPr sz="900" spc="-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available:</a:t>
            </a:r>
            <a:r>
              <a:rPr sz="900" spc="-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delete</a:t>
            </a:r>
            <a:r>
              <a:rPr sz="900" spc="-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-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keep.</a:t>
            </a:r>
            <a:r>
              <a:rPr sz="900" spc="8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Multiple</a:t>
            </a:r>
            <a:r>
              <a:rPr sz="900" spc="-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backup</a:t>
            </a:r>
            <a:r>
              <a:rPr sz="900" spc="-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backups</a:t>
            </a:r>
            <a:r>
              <a:rPr sz="900" spc="-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-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letter</a:t>
            </a:r>
            <a:r>
              <a:rPr sz="900" spc="-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-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stored</a:t>
            </a:r>
          </a:p>
          <a:p>
            <a:pPr marL="2521026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28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</a:t>
            </a:r>
            <a:r>
              <a:rPr sz="900" spc="2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system,</a:t>
            </a:r>
            <a:r>
              <a:rPr sz="900" spc="2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so</a:t>
            </a:r>
            <a:r>
              <a:rPr sz="900" spc="2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2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even</a:t>
            </a:r>
            <a:r>
              <a:rPr sz="900" spc="28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if</a:t>
            </a:r>
            <a:r>
              <a:rPr sz="900" spc="2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local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57733" y="1206194"/>
            <a:ext cx="2535619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After</a:t>
            </a:r>
            <a:r>
              <a:rPr sz="900" spc="1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retrieval,</a:t>
            </a:r>
            <a:r>
              <a:rPr sz="900" spc="1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</a:t>
            </a:r>
            <a:r>
              <a:rPr sz="900" spc="1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removed</a:t>
            </a:r>
            <a:r>
              <a:rPr sz="900" spc="1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from</a:t>
            </a:r>
            <a:r>
              <a:rPr sz="900" spc="1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mailbox in delete mode.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3278759" y="1273250"/>
            <a:ext cx="2535098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server's</a:t>
            </a:r>
            <a:r>
              <a:rPr sz="900" spc="15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message</a:t>
            </a:r>
            <a:r>
              <a:rPr sz="900" spc="1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lost,</a:t>
            </a:r>
            <a:r>
              <a:rPr sz="900" spc="1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</a:t>
            </a:r>
            <a:r>
              <a:rPr sz="900" spc="1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will</a:t>
            </a:r>
            <a:r>
              <a:rPr sz="900" spc="1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still</a:t>
            </a:r>
            <a:r>
              <a:rPr sz="900" spc="1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recovered.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57733" y="1567382"/>
            <a:ext cx="2534414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</a:t>
            </a:r>
            <a:r>
              <a:rPr sz="900" spc="7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kept</a:t>
            </a:r>
            <a:r>
              <a:rPr sz="900" spc="8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box</a:t>
            </a:r>
            <a:r>
              <a:rPr sz="900" spc="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after</a:t>
            </a:r>
            <a:r>
              <a:rPr sz="900" spc="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retrieval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 keep mode.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757732" y="2009342"/>
            <a:ext cx="5055761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Local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email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tools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used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make</a:t>
            </a:r>
            <a:r>
              <a:rPr sz="900" spc="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changes</a:t>
            </a:r>
            <a:r>
              <a:rPr sz="900" spc="87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Online</a:t>
            </a:r>
            <a:r>
              <a:rPr sz="900" spc="9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interface</a:t>
            </a:r>
            <a:r>
              <a:rPr sz="900" spc="1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1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email</a:t>
            </a:r>
            <a:r>
              <a:rPr sz="900" spc="1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programme</a:t>
            </a:r>
            <a:r>
              <a:rPr sz="900" spc="1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changes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the mail.</a:t>
            </a:r>
            <a:r>
              <a:rPr sz="900" spc="151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 synchronised with 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757732" y="2452827"/>
            <a:ext cx="505612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Many</a:t>
            </a:r>
            <a:r>
              <a:rPr sz="900" spc="10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messages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downloaded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at</a:t>
            </a:r>
            <a:r>
              <a:rPr sz="900" spc="1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8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Prior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uploading,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message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header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757732" y="2594558"/>
            <a:ext cx="69726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same time.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3278758" y="2594558"/>
            <a:ext cx="61634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accessed.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00" y="3335146"/>
            <a:ext cx="2623262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12.5</a:t>
            </a:r>
            <a:r>
              <a:rPr sz="1200" spc="120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Domain Name System(DNS)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00" y="3591635"/>
            <a:ext cx="5195661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DNS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service</a:t>
            </a:r>
            <a:r>
              <a:rPr sz="900" spc="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converts a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host's name to an</a:t>
            </a:r>
            <a:r>
              <a:rPr sz="900" spc="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IP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address. The</a:t>
            </a:r>
            <a:r>
              <a:rPr sz="900" spc="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Domain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Name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System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(DNS)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hierarchical network that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 applied as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hierarchy of name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servers. It's an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application layer protocol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 allows clients and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servers to send and receive messages.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0" y="4099732"/>
            <a:ext cx="914389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Requirement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4323156"/>
            <a:ext cx="5196103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host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known by its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IP address,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but</a:t>
            </a:r>
            <a:r>
              <a:rPr sz="900" spc="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people have a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hard time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recalling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numbers, and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IP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addresses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not</a:t>
            </a:r>
            <a:r>
              <a:rPr sz="900" spc="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static,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so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mapping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needed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convert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domain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name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an</a:t>
            </a:r>
            <a:r>
              <a:rPr sz="900" spc="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IP</a:t>
            </a:r>
            <a:r>
              <a:rPr sz="900" spc="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address.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result,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DNS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 used to transform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website's domain name to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numerical IP address.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4831252"/>
            <a:ext cx="624194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Domain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0" y="5054930"/>
            <a:ext cx="193982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There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 many types of DOMAIN: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914705" y="5308703"/>
            <a:ext cx="1404696" cy="19022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1.</a:t>
            </a:r>
            <a:r>
              <a:rPr sz="900" spc="8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Generic</a:t>
            </a:r>
            <a:r>
              <a:rPr sz="1000" spc="603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Domain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: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374342" y="5315533"/>
            <a:ext cx="351088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</a:t>
            </a:r>
            <a:r>
              <a:rPr sz="900" spc="5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6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these</a:t>
            </a:r>
            <a:r>
              <a:rPr sz="900" spc="57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5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common</a:t>
            </a:r>
            <a:r>
              <a:rPr sz="900" spc="5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domains:.com</a:t>
            </a:r>
            <a:r>
              <a:rPr sz="900" spc="5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(commercial),.edu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914705" y="5506033"/>
            <a:ext cx="4963870" cy="3738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28599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(educational),.mil (military),.org (non-profit organisation), and.net (similar to commercial).</a:t>
            </a:r>
          </a:p>
          <a:p>
            <a:pPr marL="0" marR="0">
              <a:lnSpc>
                <a:spcPts val="1197"/>
              </a:lnSpc>
              <a:spcBef>
                <a:spcPts val="32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2.</a:t>
            </a:r>
            <a:r>
              <a:rPr sz="900" spc="8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Country</a:t>
            </a:r>
            <a:r>
              <a:rPr sz="1000" spc="11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domain</a:t>
            </a:r>
            <a:r>
              <a:rPr sz="1000" spc="-19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.in (india) .us .uk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914705" y="5880203"/>
            <a:ext cx="4969959" cy="56796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3.</a:t>
            </a:r>
            <a:r>
              <a:rPr sz="900" spc="8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Inverse</a:t>
            </a:r>
            <a:r>
              <a:rPr sz="1000" spc="-19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domain</a:t>
            </a:r>
            <a:r>
              <a:rPr sz="1000" spc="-46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if</a:t>
            </a:r>
            <a:r>
              <a:rPr sz="900" spc="-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</a:t>
            </a:r>
            <a:r>
              <a:rPr sz="900" spc="-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want</a:t>
            </a:r>
            <a:r>
              <a:rPr sz="900" spc="-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know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what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domain</a:t>
            </a:r>
            <a:r>
              <a:rPr sz="900" spc="-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name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website.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Ip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domain</a:t>
            </a:r>
          </a:p>
          <a:p>
            <a:pPr marL="228599" marR="0">
              <a:lnSpc>
                <a:spcPts val="1118"/>
              </a:lnSpc>
              <a:spcBef>
                <a:spcPts val="35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name</a:t>
            </a:r>
            <a:r>
              <a:rPr sz="900" spc="-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mapping.</a:t>
            </a:r>
            <a:r>
              <a:rPr sz="900" spc="-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So,</a:t>
            </a:r>
            <a:r>
              <a:rPr sz="900" spc="-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DNS</a:t>
            </a:r>
            <a:r>
              <a:rPr sz="900" spc="-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provide</a:t>
            </a:r>
            <a:r>
              <a:rPr sz="900" spc="-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both</a:t>
            </a:r>
            <a:r>
              <a:rPr sz="900" spc="-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mapping</a:t>
            </a:r>
            <a:r>
              <a:rPr sz="900" spc="-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-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example</a:t>
            </a:r>
            <a:r>
              <a:rPr sz="900" spc="-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find</a:t>
            </a:r>
            <a:r>
              <a:rPr sz="900" spc="-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ip</a:t>
            </a:r>
            <a:r>
              <a:rPr sz="900" spc="-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addresses</a:t>
            </a:r>
          </a:p>
          <a:p>
            <a:pPr marL="22860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 geeksforgeeks.org then we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have to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type</a:t>
            </a:r>
            <a:r>
              <a:rPr sz="900" spc="-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nslookup www.geeksforgeeks.org.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431415" y="8702024"/>
            <a:ext cx="170712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3 Organization of Domain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685800" y="8964625"/>
            <a:ext cx="5201058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very</a:t>
            </a:r>
            <a:r>
              <a:rPr sz="900" spc="9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difficult</a:t>
            </a:r>
            <a:r>
              <a:rPr sz="900" spc="9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determine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IP</a:t>
            </a:r>
            <a:r>
              <a:rPr sz="900" spc="8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address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associated</a:t>
            </a:r>
            <a:r>
              <a:rPr sz="900" spc="7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</a:t>
            </a:r>
            <a:r>
              <a:rPr sz="900" spc="7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website</a:t>
            </a:r>
            <a:r>
              <a:rPr sz="900" spc="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there</a:t>
            </a:r>
            <a:r>
              <a:rPr sz="900" spc="7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millions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them.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 all of those websites, we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should be</a:t>
            </a:r>
            <a:r>
              <a:rPr sz="900" spc="-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able to</a:t>
            </a:r>
            <a:r>
              <a:rPr sz="900" spc="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produce 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IP address almost instantly; there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should be no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significant delay. Database organisation is critical.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220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856994" y="3621532"/>
            <a:ext cx="4981574" cy="16192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5238" y="265683"/>
            <a:ext cx="1752600" cy="6629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25424" y="52245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911142"/>
            <a:ext cx="880088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DNS Record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1134566"/>
            <a:ext cx="5195545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What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validity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domain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name</a:t>
            </a:r>
            <a:r>
              <a:rPr sz="900" spc="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  <a:r>
              <a:rPr sz="900" spc="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IP</a:t>
            </a:r>
            <a:r>
              <a:rPr sz="900" spc="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address?</a:t>
            </a:r>
            <a:r>
              <a:rPr sz="900" spc="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What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time</a:t>
            </a:r>
            <a:r>
              <a:rPr sz="900" spc="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live?</a:t>
            </a:r>
            <a:r>
              <a:rPr sz="900" spc="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well</a:t>
            </a:r>
            <a:r>
              <a:rPr sz="900" spc="6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other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details pertaining to the domain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name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These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documents are</a:t>
            </a:r>
            <a:r>
              <a:rPr sz="900" spc="-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organised in a tree-like format.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3" y="1499406"/>
            <a:ext cx="815344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Namespace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3" y="1722829"/>
            <a:ext cx="5202314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list</a:t>
            </a:r>
            <a:r>
              <a:rPr sz="900" spc="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 titles that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 either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flat</a:t>
            </a:r>
            <a:r>
              <a:rPr sz="900" spc="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 hierarchical.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naming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scheme</a:t>
            </a:r>
            <a:r>
              <a:rPr sz="900" spc="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retains a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list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 name-to-value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bindings </a:t>
            </a: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–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given a name, a resolution function returns 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value that corresponds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it.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4" y="2089194"/>
            <a:ext cx="903403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Name Server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4" y="2312617"/>
            <a:ext cx="5197718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It's a resolution process that's</a:t>
            </a:r>
            <a:r>
              <a:rPr sz="900" spc="-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been put into action. DNS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(Domain Name System)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 an Internet name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service. A zone is an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administrative entity, and a domain is a subtree.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4" y="2677457"/>
            <a:ext cx="1818911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Name to Address Resolution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4" y="2901262"/>
            <a:ext cx="5198737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host requests that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domain name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 resolved by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DNS name server. The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name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 then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returns</a:t>
            </a:r>
            <a:r>
              <a:rPr sz="900" spc="-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host</a:t>
            </a:r>
            <a:r>
              <a:rPr sz="900" spc="-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IP</a:t>
            </a:r>
            <a:r>
              <a:rPr sz="900" spc="-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address that corresponds</a:t>
            </a:r>
            <a:r>
              <a:rPr sz="900" spc="-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domain</a:t>
            </a:r>
            <a:r>
              <a:rPr sz="900" spc="-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name,</a:t>
            </a:r>
            <a:r>
              <a:rPr sz="900" spc="-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allowing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host</a:t>
            </a:r>
            <a:r>
              <a:rPr sz="900" spc="-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bind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 IP address in the future.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3542411" y="5319885"/>
            <a:ext cx="177184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4 Name Address Resolution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4" y="5587408"/>
            <a:ext cx="1720843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Hierarchy of</a:t>
            </a:r>
            <a:r>
              <a:rPr sz="1000" spc="1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Name Servers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4" y="5811621"/>
            <a:ext cx="5198952" cy="4750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Root</a:t>
            </a:r>
            <a:r>
              <a:rPr sz="1000" spc="-51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name</a:t>
            </a:r>
            <a:r>
              <a:rPr sz="1000" spc="-58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servers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:</a:t>
            </a:r>
            <a:r>
              <a:rPr sz="900" spc="-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Name</a:t>
            </a:r>
            <a:r>
              <a:rPr sz="900" spc="-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servers</a:t>
            </a:r>
            <a:r>
              <a:rPr sz="900" spc="-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-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-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unable</a:t>
            </a:r>
            <a:r>
              <a:rPr sz="900" spc="-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address</a:t>
            </a:r>
            <a:r>
              <a:rPr sz="900" spc="-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name</a:t>
            </a:r>
            <a:r>
              <a:rPr sz="900" spc="-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touch</a:t>
            </a:r>
            <a:r>
              <a:rPr sz="900" spc="-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it.</a:t>
            </a:r>
            <a:r>
              <a:rPr sz="900" spc="-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If</a:t>
            </a:r>
            <a:r>
              <a:rPr sz="900" spc="-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name</a:t>
            </a:r>
            <a:r>
              <a:rPr sz="900" spc="-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mapping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unknown,</a:t>
            </a:r>
            <a:r>
              <a:rPr sz="900" spc="1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1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contacts</a:t>
            </a:r>
            <a:r>
              <a:rPr sz="900" spc="1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authoritative</a:t>
            </a:r>
            <a:r>
              <a:rPr sz="900" spc="10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name</a:t>
            </a:r>
            <a:r>
              <a:rPr sz="900" spc="10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server.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9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mapping</a:t>
            </a:r>
            <a:r>
              <a:rPr sz="900" spc="1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then</a:t>
            </a:r>
            <a:r>
              <a:rPr sz="900" spc="1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obtained,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IP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address is returned to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host.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4" y="6325209"/>
            <a:ext cx="5201172" cy="4750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Top</a:t>
            </a:r>
            <a:r>
              <a:rPr sz="1000" spc="56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level</a:t>
            </a:r>
            <a:r>
              <a:rPr sz="1000" spc="62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server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: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It's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charge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com,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org,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edu,</a:t>
            </a:r>
            <a:r>
              <a:rPr sz="900" spc="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well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top-level</a:t>
            </a:r>
            <a:r>
              <a:rPr sz="900" spc="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country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domains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like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uk,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fr,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ca,</a:t>
            </a:r>
            <a:r>
              <a:rPr sz="900" spc="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in.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They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have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information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authoritative</a:t>
            </a:r>
            <a:r>
              <a:rPr sz="900" spc="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domain</a:t>
            </a:r>
            <a:r>
              <a:rPr sz="900" spc="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servers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know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names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IP addresses of each second-level domain's authoritative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name server.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29054" y="6838797"/>
            <a:ext cx="5199727" cy="90058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Authoritative</a:t>
            </a:r>
            <a:r>
              <a:rPr sz="1000" spc="324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name</a:t>
            </a:r>
            <a:r>
              <a:rPr sz="1000" spc="323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servers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:</a:t>
            </a:r>
            <a:r>
              <a:rPr sz="900" spc="3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</a:t>
            </a:r>
            <a:r>
              <a:rPr sz="900" spc="30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30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DNS</a:t>
            </a:r>
            <a:r>
              <a:rPr sz="900" spc="3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registry</a:t>
            </a:r>
            <a:r>
              <a:rPr sz="900" spc="3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30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3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enterprise,</a:t>
            </a:r>
            <a:r>
              <a:rPr sz="900" spc="30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30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3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provides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authoritative</a:t>
            </a:r>
            <a:r>
              <a:rPr sz="900" spc="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hostname</a:t>
            </a:r>
            <a:r>
              <a:rPr sz="900" spc="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IP</a:t>
            </a:r>
            <a:r>
              <a:rPr sz="900" spc="8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routing</a:t>
            </a:r>
            <a:r>
              <a:rPr sz="900" spc="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organization's</a:t>
            </a:r>
            <a:r>
              <a:rPr sz="900" spc="7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servers.</a:t>
            </a:r>
            <a:r>
              <a:rPr sz="900" spc="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8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8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kept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up</a:t>
            </a:r>
            <a:r>
              <a:rPr sz="900" spc="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date</a:t>
            </a:r>
            <a:r>
              <a:rPr sz="900" spc="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company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service</a:t>
            </a:r>
            <a:r>
              <a:rPr sz="900" spc="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provider.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get to cse.dtu.in,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must</a:t>
            </a:r>
            <a:r>
              <a:rPr sz="900" spc="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first</a:t>
            </a:r>
            <a:r>
              <a:rPr sz="900" spc="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query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root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DNS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server,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which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will</a:t>
            </a:r>
            <a:r>
              <a:rPr sz="900" spc="1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then</a:t>
            </a:r>
            <a:r>
              <a:rPr sz="900" spc="1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direct</a:t>
            </a:r>
            <a:r>
              <a:rPr sz="900" spc="1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</a:t>
            </a:r>
            <a:r>
              <a:rPr sz="900" spc="1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top-level</a:t>
            </a:r>
            <a:r>
              <a:rPr sz="900" spc="1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domain</a:t>
            </a:r>
            <a:r>
              <a:rPr sz="900" spc="1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server,</a:t>
            </a:r>
            <a:r>
              <a:rPr sz="900" spc="1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1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finally</a:t>
            </a:r>
            <a:r>
              <a:rPr sz="900" spc="1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authoritative</a:t>
            </a:r>
            <a:r>
              <a:rPr sz="900" spc="1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domain</a:t>
            </a:r>
            <a:r>
              <a:rPr sz="900" spc="1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server,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which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contains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IP</a:t>
            </a:r>
            <a:r>
              <a:rPr sz="900" spc="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address.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result,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associative</a:t>
            </a:r>
            <a:r>
              <a:rPr sz="900" spc="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ip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address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will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returned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authoritative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domain server.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221</a:t>
            </a:r>
          </a:p>
        </p:txBody>
      </p:sp>
    </p:spTree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667512" y="280923"/>
            <a:ext cx="6853428" cy="31775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153791" y="524381"/>
            <a:ext cx="2732158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Unit 12: Application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services and protocols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6479794" y="53769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2521331" y="3536553"/>
            <a:ext cx="1529962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5 Domain name server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3800423"/>
            <a:ext cx="5199525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computer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sends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request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local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name</a:t>
            </a:r>
            <a:r>
              <a:rPr sz="900" spc="-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server,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which,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if</a:t>
            </a:r>
            <a:r>
              <a:rPr sz="900" spc="-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root cannot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locate</a:t>
            </a:r>
            <a:r>
              <a:rPr sz="900" spc="-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address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2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its</a:t>
            </a:r>
            <a:r>
              <a:rPr sz="900" spc="20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database,</a:t>
            </a:r>
            <a:r>
              <a:rPr sz="900" spc="20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sends</a:t>
            </a:r>
            <a:r>
              <a:rPr sz="900" spc="2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request</a:t>
            </a:r>
            <a:r>
              <a:rPr sz="900" spc="2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2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0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root</a:t>
            </a:r>
            <a:r>
              <a:rPr sz="900" spc="2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name</a:t>
            </a:r>
            <a:r>
              <a:rPr sz="900" spc="20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server,</a:t>
            </a:r>
            <a:r>
              <a:rPr sz="900" spc="1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which</a:t>
            </a:r>
            <a:r>
              <a:rPr sz="900" spc="20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then</a:t>
            </a:r>
            <a:r>
              <a:rPr sz="900" spc="2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routes</a:t>
            </a:r>
            <a:r>
              <a:rPr sz="900" spc="20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request</a:t>
            </a:r>
            <a:r>
              <a:rPr sz="900" spc="2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2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intermediate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 authoritative</a:t>
            </a:r>
            <a:r>
              <a:rPr sz="900" spc="-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name server.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Any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hostName</a:t>
            </a:r>
            <a:r>
              <a:rPr sz="900" spc="-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-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IP address mappings can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also</a:t>
            </a:r>
            <a:r>
              <a:rPr sz="900" spc="-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found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root</a:t>
            </a:r>
            <a:r>
              <a:rPr sz="900" spc="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name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server.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definitive</a:t>
            </a:r>
            <a:r>
              <a:rPr sz="900" spc="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name</a:t>
            </a:r>
            <a:r>
              <a:rPr sz="900" spc="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still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known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intermediate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name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server.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Finally, 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IP address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returned to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local name server, which then forwards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 to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host.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4589398"/>
            <a:ext cx="2417522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12.6</a:t>
            </a:r>
            <a:r>
              <a:rPr sz="1200" spc="120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World Wide Web (WWW)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4845887"/>
            <a:ext cx="5196233" cy="3236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World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Wide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Web,</a:t>
            </a:r>
            <a:r>
              <a:rPr sz="900" spc="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also</a:t>
            </a:r>
            <a:r>
              <a:rPr sz="900" spc="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known</a:t>
            </a:r>
            <a:r>
              <a:rPr sz="900" spc="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web,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abbreviated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WWW.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1989,</a:t>
            </a:r>
            <a:r>
              <a:rPr sz="900" spc="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CERN</a:t>
            </a:r>
            <a:r>
              <a:rPr sz="900" spc="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(European</a:t>
            </a:r>
          </a:p>
          <a:p>
            <a:pPr marL="0" marR="0">
              <a:lnSpc>
                <a:spcPts val="1118"/>
              </a:lnSpc>
              <a:spcBef>
                <a:spcPts val="1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Library for Nuclear Research) launched 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World Wide Web.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799" y="5212505"/>
            <a:ext cx="588184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History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799" y="5435929"/>
            <a:ext cx="5200346" cy="6053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It's</a:t>
            </a:r>
            <a:r>
              <a:rPr sz="900" spc="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project</a:t>
            </a:r>
            <a:r>
              <a:rPr sz="900" spc="1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started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1989</a:t>
            </a:r>
            <a:r>
              <a:rPr sz="900" spc="1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1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Timothy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Berner's</a:t>
            </a:r>
            <a:r>
              <a:rPr sz="900" spc="1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Lee</a:t>
            </a:r>
            <a:r>
              <a:rPr sz="900" spc="1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help</a:t>
            </a:r>
            <a:r>
              <a:rPr sz="900" spc="1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CERN</a:t>
            </a:r>
            <a:r>
              <a:rPr sz="900" spc="1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researchers</a:t>
            </a:r>
            <a:r>
              <a:rPr sz="900" spc="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collaborate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more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efficiently.</a:t>
            </a:r>
            <a:r>
              <a:rPr sz="900" spc="2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World</a:t>
            </a:r>
            <a:r>
              <a:rPr sz="900" spc="2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Wide</a:t>
            </a:r>
            <a:r>
              <a:rPr sz="900" spc="20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</a:t>
            </a:r>
            <a:r>
              <a:rPr sz="900" spc="2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Consortium</a:t>
            </a:r>
            <a:r>
              <a:rPr sz="900" spc="2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(W3C)</a:t>
            </a:r>
            <a:r>
              <a:rPr sz="900" spc="2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20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non-profit</a:t>
            </a:r>
            <a:r>
              <a:rPr sz="900" spc="2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organisation</a:t>
            </a:r>
            <a:r>
              <a:rPr sz="900" spc="2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dedicated</a:t>
            </a:r>
            <a:r>
              <a:rPr sz="900" spc="20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furthering</a:t>
            </a:r>
            <a:r>
              <a:rPr sz="900" spc="10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</a:t>
            </a:r>
            <a:r>
              <a:rPr sz="900" spc="1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growth.</a:t>
            </a:r>
            <a:r>
              <a:rPr sz="900" spc="1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Tim</a:t>
            </a:r>
            <a:r>
              <a:rPr sz="900" spc="9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Berners-Lee,</a:t>
            </a:r>
            <a:r>
              <a:rPr sz="900" spc="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dubbed</a:t>
            </a:r>
            <a:r>
              <a:rPr sz="900" spc="10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"Father</a:t>
            </a:r>
            <a:r>
              <a:rPr sz="900" spc="1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Internet,"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charge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organisation.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799" y="6085757"/>
            <a:ext cx="1326625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System Architecture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799" y="6309181"/>
            <a:ext cx="5201940" cy="74744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From</a:t>
            </a:r>
            <a:r>
              <a:rPr sz="900" spc="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user's</a:t>
            </a:r>
            <a:r>
              <a:rPr sz="900" spc="7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perspective,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internet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large,</a:t>
            </a:r>
            <a:r>
              <a:rPr sz="900" spc="7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global</a:t>
            </a:r>
            <a:r>
              <a:rPr sz="900" spc="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</a:t>
            </a:r>
            <a:r>
              <a:rPr sz="900" spc="7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documentation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sites.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Each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page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provide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links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other</a:t>
            </a:r>
            <a:r>
              <a:rPr sz="900" spc="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sites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internet.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pages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retrieved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accessed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using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variety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browsers,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including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Internet</a:t>
            </a:r>
            <a:r>
              <a:rPr sz="900" spc="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Explorer,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Netscape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Navigator,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Google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Chrome,</a:t>
            </a:r>
            <a:r>
              <a:rPr sz="900" spc="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others. The</a:t>
            </a:r>
            <a:r>
              <a:rPr sz="900" spc="-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browser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retrieves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requested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page, interprets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text</a:t>
            </a:r>
            <a:r>
              <a:rPr sz="900" spc="-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 formatting commands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 it,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 shows the page on the screen, correctly formatted.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799" y="7095946"/>
            <a:ext cx="5201902" cy="6053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fundamental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model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how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internet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operates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shown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  <a:hlinkClick r:id="rId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6</a:t>
            </a:r>
            <a:r>
              <a:rPr sz="900" spc="45" dirty="0">
                <a:solidFill>
                  <a:srgbClr val="000000"/>
                </a:solidFill>
                <a:latin typeface="CQQEGU+BookAntiqua"/>
                <a:cs typeface="CQQEGU+BookAntiqua"/>
                <a:hlinkClick r:id="rId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below.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computer,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browser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viewing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</a:t>
            </a:r>
            <a:r>
              <a:rPr sz="900" spc="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address.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When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</a:t>
            </a:r>
            <a:r>
              <a:rPr sz="900" spc="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clicks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line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text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links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page</a:t>
            </a:r>
            <a:r>
              <a:rPr sz="900" spc="-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-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abd.com</a:t>
            </a:r>
            <a:r>
              <a:rPr sz="900" spc="-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site,</a:t>
            </a:r>
            <a:r>
              <a:rPr sz="900" spc="-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browser</a:t>
            </a:r>
            <a:r>
              <a:rPr sz="900" spc="-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follows</a:t>
            </a:r>
            <a:r>
              <a:rPr sz="900" spc="-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hyperlink</a:t>
            </a:r>
            <a:r>
              <a:rPr sz="900" spc="-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-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requesting</a:t>
            </a:r>
            <a:r>
              <a:rPr sz="900" spc="-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page</a:t>
            </a:r>
            <a:r>
              <a:rPr sz="900" spc="-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from</a:t>
            </a:r>
            <a:r>
              <a:rPr sz="900" spc="-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abd.com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222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2428494" y="905763"/>
            <a:ext cx="3840988" cy="222758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5238" y="265683"/>
            <a:ext cx="175260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25424" y="52245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711575" y="3213465"/>
            <a:ext cx="1436459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6 Basic model of web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3475811"/>
            <a:ext cx="5196344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browser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now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viewing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</a:t>
            </a:r>
            <a:r>
              <a:rPr sz="900" spc="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page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from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computer.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When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</a:t>
            </a:r>
            <a:r>
              <a:rPr sz="900" spc="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clicks</a:t>
            </a:r>
            <a:r>
              <a:rPr sz="900" spc="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7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line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text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links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  <a:r>
              <a:rPr sz="900" spc="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abd.com</a:t>
            </a:r>
            <a:r>
              <a:rPr sz="900" spc="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website,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vbrowser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supports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hyperlink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submitting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request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the abd.com server for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page.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3" y="3983908"/>
            <a:ext cx="1230491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Working of</a:t>
            </a:r>
            <a:r>
              <a:rPr sz="1000" spc="-1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WWW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3" y="4207332"/>
            <a:ext cx="5197260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</a:t>
            </a:r>
            <a:r>
              <a:rPr sz="900" spc="1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servers,</a:t>
            </a:r>
            <a:r>
              <a:rPr sz="900" spc="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Hypertext</a:t>
            </a:r>
            <a:r>
              <a:rPr sz="900" spc="1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Markup</a:t>
            </a:r>
            <a:r>
              <a:rPr sz="900" spc="9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Language</a:t>
            </a:r>
            <a:r>
              <a:rPr sz="900" spc="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(HTML),</a:t>
            </a:r>
            <a:r>
              <a:rPr sz="900" spc="1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Hypertext</a:t>
            </a:r>
            <a:r>
              <a:rPr sz="900" spc="1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Transfer</a:t>
            </a:r>
            <a:r>
              <a:rPr sz="900" spc="1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</a:t>
            </a:r>
            <a:r>
              <a:rPr sz="900" spc="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(HTTP)</a:t>
            </a:r>
            <a:r>
              <a:rPr sz="900" spc="1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among 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technologies that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make up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World Wide Web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(HTTP).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4566996"/>
            <a:ext cx="5198734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view webpages, you'll need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Web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server. Web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browsers are applications that use the Internet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view text, documents, images, animation, and video.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3" y="4928438"/>
            <a:ext cx="5198896" cy="7470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browsers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provide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software</a:t>
            </a:r>
            <a:r>
              <a:rPr sz="900" spc="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interface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accessing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hyperlinked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resources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World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Wide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Web.</a:t>
            </a:r>
            <a:r>
              <a:rPr sz="900" spc="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Initially,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</a:t>
            </a:r>
            <a:r>
              <a:rPr sz="900" spc="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browsers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were</a:t>
            </a:r>
            <a:r>
              <a:rPr sz="900" spc="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mainly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used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browsing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Internet,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but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they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have</a:t>
            </a:r>
            <a:r>
              <a:rPr sz="900" spc="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since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been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more</a:t>
            </a:r>
            <a:r>
              <a:rPr sz="900" spc="-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widely</a:t>
            </a:r>
            <a:r>
              <a:rPr sz="900" spc="-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used.</a:t>
            </a:r>
            <a:r>
              <a:rPr sz="900" spc="-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</a:t>
            </a:r>
            <a:r>
              <a:rPr sz="900" spc="-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browsers</a:t>
            </a:r>
            <a:r>
              <a:rPr sz="900" spc="-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-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-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used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-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variety</a:t>
            </a:r>
            <a:r>
              <a:rPr sz="900" spc="-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functions,</a:t>
            </a:r>
            <a:r>
              <a:rPr sz="900" spc="-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including</a:t>
            </a:r>
            <a:r>
              <a:rPr sz="900" spc="-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searching,</a:t>
            </a:r>
            <a:r>
              <a:rPr sz="900" spc="-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mailing,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uploading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files,</a:t>
            </a:r>
            <a:r>
              <a:rPr sz="900" spc="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among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others.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Internet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Explorer,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Opera</a:t>
            </a:r>
            <a:r>
              <a:rPr sz="900" spc="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Mini,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Google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chrome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some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most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popular browsers.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3" y="5719998"/>
            <a:ext cx="1201524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Features of WWW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057653" y="5980959"/>
            <a:ext cx="204973" cy="13215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40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286634" y="5986094"/>
            <a:ext cx="1730061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HyperText Information System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Cross-Platform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286634" y="6367094"/>
            <a:ext cx="73348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Distributed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286634" y="6557593"/>
            <a:ext cx="3503656" cy="7520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Open Standards and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Open Source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Uses Web Browsers to provide a single interface for many services</a:t>
            </a:r>
          </a:p>
          <a:p>
            <a:pPr marL="0" marR="0">
              <a:lnSpc>
                <a:spcPts val="1118"/>
              </a:lnSpc>
              <a:spcBef>
                <a:spcPts val="38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Dynamic, Interactive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Evolving.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“Web 2.0”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29053" y="7358678"/>
            <a:ext cx="1342796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Components of Web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829053" y="7582103"/>
            <a:ext cx="186267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site is made up of three parts: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829053" y="7800824"/>
            <a:ext cx="5200790" cy="6489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Uniform Resource Locator (URL):</a:t>
            </a:r>
            <a:r>
              <a:rPr sz="1000" spc="227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serves as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web-based resource management system.</a:t>
            </a:r>
          </a:p>
          <a:p>
            <a:pPr marL="0" marR="0">
              <a:lnSpc>
                <a:spcPts val="1197"/>
              </a:lnSpc>
              <a:spcBef>
                <a:spcPts val="602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Hypertext Transfer Protocol (HTTP):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specifies communication of browser and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server.</a:t>
            </a:r>
          </a:p>
          <a:p>
            <a:pPr marL="1" marR="0">
              <a:lnSpc>
                <a:spcPts val="1197"/>
              </a:lnSpc>
              <a:spcBef>
                <a:spcPts val="614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Hyper Text Markup Language (HTML):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defines structure,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organization and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content of</a:t>
            </a:r>
            <a:r>
              <a:rPr sz="900" spc="-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webpage.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829054" y="8489949"/>
            <a:ext cx="2498370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12.7</a:t>
            </a:r>
            <a:r>
              <a:rPr sz="1200" spc="1203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Hypertext transfer protocol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829054" y="8747963"/>
            <a:ext cx="5199971" cy="7488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HyperText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Transfer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(HTTP)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stands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HyperText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Transfer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Protocol.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Tim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Berner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one</a:t>
            </a:r>
            <a:r>
              <a:rPr sz="900" spc="10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who</a:t>
            </a:r>
            <a:r>
              <a:rPr sz="900" spc="10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came</a:t>
            </a:r>
            <a:r>
              <a:rPr sz="900" spc="1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up</a:t>
            </a:r>
            <a:r>
              <a:rPr sz="900" spc="1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idea.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HyperText</a:t>
            </a:r>
            <a:r>
              <a:rPr sz="900" spc="1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particular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category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text</a:t>
            </a:r>
            <a:r>
              <a:rPr sz="900" spc="1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coded</a:t>
            </a:r>
            <a:r>
              <a:rPr sz="900" spc="1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using</a:t>
            </a:r>
            <a:r>
              <a:rPr sz="900" spc="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common</a:t>
            </a:r>
            <a:r>
              <a:rPr sz="900" spc="1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coding</a:t>
            </a:r>
            <a:r>
              <a:rPr sz="900" spc="10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language</a:t>
            </a:r>
            <a:r>
              <a:rPr sz="900" spc="9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known</a:t>
            </a:r>
            <a:r>
              <a:rPr sz="900" spc="1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10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HyperText</a:t>
            </a:r>
            <a:r>
              <a:rPr sz="900" spc="1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Markup</a:t>
            </a:r>
            <a:r>
              <a:rPr sz="900" spc="9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Language</a:t>
            </a:r>
            <a:r>
              <a:rPr sz="900" spc="10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(HTML).</a:t>
            </a:r>
            <a:r>
              <a:rPr sz="900" spc="1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HTTP/2</a:t>
            </a:r>
            <a:r>
              <a:rPr sz="900" spc="1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most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recent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version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HTTP,</a:t>
            </a:r>
            <a:r>
              <a:rPr sz="900" spc="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released</a:t>
            </a:r>
            <a:r>
              <a:rPr sz="900" spc="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May</a:t>
            </a:r>
            <a:r>
              <a:rPr sz="900" spc="7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2015.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HyperText</a:t>
            </a:r>
            <a:r>
              <a:rPr sz="900" spc="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Transmission</a:t>
            </a:r>
            <a:r>
              <a:rPr sz="900" spc="7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</a:t>
            </a:r>
            <a:r>
              <a:rPr sz="900" spc="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collection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protocols for transferring hypertext between two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computers.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223</a:t>
            </a:r>
          </a:p>
        </p:txBody>
      </p:sp>
    </p:spTree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466469" y="3645916"/>
            <a:ext cx="3478530" cy="244970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12" y="280923"/>
            <a:ext cx="6853428" cy="6629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153791" y="524381"/>
            <a:ext cx="2732158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Unit 12: Application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services and protocols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479794" y="53769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905967"/>
            <a:ext cx="5201197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</a:t>
            </a:r>
            <a:r>
              <a:rPr sz="900" spc="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establishes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networking</a:t>
            </a:r>
            <a:r>
              <a:rPr sz="900" spc="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between</a:t>
            </a:r>
            <a:r>
              <a:rPr sz="900" spc="7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</a:t>
            </a:r>
            <a:r>
              <a:rPr sz="900" spc="8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browser</a:t>
            </a:r>
            <a:r>
              <a:rPr sz="900" spc="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web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server.</a:t>
            </a:r>
            <a:r>
              <a:rPr sz="900" spc="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It's</a:t>
            </a:r>
            <a:r>
              <a:rPr sz="900" spc="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series</a:t>
            </a:r>
            <a:r>
              <a:rPr sz="900" spc="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guidelines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moving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from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one</a:t>
            </a:r>
            <a:r>
              <a:rPr sz="900" spc="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device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another.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World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Wide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Web,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such</a:t>
            </a:r>
            <a:r>
              <a:rPr sz="900" spc="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text,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photographs,</a:t>
            </a:r>
            <a:r>
              <a:rPr sz="900" spc="-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other multimedia files</a:t>
            </a:r>
            <a:r>
              <a:rPr sz="900" spc="-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-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exchanged. When a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computer user opens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their</a:t>
            </a:r>
            <a:r>
              <a:rPr sz="900" spc="-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tab,</a:t>
            </a:r>
            <a:r>
              <a:rPr sz="900" spc="-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they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inadvertently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using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HTTP.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It's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  <a:r>
              <a:rPr sz="900" spc="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implementation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hypermedia</a:t>
            </a:r>
            <a:r>
              <a:rPr sz="900" spc="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knowledge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systems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 are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distributed and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interactive.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1697526"/>
            <a:ext cx="941058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How it works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1920950"/>
            <a:ext cx="5199989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begin,</a:t>
            </a:r>
            <a:r>
              <a:rPr sz="900" spc="1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if</a:t>
            </a:r>
            <a:r>
              <a:rPr sz="900" spc="1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</a:t>
            </a:r>
            <a:r>
              <a:rPr sz="900" spc="1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want</a:t>
            </a:r>
            <a:r>
              <a:rPr sz="900" spc="1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access</a:t>
            </a:r>
            <a:r>
              <a:rPr sz="900" spc="1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website,</a:t>
            </a:r>
            <a:r>
              <a:rPr sz="900" spc="1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</a:t>
            </a:r>
            <a:r>
              <a:rPr sz="900" spc="1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must</a:t>
            </a:r>
            <a:r>
              <a:rPr sz="900" spc="1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first</a:t>
            </a:r>
            <a:r>
              <a:rPr sz="900" spc="1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open</a:t>
            </a:r>
            <a:r>
              <a:rPr sz="900" spc="1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</a:t>
            </a:r>
            <a:r>
              <a:rPr sz="900" spc="1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browser</a:t>
            </a:r>
            <a:r>
              <a:rPr sz="900" spc="1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1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then</a:t>
            </a:r>
            <a:r>
              <a:rPr sz="900" spc="1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enter</a:t>
            </a:r>
            <a:r>
              <a:rPr sz="900" spc="1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website's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URL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(e.g.,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www.facebook.com</a:t>
            </a:r>
            <a:r>
              <a:rPr sz="900" spc="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).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URL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has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now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been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forwarded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the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Domain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(DNS).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DNS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 will then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search their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cache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records for this URL,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then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return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 IP address to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 browser that corresponds to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 URL.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browser will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now send requests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the actual server as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seen in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7.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2707333"/>
            <a:ext cx="5195450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link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will</a:t>
            </a:r>
            <a:r>
              <a:rPr sz="900" spc="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closed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until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</a:t>
            </a:r>
            <a:r>
              <a:rPr sz="900" spc="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has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sent</a:t>
            </a:r>
            <a:r>
              <a:rPr sz="900" spc="6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device.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If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</a:t>
            </a:r>
            <a:r>
              <a:rPr sz="900" spc="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want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something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different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from the</a:t>
            </a:r>
            <a:r>
              <a:rPr sz="900" spc="-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server, we</a:t>
            </a:r>
            <a:r>
              <a:rPr sz="900" spc="-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must re-establish the relationship between the client and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3067378"/>
            <a:ext cx="5196478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connection</a:t>
            </a:r>
            <a:r>
              <a:rPr sz="900" spc="-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will</a:t>
            </a:r>
            <a:r>
              <a:rPr sz="900" spc="-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-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ended</a:t>
            </a:r>
            <a:r>
              <a:rPr sz="900" spc="-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once</a:t>
            </a:r>
            <a:r>
              <a:rPr sz="900" spc="-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</a:t>
            </a:r>
            <a:r>
              <a:rPr sz="900" spc="-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has</a:t>
            </a:r>
            <a:r>
              <a:rPr sz="900" spc="-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sent</a:t>
            </a:r>
            <a:r>
              <a:rPr sz="900" spc="-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-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client.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If</a:t>
            </a:r>
            <a:r>
              <a:rPr sz="900" spc="-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</a:t>
            </a:r>
            <a:r>
              <a:rPr sz="900" spc="-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want</a:t>
            </a:r>
            <a:r>
              <a:rPr sz="900" spc="-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anything</a:t>
            </a:r>
            <a:r>
              <a:rPr sz="900" spc="-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different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from the</a:t>
            </a:r>
            <a:r>
              <a:rPr sz="900" spc="-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server, we</a:t>
            </a:r>
            <a:r>
              <a:rPr sz="900" spc="-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must re-establish the connection between the client and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571623" y="6182469"/>
            <a:ext cx="1428919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LDASNA+BookAntiqua-Italic"/>
                <a:cs typeface="LDASNA+BookAntiqua-Italic"/>
              </a:rPr>
              <a:t>7 HTTP Connection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1" y="6449991"/>
            <a:ext cx="588184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History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1" y="6673416"/>
            <a:ext cx="496704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Tim Berners-Lee and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his CERN team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 credited with creating HTTP and related technologies.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914705" y="6934401"/>
            <a:ext cx="134640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1.</a:t>
            </a:r>
            <a:r>
              <a:rPr sz="900" spc="8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 version 0.9 </a:t>
            </a: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–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00" y="7158429"/>
            <a:ext cx="296418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 was 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original version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HTTP, released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1991.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914705" y="7420557"/>
            <a:ext cx="134640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2.</a:t>
            </a:r>
            <a:r>
              <a:rPr sz="900" spc="8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 version 1.0 </a:t>
            </a: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–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7644584"/>
            <a:ext cx="407311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RFC 1945 (Request For Comments) was included to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 version 1.0 in 1996.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914705" y="7905189"/>
            <a:ext cx="134640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3.</a:t>
            </a:r>
            <a:r>
              <a:rPr sz="900" spc="8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 version 1.1 </a:t>
            </a: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–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0" y="8129217"/>
            <a:ext cx="5197486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RFC</a:t>
            </a:r>
            <a:r>
              <a:rPr sz="900" spc="-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2068</a:t>
            </a:r>
            <a:r>
              <a:rPr sz="900" spc="-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was</a:t>
            </a:r>
            <a:r>
              <a:rPr sz="900" spc="-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introduced</a:t>
            </a:r>
            <a:r>
              <a:rPr sz="900" spc="-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-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</a:t>
            </a:r>
            <a:r>
              <a:rPr sz="900" spc="-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version</a:t>
            </a:r>
            <a:r>
              <a:rPr sz="900" spc="-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1.1</a:t>
            </a:r>
            <a:r>
              <a:rPr sz="900" spc="-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-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January</a:t>
            </a:r>
            <a:r>
              <a:rPr sz="900" spc="-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1997.</a:t>
            </a:r>
            <a:r>
              <a:rPr sz="900" spc="-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-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June</a:t>
            </a:r>
            <a:r>
              <a:rPr sz="900" spc="-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1999,</a:t>
            </a:r>
            <a:r>
              <a:rPr sz="900" spc="-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RFC</a:t>
            </a:r>
            <a:r>
              <a:rPr sz="900" spc="-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2616</a:t>
            </a:r>
            <a:r>
              <a:rPr sz="900" spc="-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was</a:t>
            </a:r>
            <a:r>
              <a:rPr sz="900" spc="-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published,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which included improvements and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modifications to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 version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1.1 standard.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0" y="8488881"/>
            <a:ext cx="111810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 version 2.0 </a:t>
            </a: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–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800" y="8706813"/>
            <a:ext cx="403128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 May 14, 2015,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HTTP version 2.0 standard was published as RFC 7540.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85800" y="8926523"/>
            <a:ext cx="111810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 version 3.0 </a:t>
            </a: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–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685800" y="9144455"/>
            <a:ext cx="5195775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Version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3.0</a:t>
            </a:r>
            <a:r>
              <a:rPr sz="900" spc="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</a:t>
            </a:r>
            <a:r>
              <a:rPr sz="900" spc="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based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  <a:r>
              <a:rPr sz="900" spc="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earlier</a:t>
            </a:r>
            <a:r>
              <a:rPr sz="900" spc="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RFC</a:t>
            </a:r>
            <a:r>
              <a:rPr sz="900" spc="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draught.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has</a:t>
            </a:r>
            <a:r>
              <a:rPr sz="900" spc="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been</a:t>
            </a:r>
            <a:r>
              <a:rPr sz="900" spc="6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renamed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HyperText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Transfer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 QUIC, which is a Google-developed transport layer network protocol.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224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5238" y="265683"/>
            <a:ext cx="1752600" cy="6629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25424" y="52245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911142"/>
            <a:ext cx="1570881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Characteristics of HTTP: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057654" y="1172104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286635" y="1177239"/>
            <a:ext cx="4740498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</a:t>
            </a:r>
            <a:r>
              <a:rPr sz="900" spc="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 an IP-based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communication protocol for transferring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from a server to a client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 vice versa: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057654" y="1553104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286635" y="1558239"/>
            <a:ext cx="4743706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handles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request,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only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aware</a:t>
            </a:r>
            <a:r>
              <a:rPr sz="900" spc="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45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 each</a:t>
            </a:r>
            <a:r>
              <a:rPr sz="900" spc="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other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 the present request and response time.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057654" y="1934104"/>
            <a:ext cx="204973" cy="749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286635" y="1939239"/>
            <a:ext cx="4569526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Any sort of data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may be transmitted as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long as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 and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 are both compliant.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Once data has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been shared, the servers and clients are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 longer linked.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It's a client-server-based request-and-response protocol.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286635" y="2510739"/>
            <a:ext cx="4740251" cy="5615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connection-less</a:t>
            </a:r>
            <a:r>
              <a:rPr sz="900" spc="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</a:t>
            </a:r>
            <a:r>
              <a:rPr sz="900" spc="7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because</a:t>
            </a:r>
            <a:r>
              <a:rPr sz="900" spc="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</a:t>
            </a:r>
            <a:r>
              <a:rPr sz="900" spc="6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does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not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remember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anything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about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when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connection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 ended,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does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not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remember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anything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about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38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057654" y="3077485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286635" y="3082620"/>
            <a:ext cx="4742142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It's</a:t>
            </a:r>
            <a:r>
              <a:rPr sz="900" spc="-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-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stateless</a:t>
            </a:r>
            <a:r>
              <a:rPr sz="900" spc="-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</a:t>
            </a:r>
            <a:r>
              <a:rPr sz="900" spc="-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since</a:t>
            </a:r>
            <a:r>
              <a:rPr sz="900" spc="-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neither</a:t>
            </a:r>
            <a:r>
              <a:rPr sz="900" spc="-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nor</a:t>
            </a:r>
            <a:r>
              <a:rPr sz="900" spc="-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</a:t>
            </a:r>
            <a:r>
              <a:rPr sz="900" spc="-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expects</a:t>
            </a:r>
            <a:r>
              <a:rPr sz="900" spc="-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anything</a:t>
            </a:r>
            <a:r>
              <a:rPr sz="900" spc="-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from</a:t>
            </a:r>
            <a:r>
              <a:rPr sz="900" spc="-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other,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yet they can still interact.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4" y="3502324"/>
            <a:ext cx="836828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Advantages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057654" y="3763285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286635" y="3768420"/>
            <a:ext cx="474006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Because</a:t>
            </a:r>
            <a:r>
              <a:rPr sz="900" spc="2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there</a:t>
            </a:r>
            <a:r>
              <a:rPr sz="900" spc="2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2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fewer</a:t>
            </a:r>
            <a:r>
              <a:rPr sz="900" spc="2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simultaneous</a:t>
            </a:r>
            <a:r>
              <a:rPr sz="900" spc="27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connections,</a:t>
            </a:r>
            <a:r>
              <a:rPr sz="900" spc="2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memory</a:t>
            </a:r>
            <a:r>
              <a:rPr sz="900" spc="2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2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CPU</a:t>
            </a:r>
            <a:r>
              <a:rPr sz="900" spc="2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utilisation</a:t>
            </a:r>
            <a:r>
              <a:rPr sz="900" spc="2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286635" y="3958920"/>
            <a:ext cx="60719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minimal.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057653" y="4144285"/>
            <a:ext cx="204973" cy="368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286634" y="4149420"/>
            <a:ext cx="4741775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Because there are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fewer TCP connections, network congestion is reduced.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Since handshaking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-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done</a:t>
            </a:r>
            <a:r>
              <a:rPr sz="900" spc="-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at</a:t>
            </a:r>
            <a:r>
              <a:rPr sz="900" spc="-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beginning of</a:t>
            </a:r>
            <a:r>
              <a:rPr sz="900" spc="-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connection, latency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 minimised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because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future requests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do</a:t>
            </a:r>
            <a:r>
              <a:rPr sz="900" spc="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not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require handshaking.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057653" y="4715786"/>
            <a:ext cx="204974" cy="3688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286634" y="4720920"/>
            <a:ext cx="4246512" cy="3708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Reports without disconnecting the connection might be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cause of the problem.</a:t>
            </a:r>
          </a:p>
          <a:p>
            <a:pPr marL="0" marR="0">
              <a:lnSpc>
                <a:spcPts val="1118"/>
              </a:lnSpc>
              <a:spcBef>
                <a:spcPts val="3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 provides request or response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pipelining.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829053" y="5140878"/>
            <a:ext cx="1005822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Disadvantages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057653" y="5401839"/>
            <a:ext cx="204973" cy="368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2286634" y="5406974"/>
            <a:ext cx="432652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establish communication and transport data, HTTP demands a lot of electricity.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286634" y="5597474"/>
            <a:ext cx="4740952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</a:t>
            </a:r>
            <a:r>
              <a:rPr sz="900" spc="1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less</a:t>
            </a:r>
            <a:r>
              <a:rPr sz="900" spc="1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secure,</a:t>
            </a:r>
            <a:r>
              <a:rPr sz="900" spc="1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because</a:t>
            </a:r>
            <a:r>
              <a:rPr sz="900" spc="1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1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does</a:t>
            </a:r>
            <a:r>
              <a:rPr sz="900" spc="1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not</a:t>
            </a:r>
            <a:r>
              <a:rPr sz="900" spc="1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employs</a:t>
            </a:r>
            <a:r>
              <a:rPr sz="900" spc="1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any</a:t>
            </a:r>
            <a:r>
              <a:rPr sz="900" spc="1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encryption</a:t>
            </a:r>
            <a:r>
              <a:rPr sz="900" spc="1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mechanism</a:t>
            </a:r>
            <a:r>
              <a:rPr sz="900" spc="1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like</a:t>
            </a:r>
            <a:r>
              <a:rPr sz="900" spc="1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utilises TLS to</a:t>
            </a:r>
            <a:r>
              <a:rPr sz="900" spc="-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encrypt typical</a:t>
            </a:r>
            <a:r>
              <a:rPr sz="900" spc="-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</a:t>
            </a:r>
            <a:r>
              <a:rPr sz="900" spc="-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requests and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answer.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057653" y="5973339"/>
            <a:ext cx="204973" cy="559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286634" y="5978474"/>
            <a:ext cx="4741512" cy="942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 is not suited for mobile devices and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 excessively chatty.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 does not allow for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true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 exchange since it is insecure.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Clients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 not stop</a:t>
            </a:r>
            <a:r>
              <a:rPr sz="900" spc="-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connections until they have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received all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data from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server; as</a:t>
            </a:r>
            <a:r>
              <a:rPr sz="900" spc="-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result,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</a:t>
            </a:r>
            <a:r>
              <a:rPr sz="900" spc="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must</a:t>
            </a:r>
            <a:r>
              <a:rPr sz="900" spc="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wait</a:t>
            </a:r>
            <a:r>
              <a:rPr sz="900" spc="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completed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unavailable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new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during this period.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1829053" y="6967474"/>
            <a:ext cx="82986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Summary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2057654" y="7263024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2286635" y="7268158"/>
            <a:ext cx="473983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Domain</a:t>
            </a:r>
            <a:r>
              <a:rPr sz="900" spc="1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Name</a:t>
            </a:r>
            <a:r>
              <a:rPr sz="900" spc="1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System</a:t>
            </a:r>
            <a:r>
              <a:rPr sz="900" spc="1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(DNS)</a:t>
            </a:r>
            <a:r>
              <a:rPr sz="900" spc="1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allows</a:t>
            </a:r>
            <a:r>
              <a:rPr sz="900" spc="1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rapid</a:t>
            </a:r>
            <a:r>
              <a:rPr sz="900" spc="1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translation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IP</a:t>
            </a:r>
            <a:r>
              <a:rPr sz="900" spc="1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address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text</a:t>
            </a:r>
            <a:r>
              <a:rPr sz="900" spc="1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from</a:t>
            </a:r>
            <a:r>
              <a:rPr sz="900" spc="10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2286634" y="7458658"/>
            <a:ext cx="4739733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directory</a:t>
            </a:r>
            <a:r>
              <a:rPr sz="900" spc="10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billions</a:t>
            </a:r>
            <a:r>
              <a:rPr sz="900" spc="10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addresses</a:t>
            </a:r>
            <a:r>
              <a:rPr sz="900" spc="1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fraction</a:t>
            </a:r>
            <a:r>
              <a:rPr sz="900" spc="1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second.</a:t>
            </a:r>
            <a:r>
              <a:rPr sz="900" spc="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Domain</a:t>
            </a:r>
            <a:r>
              <a:rPr sz="900" spc="1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ideas,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which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employ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hierarchical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structures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text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addresses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translation,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might</a:t>
            </a:r>
            <a:r>
              <a:rPr sz="900" spc="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make</a:t>
            </a:r>
            <a:r>
              <a:rPr sz="900" spc="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possible.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 keep track of addresses are dispersed throughout 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globe.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2057653" y="8025024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2286634" y="8030158"/>
            <a:ext cx="4741108" cy="942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20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send</a:t>
            </a:r>
            <a:r>
              <a:rPr sz="900" spc="20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data,</a:t>
            </a:r>
            <a:r>
              <a:rPr sz="900" spc="20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</a:t>
            </a:r>
            <a:r>
              <a:rPr sz="900" spc="2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employs</a:t>
            </a:r>
            <a:r>
              <a:rPr sz="900" spc="20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TCP</a:t>
            </a:r>
            <a:r>
              <a:rPr sz="900" spc="2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transport</a:t>
            </a:r>
            <a:r>
              <a:rPr sz="900" spc="2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service</a:t>
            </a:r>
            <a:r>
              <a:rPr sz="900" spc="19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via</a:t>
            </a:r>
            <a:r>
              <a:rPr sz="900" spc="2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sockets.</a:t>
            </a:r>
            <a:r>
              <a:rPr sz="900" spc="20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</a:t>
            </a:r>
            <a:r>
              <a:rPr sz="900" spc="2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establishes</a:t>
            </a:r>
            <a:r>
              <a:rPr sz="900" spc="1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TCP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connection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</a:t>
            </a:r>
            <a:r>
              <a:rPr sz="900" spc="10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</a:t>
            </a:r>
            <a:r>
              <a:rPr sz="900" spc="1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</a:t>
            </a:r>
            <a:r>
              <a:rPr sz="900" spc="1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1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utilising</a:t>
            </a:r>
            <a:r>
              <a:rPr sz="900" spc="1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sockets</a:t>
            </a:r>
            <a:r>
              <a:rPr sz="900" spc="1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1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port</a:t>
            </a:r>
            <a:r>
              <a:rPr sz="900" spc="1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80.</a:t>
            </a:r>
            <a:r>
              <a:rPr sz="900" spc="1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</a:t>
            </a:r>
            <a:r>
              <a:rPr sz="900" spc="29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responds</a:t>
            </a:r>
            <a:r>
              <a:rPr sz="900" spc="29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28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</a:t>
            </a:r>
            <a:r>
              <a:rPr sz="900" spc="2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queries</a:t>
            </a:r>
            <a:r>
              <a:rPr sz="900" spc="29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</a:t>
            </a:r>
            <a:r>
              <a:rPr sz="900" spc="29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HTML</a:t>
            </a:r>
            <a:r>
              <a:rPr sz="900" spc="29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pages</a:t>
            </a:r>
            <a:r>
              <a:rPr sz="900" spc="29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29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objects</a:t>
            </a:r>
            <a:r>
              <a:rPr sz="900" spc="2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after</a:t>
            </a:r>
            <a:r>
              <a:rPr sz="900" spc="29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accepting</a:t>
            </a:r>
            <a:r>
              <a:rPr sz="900" spc="29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connection from</a:t>
            </a:r>
            <a:r>
              <a:rPr sz="900" spc="-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client. HTML pages and other objects are therefore sent back and forth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between the client browser and 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server.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2057653" y="8977778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2286634" y="8982913"/>
            <a:ext cx="4740402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World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Wide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Online,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Web,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  <a:r>
              <a:rPr sz="900" spc="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information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system</a:t>
            </a:r>
            <a:r>
              <a:rPr sz="900" spc="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which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documents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other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</a:t>
            </a:r>
            <a:r>
              <a:rPr sz="900" spc="3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resources</a:t>
            </a:r>
            <a:r>
              <a:rPr sz="900" spc="3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3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identified</a:t>
            </a:r>
            <a:r>
              <a:rPr sz="900" spc="3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3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Uniform</a:t>
            </a:r>
            <a:r>
              <a:rPr sz="900" spc="3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Resource</a:t>
            </a:r>
            <a:r>
              <a:rPr sz="900" spc="3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Locators</a:t>
            </a:r>
            <a:r>
              <a:rPr sz="900" spc="3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(URLs),</a:t>
            </a:r>
            <a:r>
              <a:rPr sz="900" spc="3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which</a:t>
            </a:r>
            <a:r>
              <a:rPr sz="900" spc="3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may</a:t>
            </a:r>
            <a:r>
              <a:rPr sz="900" spc="3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connected together via hyperlinks, and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 accessible over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Internet.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225</a:t>
            </a:r>
          </a:p>
        </p:txBody>
      </p:sp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667512" y="280923"/>
            <a:ext cx="6853428" cy="6629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153791" y="524381"/>
            <a:ext cx="2732158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Unit 12: Application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services and protocols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6479794" y="53769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914705" y="943504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143304" y="948639"/>
            <a:ext cx="4743198" cy="942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Electronic</a:t>
            </a:r>
            <a:r>
              <a:rPr sz="900" spc="-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-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one</a:t>
            </a:r>
            <a:r>
              <a:rPr sz="900" spc="-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most</a:t>
            </a:r>
            <a:r>
              <a:rPr sz="900" spc="-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widely</a:t>
            </a:r>
            <a:r>
              <a:rPr sz="900" spc="-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used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</a:t>
            </a:r>
            <a:r>
              <a:rPr sz="900" spc="-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services,</a:t>
            </a:r>
            <a:r>
              <a:rPr sz="900" spc="-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-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employs</a:t>
            </a:r>
            <a:r>
              <a:rPr sz="900" spc="-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</a:t>
            </a:r>
            <a:r>
              <a:rPr sz="900" spc="-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agent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message</a:t>
            </a:r>
            <a:r>
              <a:rPr sz="900" spc="-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transfer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agent</a:t>
            </a:r>
            <a:r>
              <a:rPr sz="900" spc="-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transmit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messages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from</a:t>
            </a:r>
            <a:r>
              <a:rPr sz="900" spc="-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user's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inbox</a:t>
            </a:r>
            <a:r>
              <a:rPr sz="900" spc="-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remote</a:t>
            </a:r>
            <a:r>
              <a:rPr sz="900" spc="-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mailboxes.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Websites have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been given a new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lease on life thanks to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multimedia apps, which have made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them</a:t>
            </a:r>
            <a:r>
              <a:rPr sz="900" spc="9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more</a:t>
            </a:r>
            <a:r>
              <a:rPr sz="900" spc="1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dynamic.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amalgamation</a:t>
            </a:r>
            <a:r>
              <a:rPr sz="900" spc="1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many</a:t>
            </a:r>
            <a:r>
              <a:rPr sz="900" spc="1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media</a:t>
            </a:r>
            <a:r>
              <a:rPr sz="900" spc="9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such</a:t>
            </a:r>
            <a:r>
              <a:rPr sz="900" spc="10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text,</a:t>
            </a:r>
            <a:r>
              <a:rPr sz="900" spc="1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images,</a:t>
            </a:r>
            <a:r>
              <a:rPr sz="900" spc="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video,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sound into a single medium has made a significant contribution.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914705" y="1896004"/>
            <a:ext cx="204973" cy="940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48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143304" y="1901139"/>
            <a:ext cx="4744415" cy="751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File</a:t>
            </a:r>
            <a:r>
              <a:rPr sz="900" spc="1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Transfer</a:t>
            </a:r>
            <a:r>
              <a:rPr sz="900" spc="1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</a:t>
            </a:r>
            <a:r>
              <a:rPr sz="900" spc="1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(FTP)</a:t>
            </a:r>
            <a:r>
              <a:rPr sz="900" spc="1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</a:t>
            </a:r>
            <a:r>
              <a:rPr sz="900" spc="1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communication</a:t>
            </a:r>
            <a:r>
              <a:rPr sz="900" spc="1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</a:t>
            </a:r>
            <a:r>
              <a:rPr sz="900" spc="1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1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transferring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computer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files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over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computer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from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 to a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client. FTP is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based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</a:t>
            </a: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–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</a:t>
            </a:r>
            <a:r>
              <a:rPr sz="900" spc="28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architecture,</a:t>
            </a:r>
            <a:r>
              <a:rPr sz="900" spc="2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</a:t>
            </a:r>
            <a:r>
              <a:rPr sz="900" spc="2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</a:t>
            </a:r>
            <a:r>
              <a:rPr sz="900" spc="28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2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</a:t>
            </a:r>
            <a:r>
              <a:rPr sz="900" spc="28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having</a:t>
            </a:r>
            <a:r>
              <a:rPr sz="900" spc="2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independent</a:t>
            </a:r>
            <a:r>
              <a:rPr sz="900" spc="2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control</a:t>
            </a:r>
            <a:r>
              <a:rPr sz="900" spc="2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2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connections.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143304" y="2663139"/>
            <a:ext cx="4742871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Electronic</a:t>
            </a:r>
            <a:r>
              <a:rPr sz="900" spc="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(often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known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e-mail)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technique</a:t>
            </a:r>
            <a:r>
              <a:rPr sz="900" spc="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sending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receiving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messages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("mail") between persons who use electronic equipment.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3080638"/>
            <a:ext cx="864389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Keywords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799" y="3339441"/>
            <a:ext cx="5197789" cy="3317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Browser: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browser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piece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software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your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computer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uses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access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Internet</a:t>
            </a:r>
            <a:r>
              <a:rPr sz="900" spc="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view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WWW content.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799" y="3709772"/>
            <a:ext cx="5198218" cy="4750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Domain</a:t>
            </a:r>
            <a:r>
              <a:rPr sz="1000" spc="74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Name</a:t>
            </a:r>
            <a:r>
              <a:rPr sz="1000" spc="7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System</a:t>
            </a:r>
            <a:r>
              <a:rPr sz="1000" spc="8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(DNS):</a:t>
            </a:r>
            <a:r>
              <a:rPr sz="1000" spc="49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responsible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defining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allows</a:t>
            </a:r>
            <a:r>
              <a:rPr sz="900" spc="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clients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servers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interact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one</a:t>
            </a:r>
            <a:r>
              <a:rPr sz="900" spc="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another.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DNS</a:t>
            </a:r>
            <a:r>
              <a:rPr sz="900" spc="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allows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system</a:t>
            </a:r>
            <a:r>
              <a:rPr sz="900" spc="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employ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resolver,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which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converts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host name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 IP address that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server can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comprehend.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799" y="4223360"/>
            <a:ext cx="5198427" cy="3332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Electronic</a:t>
            </a:r>
            <a:r>
              <a:rPr sz="1000" spc="146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mail:</a:t>
            </a:r>
            <a:r>
              <a:rPr sz="1000" spc="111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1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refers</a:t>
            </a:r>
            <a:r>
              <a:rPr sz="900" spc="1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electronic</a:t>
            </a:r>
            <a:r>
              <a:rPr sz="900" spc="1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form</a:t>
            </a:r>
            <a:r>
              <a:rPr sz="900" spc="1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postal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</a:t>
            </a:r>
            <a:r>
              <a:rPr sz="900" spc="1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1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employs</a:t>
            </a:r>
            <a:r>
              <a:rPr sz="900" spc="1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user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agent</a:t>
            </a:r>
            <a:r>
              <a:rPr sz="900" spc="1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1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message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transfer agent to deliver 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message to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appropriate mailbox. Multimedia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799" y="4595216"/>
            <a:ext cx="5120336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HTTP:</a:t>
            </a:r>
            <a:r>
              <a:rPr sz="1000" spc="-12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 (Hypertext Transfer Protocol) is a network protocol that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 used to visit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any website.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799" y="4823816"/>
            <a:ext cx="5198732" cy="61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World</a:t>
            </a:r>
            <a:r>
              <a:rPr sz="1000" spc="204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wide</a:t>
            </a:r>
            <a:r>
              <a:rPr sz="1000" spc="202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web</a:t>
            </a:r>
            <a:r>
              <a:rPr sz="1000" spc="199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(WWW):</a:t>
            </a:r>
            <a:r>
              <a:rPr sz="1000" spc="166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World</a:t>
            </a:r>
            <a:r>
              <a:rPr sz="900" spc="18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Wide</a:t>
            </a:r>
            <a:r>
              <a:rPr sz="900" spc="1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</a:t>
            </a:r>
            <a:r>
              <a:rPr sz="900" spc="1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(WWWW)</a:t>
            </a:r>
            <a:r>
              <a:rPr sz="900" spc="1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8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system</a:t>
            </a:r>
            <a:r>
              <a:rPr sz="900" spc="1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1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displaying</a:t>
            </a:r>
            <a:r>
              <a:rPr sz="900" spc="1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text,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graphics,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audio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has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been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downloaded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from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internet.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content</a:t>
            </a:r>
            <a:r>
              <a:rPr sz="900" spc="6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hyperlinks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hypertext</a:t>
            </a:r>
            <a:r>
              <a:rPr sz="900" spc="1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page</a:t>
            </a:r>
            <a:r>
              <a:rPr sz="900" spc="1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1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written</a:t>
            </a:r>
            <a:r>
              <a:rPr sz="900" spc="17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HyperText</a:t>
            </a:r>
            <a:r>
              <a:rPr sz="900" spc="1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Markup</a:t>
            </a:r>
            <a:r>
              <a:rPr sz="900" spc="1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Language</a:t>
            </a:r>
            <a:r>
              <a:rPr sz="900" spc="1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(HTML),</a:t>
            </a:r>
            <a:r>
              <a:rPr sz="900" spc="1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1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page</a:t>
            </a:r>
            <a:r>
              <a:rPr sz="900" spc="1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given</a:t>
            </a:r>
            <a:r>
              <a:rPr sz="900" spc="1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Internet address called a Uniform Resource Locator (URL) (URL).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0" y="5479391"/>
            <a:ext cx="5198941" cy="3332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E-mail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:</a:t>
            </a:r>
            <a:r>
              <a:rPr sz="900" spc="17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E-mail,</a:t>
            </a:r>
            <a:r>
              <a:rPr sz="900" spc="1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full electronic</a:t>
            </a:r>
            <a:r>
              <a:rPr sz="900" spc="1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mail,</a:t>
            </a:r>
            <a:r>
              <a:rPr sz="900" spc="1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messages</a:t>
            </a:r>
            <a:r>
              <a:rPr sz="900" spc="1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transmitted</a:t>
            </a:r>
            <a:r>
              <a:rPr sz="900" spc="1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1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received</a:t>
            </a:r>
            <a:r>
              <a:rPr sz="900" spc="1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1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digital</a:t>
            </a:r>
            <a:r>
              <a:rPr sz="900" spc="15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computers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through a network.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5851247"/>
            <a:ext cx="5201195" cy="4750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FTP: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Files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either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uploaded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downloaded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the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FTP server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when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provide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them</a:t>
            </a:r>
            <a:r>
              <a:rPr sz="900" spc="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over</a:t>
            </a:r>
            <a:r>
              <a:rPr sz="900" spc="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FTP.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files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transmitted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from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personal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computer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</a:t>
            </a:r>
            <a:r>
              <a:rPr sz="900" spc="6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when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upload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them.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files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transmitted from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 to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your own computer when you download them.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6364835"/>
            <a:ext cx="5201503" cy="6167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POP:</a:t>
            </a:r>
            <a:r>
              <a:rPr sz="1000" spc="46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transmitting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messages</a:t>
            </a:r>
            <a:r>
              <a:rPr sz="900" spc="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from</a:t>
            </a:r>
            <a:r>
              <a:rPr sz="900" spc="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  <a:r>
              <a:rPr sz="900" spc="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e-mail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</a:t>
            </a:r>
            <a:r>
              <a:rPr sz="900" spc="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  <a:r>
              <a:rPr sz="900" spc="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e-mail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client,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post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office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(POP)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most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widely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used message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request</a:t>
            </a:r>
            <a:r>
              <a:rPr sz="900" spc="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Internet.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POP3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  <a:r>
              <a:rPr sz="900" spc="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e-mail protocol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in</a:t>
            </a:r>
            <a:r>
              <a:rPr sz="900" spc="20" dirty="0">
                <a:solidFill>
                  <a:srgbClr val="000000"/>
                </a:solidFill>
                <a:latin typeface="LMFWKA+BookAntiqua"/>
                <a:cs typeface="LMFWK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which</a:t>
            </a:r>
            <a:r>
              <a:rPr sz="900" spc="15" dirty="0">
                <a:solidFill>
                  <a:srgbClr val="000000"/>
                </a:solidFill>
                <a:latin typeface="LMFWKA+BookAntiqua"/>
                <a:cs typeface="LMFWK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LMFWKA+BookAntiqua"/>
                <a:cs typeface="LMFWK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client</a:t>
            </a:r>
            <a:r>
              <a:rPr sz="900" spc="24" dirty="0">
                <a:solidFill>
                  <a:srgbClr val="000000"/>
                </a:solidFill>
                <a:latin typeface="LMFWKA+BookAntiqua"/>
                <a:cs typeface="LMFWK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requests</a:t>
            </a:r>
            <a:r>
              <a:rPr sz="900" spc="15" dirty="0">
                <a:solidFill>
                  <a:srgbClr val="000000"/>
                </a:solidFill>
                <a:latin typeface="LMFWKA+BookAntiqua"/>
                <a:cs typeface="LMFWK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new</a:t>
            </a:r>
            <a:r>
              <a:rPr sz="900" spc="34" dirty="0">
                <a:solidFill>
                  <a:srgbClr val="000000"/>
                </a:solidFill>
                <a:latin typeface="LMFWKA+BookAntiqua"/>
                <a:cs typeface="LMFWK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messages</a:t>
            </a:r>
            <a:r>
              <a:rPr sz="900" spc="17" dirty="0">
                <a:solidFill>
                  <a:srgbClr val="000000"/>
                </a:solidFill>
                <a:latin typeface="LMFWKA+BookAntiqua"/>
                <a:cs typeface="LMFWK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from</a:t>
            </a:r>
            <a:r>
              <a:rPr sz="900" spc="15" dirty="0">
                <a:solidFill>
                  <a:srgbClr val="000000"/>
                </a:solidFill>
                <a:latin typeface="LMFWKA+BookAntiqua"/>
                <a:cs typeface="LMFWK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LMFWKA+BookAntiqua"/>
                <a:cs typeface="LMFWK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server,</a:t>
            </a:r>
            <a:r>
              <a:rPr sz="900" spc="17" dirty="0">
                <a:solidFill>
                  <a:srgbClr val="000000"/>
                </a:solidFill>
                <a:latin typeface="LMFWKA+BookAntiqua"/>
                <a:cs typeface="LMFWK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and</a:t>
            </a:r>
            <a:r>
              <a:rPr sz="900" spc="18" dirty="0">
                <a:solidFill>
                  <a:srgbClr val="000000"/>
                </a:solidFill>
                <a:latin typeface="LMFWKA+BookAntiqua"/>
                <a:cs typeface="LMFWK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LMFWKA+BookAntiqua"/>
                <a:cs typeface="LMFWK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server</a:t>
            </a:r>
            <a:r>
              <a:rPr sz="900" spc="20" dirty="0">
                <a:solidFill>
                  <a:srgbClr val="000000"/>
                </a:solidFill>
                <a:latin typeface="LMFWKA+BookAntiqua"/>
                <a:cs typeface="LMFWK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“pops”</a:t>
            </a:r>
            <a:r>
              <a:rPr sz="900" spc="20" dirty="0">
                <a:solidFill>
                  <a:srgbClr val="000000"/>
                </a:solidFill>
                <a:latin typeface="LMFWKA+BookAntiqua"/>
                <a:cs typeface="LMFWK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all</a:t>
            </a:r>
            <a:r>
              <a:rPr sz="900" spc="21" dirty="0">
                <a:solidFill>
                  <a:srgbClr val="000000"/>
                </a:solidFill>
                <a:latin typeface="LMFWKA+BookAntiqua"/>
                <a:cs typeface="LMFWKA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LMFWKA+BookAntiqua"/>
                <a:cs typeface="LMFWKA+BookAntiqua"/>
              </a:rPr>
              <a:t>new messages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the client.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0" y="7019746"/>
            <a:ext cx="5197924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IMAP:</a:t>
            </a:r>
            <a:r>
              <a:rPr sz="900" spc="24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Internet Message Access Protocol (IMAP) is an Internet standard protocol for retrieving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email</a:t>
            </a:r>
            <a:r>
              <a:rPr sz="900" spc="-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messages</a:t>
            </a:r>
            <a:r>
              <a:rPr sz="900" spc="-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from</a:t>
            </a:r>
            <a:r>
              <a:rPr sz="900" spc="-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mail</a:t>
            </a:r>
            <a:r>
              <a:rPr sz="900" spc="-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server</a:t>
            </a:r>
            <a:r>
              <a:rPr sz="900" spc="-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via</a:t>
            </a:r>
            <a:r>
              <a:rPr sz="900" spc="-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TCP/IP</a:t>
            </a:r>
            <a:r>
              <a:rPr sz="900" spc="-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connection</a:t>
            </a:r>
            <a:r>
              <a:rPr sz="900" spc="-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-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email</a:t>
            </a:r>
            <a:r>
              <a:rPr sz="900" spc="-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clients.</a:t>
            </a:r>
            <a:r>
              <a:rPr sz="900" spc="-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RFC</a:t>
            </a:r>
            <a:r>
              <a:rPr sz="900" spc="-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3501</a:t>
            </a:r>
            <a:r>
              <a:rPr sz="900" spc="-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-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 defines IMAP.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0" y="7523733"/>
            <a:ext cx="1425373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Review Questions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914704" y="7824418"/>
            <a:ext cx="111856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1.</a:t>
            </a:r>
            <a:r>
              <a:rPr sz="900" spc="8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What is FTTP?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914704" y="8014918"/>
            <a:ext cx="3032100" cy="942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2.</a:t>
            </a:r>
            <a:r>
              <a:rPr sz="900" spc="8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Write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advantages and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disadvantages of HTTP.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3.</a:t>
            </a:r>
            <a:r>
              <a:rPr sz="900" spc="8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Write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down components and features of WWW.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4.</a:t>
            </a:r>
            <a:r>
              <a:rPr sz="900" spc="8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Write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down most commonly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used telnet commands.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5.</a:t>
            </a:r>
            <a:r>
              <a:rPr sz="900" spc="8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Explain E-mail. Write down components of E-mail.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6.</a:t>
            </a:r>
            <a:r>
              <a:rPr sz="900" spc="8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What is domain name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system?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914704" y="8967673"/>
            <a:ext cx="192907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7.</a:t>
            </a:r>
            <a:r>
              <a:rPr sz="900" spc="8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Write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down hierarchy of DNS.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914704" y="9158173"/>
            <a:ext cx="287505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8.</a:t>
            </a:r>
            <a:r>
              <a:rPr sz="900" spc="8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Write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down difference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between POP3 and IMAP.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226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2286635" y="3072003"/>
            <a:ext cx="3169031" cy="9525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5238" y="265683"/>
            <a:ext cx="175260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25424" y="52245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908556"/>
            <a:ext cx="1303362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Self-Assessment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057654" y="1209242"/>
            <a:ext cx="320321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1.</a:t>
            </a:r>
            <a:r>
              <a:rPr sz="900" spc="8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default connection type used by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 is _________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515234" y="1399742"/>
            <a:ext cx="87662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Persistent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515234" y="1590242"/>
            <a:ext cx="113715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Non-persistent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515234" y="1780742"/>
            <a:ext cx="418224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 be</a:t>
            </a:r>
            <a:r>
              <a:rPr sz="900" spc="-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either persistent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non-persistent depending on connection request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515234" y="1971242"/>
            <a:ext cx="155152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None of the mentioned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057653" y="2161742"/>
            <a:ext cx="429599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2.</a:t>
            </a:r>
            <a:r>
              <a:rPr sz="900" spc="8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HTTP request message is</a:t>
            </a:r>
            <a:r>
              <a:rPr sz="900" spc="-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sent in _________ part of three-way handshake.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515234" y="2352242"/>
            <a:ext cx="60847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First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515234" y="2542742"/>
            <a:ext cx="7447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Second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515234" y="2733242"/>
            <a:ext cx="66696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Third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515234" y="2924123"/>
            <a:ext cx="72618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Fourth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057654" y="3114623"/>
            <a:ext cx="354760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3.</a:t>
            </a:r>
            <a:r>
              <a:rPr sz="900" spc="8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first line of HTTP request message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 called _____________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515235" y="3305123"/>
            <a:ext cx="100222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Request line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515235" y="3495623"/>
            <a:ext cx="97467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Header line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515235" y="3686123"/>
            <a:ext cx="90769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Status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line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515235" y="3876623"/>
            <a:ext cx="90586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Entity line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057654" y="4067123"/>
            <a:ext cx="172829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4.</a:t>
            </a:r>
            <a:r>
              <a:rPr sz="900" spc="8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Dynamic web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page ______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501519" y="4257624"/>
            <a:ext cx="239986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 same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every time whenever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displays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501518" y="4448124"/>
            <a:ext cx="351911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generates on demand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program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request from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browser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2501519" y="4638624"/>
            <a:ext cx="452620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both</a:t>
            </a:r>
            <a:r>
              <a:rPr sz="900" spc="1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same</a:t>
            </a:r>
            <a:r>
              <a:rPr sz="900" spc="1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every</a:t>
            </a:r>
            <a:r>
              <a:rPr sz="900" spc="1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time</a:t>
            </a:r>
            <a:r>
              <a:rPr sz="900" spc="1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whenever</a:t>
            </a:r>
            <a:r>
              <a:rPr sz="900" spc="1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19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displays</a:t>
            </a:r>
            <a:r>
              <a:rPr sz="900" spc="1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18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generates</a:t>
            </a:r>
            <a:r>
              <a:rPr sz="900" spc="18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17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demand</a:t>
            </a:r>
            <a:r>
              <a:rPr sz="900" spc="1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1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730119" y="4829124"/>
            <a:ext cx="193628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program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 a request from browser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501519" y="5019877"/>
            <a:ext cx="241565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 different always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predefined order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057654" y="5210377"/>
            <a:ext cx="158905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5.</a:t>
            </a:r>
            <a:r>
              <a:rPr sz="900" spc="8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What is a web browser?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2501519" y="5400877"/>
            <a:ext cx="234317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program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 can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display a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 page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2501518" y="5591377"/>
            <a:ext cx="243906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program used to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view html documents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2501518" y="5781877"/>
            <a:ext cx="281789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enables user to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access 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resources of internet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2501518" y="5972377"/>
            <a:ext cx="139619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 of 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mentioned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2057653" y="6162877"/>
            <a:ext cx="198215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6.</a:t>
            </a:r>
            <a:r>
              <a:rPr sz="900" spc="8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Expansion of FTP is __________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2501519" y="6353377"/>
            <a:ext cx="150411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Fine Transfer Protocol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2501519" y="6543878"/>
            <a:ext cx="147085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File Transfer Protocol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2501519" y="6734378"/>
            <a:ext cx="151314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First Transfer Protocol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2501519" y="6925258"/>
            <a:ext cx="149188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Fast Transfer Protocol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2057654" y="7115758"/>
            <a:ext cx="496959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7.</a:t>
            </a:r>
            <a:r>
              <a:rPr sz="900" spc="8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1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transfer</a:t>
            </a:r>
            <a:r>
              <a:rPr sz="900" spc="1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mode</a:t>
            </a:r>
            <a:r>
              <a:rPr sz="900" spc="1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FTP,</a:t>
            </a:r>
            <a:r>
              <a:rPr sz="900" spc="1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which</a:t>
            </a:r>
            <a:r>
              <a:rPr sz="900" spc="1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</a:t>
            </a:r>
            <a:r>
              <a:rPr sz="900" spc="1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fragmenting</a:t>
            </a:r>
            <a:r>
              <a:rPr sz="900" spc="1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has</a:t>
            </a:r>
            <a:r>
              <a:rPr sz="900" spc="1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1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done</a:t>
            </a:r>
            <a:r>
              <a:rPr sz="900" spc="1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1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TCP</a:t>
            </a:r>
            <a:r>
              <a:rPr sz="900" spc="1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2286635" y="7306258"/>
            <a:ext cx="60994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________</a:t>
            </a:r>
          </a:p>
        </p:txBody>
      </p:sp>
      <p:sp>
        <p:nvSpPr>
          <p:cNvPr id="42" name="object 42"/>
          <p:cNvSpPr txBox="1"/>
          <p:nvPr/>
        </p:nvSpPr>
        <p:spPr>
          <a:xfrm>
            <a:off x="2501519" y="7496758"/>
            <a:ext cx="105388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Stream mode</a:t>
            </a:r>
          </a:p>
        </p:txBody>
      </p:sp>
      <p:sp>
        <p:nvSpPr>
          <p:cNvPr id="43" name="object 43"/>
          <p:cNvSpPr txBox="1"/>
          <p:nvPr/>
        </p:nvSpPr>
        <p:spPr>
          <a:xfrm>
            <a:off x="2501519" y="7687258"/>
            <a:ext cx="97787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Block mode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2501519" y="7877758"/>
            <a:ext cx="133289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Compressed mode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2501519" y="8068258"/>
            <a:ext cx="113309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Message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mode</a:t>
            </a:r>
          </a:p>
        </p:txBody>
      </p:sp>
      <p:sp>
        <p:nvSpPr>
          <p:cNvPr id="46" name="object 46"/>
          <p:cNvSpPr txBox="1"/>
          <p:nvPr/>
        </p:nvSpPr>
        <p:spPr>
          <a:xfrm>
            <a:off x="2057654" y="8258758"/>
            <a:ext cx="255362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8.</a:t>
            </a:r>
            <a:r>
              <a:rPr sz="900" spc="8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Which of these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 not a medium for e-mail?</a:t>
            </a:r>
          </a:p>
        </p:txBody>
      </p:sp>
      <p:sp>
        <p:nvSpPr>
          <p:cNvPr id="47" name="object 47"/>
          <p:cNvSpPr txBox="1"/>
          <p:nvPr/>
        </p:nvSpPr>
        <p:spPr>
          <a:xfrm>
            <a:off x="2501519" y="8449259"/>
            <a:ext cx="78495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Intranet</a:t>
            </a:r>
          </a:p>
        </p:txBody>
      </p:sp>
      <p:sp>
        <p:nvSpPr>
          <p:cNvPr id="48" name="object 48"/>
          <p:cNvSpPr txBox="1"/>
          <p:nvPr/>
        </p:nvSpPr>
        <p:spPr>
          <a:xfrm>
            <a:off x="2501519" y="8639759"/>
            <a:ext cx="7820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Internet</a:t>
            </a:r>
          </a:p>
        </p:txBody>
      </p:sp>
      <p:sp>
        <p:nvSpPr>
          <p:cNvPr id="49" name="object 49"/>
          <p:cNvSpPr txBox="1"/>
          <p:nvPr/>
        </p:nvSpPr>
        <p:spPr>
          <a:xfrm>
            <a:off x="2501519" y="8830259"/>
            <a:ext cx="80804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Extranet</a:t>
            </a:r>
          </a:p>
        </p:txBody>
      </p:sp>
      <p:sp>
        <p:nvSpPr>
          <p:cNvPr id="50" name="object 50"/>
          <p:cNvSpPr txBox="1"/>
          <p:nvPr/>
        </p:nvSpPr>
        <p:spPr>
          <a:xfrm>
            <a:off x="2501519" y="9021013"/>
            <a:ext cx="67601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Paper</a:t>
            </a:r>
          </a:p>
        </p:txBody>
      </p:sp>
      <p:sp>
        <p:nvSpPr>
          <p:cNvPr id="51" name="object 51"/>
          <p:cNvSpPr txBox="1"/>
          <p:nvPr/>
        </p:nvSpPr>
        <p:spPr>
          <a:xfrm>
            <a:off x="2057654" y="9211513"/>
            <a:ext cx="452653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9.</a:t>
            </a:r>
            <a:r>
              <a:rPr sz="900" spc="8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If the sender wants an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option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enabled by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receiver,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sends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______ command.</a:t>
            </a:r>
          </a:p>
        </p:txBody>
      </p:sp>
      <p:sp>
        <p:nvSpPr>
          <p:cNvPr id="52" name="object 52"/>
          <p:cNvSpPr txBox="1"/>
          <p:nvPr/>
        </p:nvSpPr>
        <p:spPr>
          <a:xfrm>
            <a:off x="2515234" y="9402013"/>
            <a:ext cx="673017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a)</a:t>
            </a:r>
            <a:r>
              <a:rPr sz="900" spc="8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WILL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b)</a:t>
            </a:r>
            <a:r>
              <a:rPr sz="900" spc="7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</a:t>
            </a:r>
          </a:p>
        </p:txBody>
      </p:sp>
      <p:sp>
        <p:nvSpPr>
          <p:cNvPr id="53" name="object 53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227</a:t>
            </a:r>
          </a:p>
        </p:txBody>
      </p:sp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755029" y="5800909"/>
            <a:ext cx="271967" cy="2222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12" y="280923"/>
            <a:ext cx="6853428" cy="6629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153791" y="524381"/>
            <a:ext cx="2732158" cy="1758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Unit 12: Application layer </a:t>
            </a: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–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services and protocols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479794" y="53769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QAQTWM+BookAntiqua-BoldItalic"/>
                <a:cs typeface="QAQTWM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914705" y="948639"/>
            <a:ext cx="1576641" cy="751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57149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c)</a:t>
            </a:r>
            <a:r>
              <a:rPr sz="900" spc="8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WONT</a:t>
            </a:r>
          </a:p>
          <a:p>
            <a:pPr marL="457149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d)</a:t>
            </a:r>
            <a:r>
              <a:rPr sz="900" spc="7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None of above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10.</a:t>
            </a:r>
            <a:r>
              <a:rPr sz="900" spc="4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FTP uses the srvices of</a:t>
            </a:r>
          </a:p>
          <a:p>
            <a:pPr marL="457149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a)</a:t>
            </a:r>
            <a:r>
              <a:rPr sz="900" spc="8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UDP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371854" y="1710639"/>
            <a:ext cx="48813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b)</a:t>
            </a:r>
            <a:r>
              <a:rPr sz="900" spc="7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IP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371854" y="1901139"/>
            <a:ext cx="60114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c)</a:t>
            </a:r>
            <a:r>
              <a:rPr sz="900" spc="8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TCP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371854" y="2091639"/>
            <a:ext cx="111949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d)</a:t>
            </a:r>
            <a:r>
              <a:rPr sz="900" spc="7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None of above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914705" y="2282139"/>
            <a:ext cx="2548783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11.</a:t>
            </a:r>
            <a:r>
              <a:rPr sz="900" spc="4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Which of these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 not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provide free E-mail?</a:t>
            </a:r>
          </a:p>
          <a:p>
            <a:pPr marL="443433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Hotmail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358138" y="2663139"/>
            <a:ext cx="69166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Rediff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358138" y="2853639"/>
            <a:ext cx="93147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WhatsApp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358138" y="3044520"/>
            <a:ext cx="70674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Yahoo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914705" y="3235020"/>
            <a:ext cx="3521913" cy="942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12.</a:t>
            </a:r>
            <a:r>
              <a:rPr sz="900" spc="4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Telnet protocol is used to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establish a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connection to __________</a:t>
            </a:r>
          </a:p>
          <a:p>
            <a:pPr marL="443433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TCP port number 21</a:t>
            </a:r>
          </a:p>
          <a:p>
            <a:pPr marL="443433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TCP port number 22</a:t>
            </a:r>
          </a:p>
          <a:p>
            <a:pPr marL="443433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TCP port number 23</a:t>
            </a:r>
          </a:p>
          <a:p>
            <a:pPr marL="443433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d.</a:t>
            </a:r>
            <a:r>
              <a:rPr sz="900" spc="7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TCP port number 25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00" y="4223638"/>
            <a:ext cx="761776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Answers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957376" y="4557851"/>
            <a:ext cx="23888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594357" y="4557851"/>
            <a:ext cx="222219" cy="768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096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</a:t>
            </a:r>
          </a:p>
          <a:p>
            <a:pPr marL="4571" marR="0">
              <a:lnSpc>
                <a:spcPts val="1118"/>
              </a:lnSpc>
              <a:spcBef>
                <a:spcPts val="124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217673" y="4557851"/>
            <a:ext cx="238887" cy="4742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2.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6.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859658" y="4557851"/>
            <a:ext cx="215633" cy="768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096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</a:t>
            </a:r>
          </a:p>
          <a:p>
            <a:pPr marL="6095" marR="0">
              <a:lnSpc>
                <a:spcPts val="1118"/>
              </a:lnSpc>
              <a:spcBef>
                <a:spcPts val="124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3476878" y="4557851"/>
            <a:ext cx="238887" cy="4742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3.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7.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4123308" y="4557851"/>
            <a:ext cx="209550" cy="768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</a:p>
          <a:p>
            <a:pPr marL="3047" marR="0">
              <a:lnSpc>
                <a:spcPts val="1118"/>
              </a:lnSpc>
              <a:spcBef>
                <a:spcPts val="124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4739004" y="4557851"/>
            <a:ext cx="238887" cy="4742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4.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8.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5377940" y="4557851"/>
            <a:ext cx="222219" cy="768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048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</a:t>
            </a:r>
          </a:p>
          <a:p>
            <a:pPr marL="9144" marR="0">
              <a:lnSpc>
                <a:spcPts val="1118"/>
              </a:lnSpc>
              <a:spcBef>
                <a:spcPts val="124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957375" y="4851983"/>
            <a:ext cx="238887" cy="4745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5.</a:t>
            </a:r>
          </a:p>
          <a:p>
            <a:pPr marL="0" marR="0">
              <a:lnSpc>
                <a:spcPts val="1118"/>
              </a:lnSpc>
              <a:spcBef>
                <a:spcPts val="11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9.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188717" y="5146369"/>
            <a:ext cx="2967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10.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3447922" y="5146369"/>
            <a:ext cx="2967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11.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4710048" y="5146369"/>
            <a:ext cx="2967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12.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685798" y="5443092"/>
            <a:ext cx="135816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Further Readings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1164640" y="5777760"/>
            <a:ext cx="3062655" cy="192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Andrew S. Tanenbaum,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Computer Networks,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Prentice Hall.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1164640" y="6007884"/>
            <a:ext cx="4262767" cy="40980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Behrouz A. Forouzan, Sophia Chung Fegan,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Data Communications and Networking,</a:t>
            </a:r>
          </a:p>
          <a:p>
            <a:pPr marL="0" marR="0">
              <a:lnSpc>
                <a:spcPts val="1118"/>
              </a:lnSpc>
              <a:spcBef>
                <a:spcPts val="59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McGraw-Hill Companies.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1164641" y="6455941"/>
            <a:ext cx="3948049" cy="192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Burton, Bill,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Remote Access for</a:t>
            </a:r>
            <a:r>
              <a:rPr sz="900" spc="-12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 </a:t>
            </a:r>
            <a:r>
              <a:rPr sz="900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Cisco Networks,</a:t>
            </a:r>
            <a:r>
              <a:rPr sz="900" spc="12" dirty="0">
                <a:solidFill>
                  <a:srgbClr val="000000"/>
                </a:solidFill>
                <a:latin typeface="PTHQJO+PalatinoLinotype-Italic"/>
                <a:cs typeface="PTHQJO+PalatinoLinotype-Italic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McGraw-Hill Osborne Media.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228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3598164" y="3421888"/>
            <a:ext cx="1513332" cy="136245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9560" y="399796"/>
            <a:ext cx="1240535" cy="4815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0512" y="672592"/>
            <a:ext cx="5082540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43714" y="5237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8800" y="524379"/>
            <a:ext cx="211924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8805" y="683810"/>
            <a:ext cx="1022593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Ring Topology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8796" y="914523"/>
            <a:ext cx="5200670" cy="117107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set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circularly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way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make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closed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loop.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way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</a:p>
          <a:p>
            <a:pPr marL="3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travels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around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ring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direction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ring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acts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repeater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keep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3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strong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travels.</a:t>
            </a:r>
            <a:r>
              <a:rPr sz="900" spc="2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2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incorporates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</a:t>
            </a:r>
            <a:r>
              <a:rPr sz="900" spc="2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incoming</a:t>
            </a:r>
            <a:r>
              <a:rPr sz="900" spc="2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7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transmitter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next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ring.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dependent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ability</a:t>
            </a:r>
          </a:p>
          <a:p>
            <a:pPr marL="7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the signal to travel around the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ring. When a device sends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data, it must travel through each device</a:t>
            </a:r>
          </a:p>
          <a:p>
            <a:pPr marL="5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ring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until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reaches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destination.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Every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critical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link.</a:t>
            </a:r>
            <a:r>
              <a:rPr sz="900" u="sng" baseline="22666" dirty="0">
                <a:solidFill>
                  <a:srgbClr val="0563C1"/>
                </a:solidFill>
                <a:latin typeface="IPFHHU+BookAntiqua"/>
                <a:cs typeface="IPFHHU+BookAntiqua"/>
              </a:rPr>
              <a:t>[4]</a:t>
            </a:r>
            <a:r>
              <a:rPr sz="900" spc="81" baseline="22666" dirty="0">
                <a:solidFill>
                  <a:srgbClr val="0563C1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ring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topology,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 server computer present; all nodes work as a server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repeat the signal.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 and receiving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data takes place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 the help of TOKEN.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8790" y="2128562"/>
            <a:ext cx="1001847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Token passing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8783" y="2356227"/>
            <a:ext cx="5200181" cy="102781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token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contains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piece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along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computer.</a:t>
            </a:r>
          </a:p>
          <a:p>
            <a:pPr marL="7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1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token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then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passes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next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node,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checks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1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intended</a:t>
            </a:r>
            <a:r>
              <a:rPr sz="900" spc="1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it.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yes,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receives it and passes the empty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into the network, otherwise passes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token along with the data</a:t>
            </a:r>
          </a:p>
          <a:p>
            <a:pPr marL="7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next node.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continues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until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reaches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intended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destination.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nodes</a:t>
            </a:r>
          </a:p>
          <a:p>
            <a:pPr marL="3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token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ones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allowed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data.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wait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empty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token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3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reach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them.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usually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found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offices,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schools,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small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buildings.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structure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16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 in Figure 30.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3771900" y="4858636"/>
            <a:ext cx="1312309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30 Ring Topology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8792" y="5129318"/>
            <a:ext cx="1891564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Advantages of Ring Topology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057394" y="5356984"/>
            <a:ext cx="4970798" cy="4593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 type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 is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very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organized.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gets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</a:p>
          <a:p>
            <a:pPr marL="22860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receives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1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empty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token.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1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helps</a:t>
            </a:r>
            <a:r>
              <a:rPr sz="900" spc="1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reduce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chances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collision.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1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ring</a:t>
            </a:r>
          </a:p>
          <a:p>
            <a:pPr marL="228603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topology, all the traffic flows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 one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direction at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very high speed.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057409" y="5859904"/>
            <a:ext cx="4972364" cy="3176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Even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load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increases,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performance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better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</a:t>
            </a:r>
          </a:p>
          <a:p>
            <a:pPr marL="228604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057413" y="6219568"/>
            <a:ext cx="4886928" cy="6117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 for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network server to control the connectivity between workstations.</a:t>
            </a:r>
          </a:p>
          <a:p>
            <a:pPr marL="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Additional components do not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affect the performance of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</a:p>
          <a:p>
            <a:pPr marL="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5.</a:t>
            </a:r>
            <a:r>
              <a:rPr sz="900" spc="1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 computer has equal access to resources.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8818" y="6875822"/>
            <a:ext cx="2060378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Disadvantages of Ring Topology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057420" y="7103488"/>
            <a:ext cx="4965290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disadvantage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stops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working,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entire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22860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affected or stops working.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057420" y="7463152"/>
            <a:ext cx="4972440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pass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destination.</a:t>
            </a:r>
          </a:p>
          <a:p>
            <a:pPr marL="22860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 makes it slower than Star topology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828820" y="7822816"/>
            <a:ext cx="4839670" cy="62587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2860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 one workstation or port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goes down, the entire network gets affected.</a:t>
            </a:r>
          </a:p>
          <a:p>
            <a:pPr marL="228600" marR="0">
              <a:lnSpc>
                <a:spcPts val="1085"/>
              </a:lnSpc>
              <a:spcBef>
                <a:spcPts val="6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network is highly dependent on the wire which connects different components.</a:t>
            </a:r>
          </a:p>
          <a:p>
            <a:pPr marL="0" marR="0">
              <a:lnSpc>
                <a:spcPts val="1200"/>
              </a:lnSpc>
              <a:spcBef>
                <a:spcPts val="614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Mesh Topology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828808" y="8488804"/>
            <a:ext cx="5200437" cy="88608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mesh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topology,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nodes,</a:t>
            </a:r>
            <a:r>
              <a:rPr sz="900" spc="1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computer,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devices,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interconnected</a:t>
            </a:r>
          </a:p>
          <a:p>
            <a:pPr marL="15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31.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Every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signals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relays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</a:p>
          <a:p>
            <a:pPr marL="11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nodes.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true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mesh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where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every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every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2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  <a:r>
              <a:rPr sz="900" spc="2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2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type</a:t>
            </a:r>
            <a:r>
              <a:rPr sz="900" spc="2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  <a:r>
              <a:rPr sz="900" spc="2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very</a:t>
            </a:r>
            <a:r>
              <a:rPr sz="900" spc="2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expensive</a:t>
            </a:r>
            <a:r>
              <a:rPr sz="900" spc="2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2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many</a:t>
            </a:r>
            <a:r>
              <a:rPr sz="900" spc="2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redundant</a:t>
            </a:r>
          </a:p>
          <a:p>
            <a:pPr marL="0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connections,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thus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mostly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networks.</a:t>
            </a:r>
            <a:r>
              <a:rPr sz="900" spc="3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commonly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wireless</a:t>
            </a:r>
          </a:p>
          <a:p>
            <a:pPr marL="9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 Flooding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 technique is used in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mesh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22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3264420" y="10084432"/>
            <a:ext cx="2328249" cy="1382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endParaRPr sz="900" dirty="0">
              <a:solidFill>
                <a:srgbClr val="000000"/>
              </a:solidFill>
              <a:latin typeface="RMHARQ+BKSOFX+BookAntiqua-Bold"/>
              <a:cs typeface="RMHARQ+BKSOFX+BookAntiqua-Bold"/>
            </a:endParaRPr>
          </a:p>
        </p:txBody>
      </p:sp>
    </p:spTree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611124" y="1732026"/>
            <a:ext cx="5198110" cy="345249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250443"/>
            <a:ext cx="6853428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300093" y="524549"/>
            <a:ext cx="15857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Unit 13:</a:t>
            </a:r>
            <a:r>
              <a:rPr sz="900" spc="-12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Internet and WWW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479794" y="5072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719744" y="702820"/>
            <a:ext cx="2792110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2"/>
              </a:lnSpc>
              <a:spcBef>
                <a:spcPts val="0"/>
              </a:spcBef>
              <a:spcAft>
                <a:spcPts val="0"/>
              </a:spcAft>
            </a:pPr>
            <a:r>
              <a:rPr sz="1000" i="1" dirty="0">
                <a:solidFill>
                  <a:srgbClr val="000000"/>
                </a:solidFill>
                <a:latin typeface="Arial"/>
                <a:cs typeface="Arial"/>
              </a:rPr>
              <a:t>Dr. Rajni Bhalla</a:t>
            </a:r>
            <a:r>
              <a:rPr sz="1000" i="1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n-US" sz="1000" i="1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endParaRPr sz="1000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41474" y="1366687"/>
            <a:ext cx="2297445" cy="2500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663"/>
              </a:lnSpc>
              <a:spcBef>
                <a:spcPts val="0"/>
              </a:spcBef>
              <a:spcAft>
                <a:spcPts val="0"/>
              </a:spcAft>
            </a:pPr>
            <a:r>
              <a:rPr sz="1400" u="sng" spc="-47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Unit</a:t>
            </a:r>
            <a:r>
              <a:rPr sz="1400" u="sng" spc="-6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400" u="sng" spc="-5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13</a:t>
            </a:r>
            <a:r>
              <a:rPr sz="1400" u="sng" spc="-36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4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:</a:t>
            </a:r>
            <a:r>
              <a:rPr sz="1400" u="sng" spc="-99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400" u="sng" spc="-49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Internet</a:t>
            </a:r>
            <a:r>
              <a:rPr sz="1400" u="sng" spc="-58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400" u="sng" spc="-5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and</a:t>
            </a:r>
            <a:r>
              <a:rPr sz="1400" u="sng" spc="-38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400" u="sng" spc="-5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WWW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1750262"/>
            <a:ext cx="783170" cy="396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u="sng" dirty="0">
                <a:solidFill>
                  <a:srgbClr val="000000"/>
                </a:solidFill>
                <a:latin typeface="IPFHHU+BookAntiqua"/>
                <a:cs typeface="IPFHHU+BookAntiqua"/>
              </a:rPr>
              <a:t>CONTENTS</a:t>
            </a:r>
          </a:p>
          <a:p>
            <a:pPr marL="0" marR="0">
              <a:lnSpc>
                <a:spcPts val="1118"/>
              </a:lnSpc>
              <a:spcBef>
                <a:spcPts val="5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Objectives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2184602"/>
            <a:ext cx="79134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Introduction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2402534"/>
            <a:ext cx="352653" cy="149115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13.1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13.2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13.3</a:t>
            </a:r>
          </a:p>
          <a:p>
            <a:pPr marL="0" marR="0">
              <a:lnSpc>
                <a:spcPts val="1118"/>
              </a:lnSpc>
              <a:spcBef>
                <a:spcPts val="60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13.4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13.5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13.6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13.7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105204" y="2402534"/>
            <a:ext cx="106748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IP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security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(IPSec)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105204" y="2621990"/>
            <a:ext cx="89982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Email-Security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105204" y="2839922"/>
            <a:ext cx="2408459" cy="6163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Virtual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Private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Network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(VPN)</a:t>
            </a:r>
          </a:p>
          <a:p>
            <a:pPr marL="0" marR="0">
              <a:lnSpc>
                <a:spcPts val="1118"/>
              </a:lnSpc>
              <a:spcBef>
                <a:spcPts val="60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Difference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between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VPN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and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Paid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VPN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Digital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Signature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105204" y="3494100"/>
            <a:ext cx="101410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Digital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Signature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105204" y="3713555"/>
            <a:ext cx="203880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Digital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certificate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vs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Digital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signature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0" y="3931488"/>
            <a:ext cx="64900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Summary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4149419"/>
            <a:ext cx="67576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Keywords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4367351"/>
            <a:ext cx="1070552" cy="6175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Review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Questions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Self-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Assessment</a:t>
            </a:r>
          </a:p>
          <a:p>
            <a:pPr marL="0" marR="0">
              <a:lnSpc>
                <a:spcPts val="1118"/>
              </a:lnSpc>
              <a:spcBef>
                <a:spcPts val="6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Answers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0" y="5024449"/>
            <a:ext cx="103226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Further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Readings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914704" y="5263260"/>
            <a:ext cx="89713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Objectives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600454" y="5557287"/>
            <a:ext cx="204974" cy="1321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829054" y="5562421"/>
            <a:ext cx="1669161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understand IP security (IPsec)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understanding Email Security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understand VPN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829054" y="6133921"/>
            <a:ext cx="80998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VPN Privacy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829054" y="6324421"/>
            <a:ext cx="2390171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difference between Paid VPN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Free VPN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understand digital signature.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understand digital certificate.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685800" y="7151876"/>
            <a:ext cx="1032792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Introduction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685800" y="7410957"/>
            <a:ext cx="1878026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13.1</a:t>
            </a:r>
            <a:r>
              <a:rPr sz="1200" spc="120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IP security (IPSec)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685800" y="7668970"/>
            <a:ext cx="5200803" cy="6053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 security (IPSec) is an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 Engineering Task Force (IETF) standard suite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protocols that offer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authentication,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integrity,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secrecy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points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specifies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encrypted,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decrypted,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authenticated.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specifies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 safe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 exchange and key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management.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685800" y="8318798"/>
            <a:ext cx="1280076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Uses of IP Security: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685800" y="8542223"/>
            <a:ext cx="315906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following are some of the things IPsec may be used for.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914704" y="8797692"/>
            <a:ext cx="204973" cy="5593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1143304" y="8802827"/>
            <a:ext cx="216773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encrypt data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application layer.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1143304" y="8993580"/>
            <a:ext cx="4741660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ensure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 routers delivering routing data across the public internet are secure.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give</a:t>
            </a:r>
            <a:r>
              <a:rPr sz="900" spc="1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authentication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without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encryption,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confirming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comes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recognized sender.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2121636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229</a:t>
            </a:r>
          </a:p>
        </p:txBody>
      </p:sp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1"/>
          <p:cNvSpPr/>
          <p:nvPr/>
        </p:nvSpPr>
        <p:spPr>
          <a:xfrm>
            <a:off x="3380994" y="7730743"/>
            <a:ext cx="1936750" cy="7302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402459" y="7091426"/>
            <a:ext cx="3902075" cy="55168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095879" y="6467729"/>
            <a:ext cx="2175002" cy="2804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676523" y="3390519"/>
            <a:ext cx="2498471" cy="33375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0478" y="250443"/>
            <a:ext cx="1752600" cy="66294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740664" y="5072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Notes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524549"/>
            <a:ext cx="2119426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Data Communication and Networking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057653" y="943503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286634" y="948638"/>
            <a:ext cx="4742791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safeguard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establishing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circuits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utilizing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IPsec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tunnelling,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transported between the two endpoints is encrypted, similar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VPN connection.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1368342"/>
            <a:ext cx="1714059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Components of IP Security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3" y="1591765"/>
            <a:ext cx="2875661" cy="41351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consists of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following elements:</a:t>
            </a:r>
          </a:p>
          <a:p>
            <a:pPr marL="228600" marR="0">
              <a:lnSpc>
                <a:spcPts val="1197"/>
              </a:lnSpc>
              <a:spcBef>
                <a:spcPts val="689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1.</a:t>
            </a:r>
            <a:r>
              <a:rPr sz="1000" spc="795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Encapsulating Security Payload (ESP)</a:t>
            </a:r>
            <a:r>
              <a:rPr sz="1000" spc="21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IAJDOJ+BookAntiqua-BoldItalic"/>
                <a:cs typeface="IAJDOJ+BookAntiqua-BoldItalic"/>
              </a:rPr>
              <a:t>–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231389" y="2038297"/>
            <a:ext cx="4797519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integrity,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encryption,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authentication,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anti-replay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included.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supports</a:t>
            </a:r>
          </a:p>
          <a:p>
            <a:pPr marL="2743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payload authentication.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057652" y="2404846"/>
            <a:ext cx="2078609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2.</a:t>
            </a:r>
            <a:r>
              <a:rPr sz="1000" spc="795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Authentication Header (AH)</a:t>
            </a:r>
            <a:r>
              <a:rPr sz="1000" spc="12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IAJDOJ+BookAntiqua-BoldItalic"/>
                <a:cs typeface="IAJDOJ+BookAntiqua-BoldItalic"/>
              </a:rPr>
              <a:t>–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286633" y="2670757"/>
            <a:ext cx="4742408" cy="5615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1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integrity,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authentication,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anti-replay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capabilities,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</a:t>
            </a:r>
            <a:r>
              <a:rPr sz="900" spc="1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encryption.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Anti-replay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protection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guards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against</a:t>
            </a:r>
            <a:r>
              <a:rPr sz="900" spc="1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unwanted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1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transfer.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1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ensure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38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privacy of data.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3823079" y="3439234"/>
            <a:ext cx="54718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 HDR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4519548" y="3439234"/>
            <a:ext cx="33640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AH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5123051" y="3439234"/>
            <a:ext cx="37254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TCP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5688836" y="3439234"/>
            <a:ext cx="48871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057654" y="3836265"/>
            <a:ext cx="1729359" cy="19022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Internet Key Exchange</a:t>
            </a:r>
            <a:r>
              <a:rPr sz="1000" spc="-17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EWALFS+BookAntiqua"/>
                <a:cs typeface="EWALFS+BookAntiqua"/>
              </a:rPr>
              <a:t>–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286634" y="4033595"/>
            <a:ext cx="4745170" cy="13233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allows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dynamically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exchange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encryption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keys and discover a means to communicate across a Security Association (SA). To facilitate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communication,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Association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(SA)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creates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common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properties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entities.</a:t>
            </a:r>
            <a:r>
              <a:rPr sz="900" spc="1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Association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(ISAKMP)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Management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(ISAKMP)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offer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framework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authentication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exchange.</a:t>
            </a:r>
          </a:p>
          <a:p>
            <a:pPr marL="0" marR="0">
              <a:lnSpc>
                <a:spcPts val="1118"/>
              </a:lnSpc>
              <a:spcBef>
                <a:spcPts val="3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ISAKMP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describes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 Associations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(SAs)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created 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 two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IPsec-enabled hosts are established.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286635" y="5367349"/>
            <a:ext cx="4740557" cy="942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IKE</a:t>
            </a:r>
            <a:r>
              <a:rPr sz="900" spc="2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(Internet</a:t>
            </a:r>
            <a:r>
              <a:rPr sz="900" spc="2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</a:t>
            </a:r>
            <a:r>
              <a:rPr sz="900" spc="2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Exchange)</a:t>
            </a:r>
            <a:r>
              <a:rPr sz="900" spc="20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protects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content</a:t>
            </a:r>
            <a:r>
              <a:rPr sz="900" spc="2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messages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serves</a:t>
            </a:r>
            <a:r>
              <a:rPr sz="900" spc="2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2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open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framework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2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implementing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common</a:t>
            </a:r>
            <a:r>
              <a:rPr sz="900" spc="2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algorithms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like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SHA</a:t>
            </a:r>
            <a:r>
              <a:rPr sz="900" spc="2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MD5.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2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assigned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unique</a:t>
            </a:r>
            <a:r>
              <a:rPr sz="900" spc="1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identification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1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algorithm's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  <a:r>
              <a:rPr sz="900" spc="1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</a:t>
            </a:r>
            <a:r>
              <a:rPr sz="900" spc="1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users.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</a:t>
            </a:r>
            <a:r>
              <a:rPr sz="900" spc="1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</a:t>
            </a:r>
            <a:r>
              <a:rPr sz="900" spc="1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determine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1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valid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identification.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Unauthorized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deleted and not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delivered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intended recipient.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3233039" y="6516445"/>
            <a:ext cx="60479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  <a:r>
              <a:rPr sz="900" spc="4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HDR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4071493" y="6516445"/>
            <a:ext cx="37254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TCP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4735957" y="6516445"/>
            <a:ext cx="48871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3717671" y="6867346"/>
            <a:ext cx="93434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Original Packet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574671" y="7173670"/>
            <a:ext cx="412309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620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HDR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3073019" y="7173670"/>
            <a:ext cx="412309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HDR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3673475" y="7173670"/>
            <a:ext cx="37254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TCP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4272661" y="7173670"/>
            <a:ext cx="39368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4871593" y="7173670"/>
            <a:ext cx="491415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ESP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Trailer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5472430" y="7173670"/>
            <a:ext cx="913209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ESP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Authentication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3475354" y="7856423"/>
            <a:ext cx="1880050" cy="3995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TWGKM+Wingdings-Regular"/>
                <a:cs typeface="STWGKM+Wingdings-Regular"/>
              </a:rPr>
              <a:t>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--------- Encryption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----</a:t>
            </a:r>
            <a:r>
              <a:rPr sz="900" dirty="0">
                <a:solidFill>
                  <a:srgbClr val="000000"/>
                </a:solidFill>
                <a:latin typeface="STWGKM+Wingdings-Regular"/>
                <a:cs typeface="STWGKM+Wingdings-Regular"/>
              </a:rPr>
              <a:t>→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TWGKM+Wingdings-Regular"/>
                <a:cs typeface="STWGKM+Wingdings-Regular"/>
              </a:rPr>
              <a:t>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--------- Authentication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---------</a:t>
            </a:r>
            <a:r>
              <a:rPr sz="900" dirty="0">
                <a:solidFill>
                  <a:srgbClr val="000000"/>
                </a:solidFill>
                <a:latin typeface="STWGKM+Wingdings-Regular"/>
                <a:cs typeface="STWGKM+Wingdings-Regular"/>
              </a:rPr>
              <a:t>→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1829054" y="8388903"/>
            <a:ext cx="1487415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Working of</a:t>
            </a:r>
            <a:r>
              <a:rPr sz="1000" spc="-1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IP Security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2057654" y="8649864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2286635" y="8654999"/>
            <a:ext cx="4740974" cy="75189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host</a:t>
            </a:r>
            <a:r>
              <a:rPr sz="900" spc="1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determines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whether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1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should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via</a:t>
            </a:r>
            <a:r>
              <a:rPr sz="900" spc="1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IPsec.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  <a:r>
              <a:rPr sz="900" spc="1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activate</a:t>
            </a:r>
            <a:r>
              <a:rPr sz="900" spc="1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policy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own.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1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transmitting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uses</a:t>
            </a:r>
          </a:p>
          <a:p>
            <a:pPr marL="0" marR="0">
              <a:lnSpc>
                <a:spcPts val="1118"/>
              </a:lnSpc>
              <a:spcBef>
                <a:spcPts val="3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adequate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encryption,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accomplished.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host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additionally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verifies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whether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not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incoming packets are correctly encrypted.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2057654" y="9412119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2286635" y="9417253"/>
            <a:ext cx="4739274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Then</a:t>
            </a:r>
            <a:r>
              <a:rPr sz="900" spc="2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2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IKE.</a:t>
            </a:r>
            <a:r>
              <a:rPr sz="900" spc="2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Phase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</a:t>
            </a:r>
            <a:r>
              <a:rPr sz="900" spc="2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begins</a:t>
            </a:r>
            <a:r>
              <a:rPr sz="900" spc="2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2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hosts</a:t>
            </a:r>
            <a:r>
              <a:rPr sz="900" spc="2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(using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IPsec)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authenticating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themselves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begin a secure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communication. It has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 different modes.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230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12" y="250443"/>
            <a:ext cx="6853428" cy="6629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300093" y="524549"/>
            <a:ext cx="15857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Unit 13:</a:t>
            </a:r>
            <a:r>
              <a:rPr sz="900" spc="-12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Internet and WWW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6479794" y="5072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914704" y="943503"/>
            <a:ext cx="204973" cy="559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18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143304" y="948638"/>
            <a:ext cx="4739643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8955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Main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mode,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provides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additional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security,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Aggressive</a:t>
            </a:r>
            <a:r>
              <a:rPr sz="900" spc="1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option,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allows the host to quickly construct an IPsec circuit.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143304" y="1329638"/>
            <a:ext cx="4743559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Now,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IKE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Phase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takes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place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via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channel,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hosts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negotiating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sort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cryptographic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algorithms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employ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agreeing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secret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keying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material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those methods.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914704" y="1896003"/>
            <a:ext cx="204973" cy="559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18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143304" y="1901138"/>
            <a:ext cx="4739700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is then sent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newly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established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IPsec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encrypted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tunnel.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hosts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IPsec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SAs to encrypt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decode these packets.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143303" y="2282138"/>
            <a:ext cx="4739699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hosts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finished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session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expires,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IPsec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tunnel is ended by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both hosts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discarding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keys.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799" y="2917570"/>
            <a:ext cx="1640863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13.2</a:t>
            </a:r>
            <a:r>
              <a:rPr sz="1200" spc="120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Email-Security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0" y="3175583"/>
            <a:ext cx="5202300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hacking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accomplished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variety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ways.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Whether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spam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virus</a:t>
            </a:r>
            <a:r>
              <a:rPr sz="900" spc="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phishing.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exactly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spam?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unwanted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mass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those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who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requested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them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 as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 spamming.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0" y="3682155"/>
            <a:ext cx="483829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Spam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00" y="3905578"/>
            <a:ext cx="5199723" cy="60685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Spam</a:t>
            </a:r>
            <a:r>
              <a:rPr sz="900" spc="1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junk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mail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delivered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1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commercial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businesses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1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advertising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products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services.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mails,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don't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address.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infected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spam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virus.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emails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contain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files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containing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harmful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script,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which,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performed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 mostly damage your vital data.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00" y="4555407"/>
            <a:ext cx="1029875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Phishing email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0" y="4778831"/>
            <a:ext cx="5199763" cy="3221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Phishing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when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someone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sends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user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claims 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authentic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isn't.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main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goal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steal sensitive data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 as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usernames, passwords, and credit card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numbers.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5140273"/>
            <a:ext cx="5198547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Search emails contain a link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malware-infected website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 directs the user to input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 a phoney website that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looks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feels real. So, kids, keep in mind one very crucial point: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799" y="5505298"/>
            <a:ext cx="2039366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Spams can</a:t>
            </a:r>
            <a:r>
              <a:rPr sz="1000" spc="-1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cause a slew of issues: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914704" y="5734844"/>
            <a:ext cx="192416" cy="1657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143304" y="5728537"/>
            <a:ext cx="4746320" cy="8903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floods</a:t>
            </a:r>
            <a:r>
              <a:rPr sz="900" spc="2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2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account</a:t>
            </a:r>
            <a:r>
              <a:rPr sz="900" spc="2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unwanted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emails,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</a:t>
            </a:r>
            <a:r>
              <a:rPr sz="900" spc="2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</a:t>
            </a:r>
            <a:r>
              <a:rPr sz="900" spc="2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loss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emails;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consumes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bandwidth,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slowing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speed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mails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delivered;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unsolicited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include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viruses,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harm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computer;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costs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energy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reviewing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deleting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junk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emails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spam;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consumes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bandwidth,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slowing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speed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mails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delivered;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spends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energy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reviewing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deleting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junk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spam;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consumes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bandwidth,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slowing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speed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mail.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800" y="6661830"/>
            <a:ext cx="1092595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Blocking Spams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85799" y="6885634"/>
            <a:ext cx="5201528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messages to 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newsgroup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mailing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list than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one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personal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correspondence.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should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posted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might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easily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spammed.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Avoid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responding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emails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1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unknown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senders,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never</a:t>
            </a:r>
            <a:r>
              <a:rPr sz="900" spc="1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anything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response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spam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promises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product,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 variables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 might lead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identity theft.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685800" y="7677379"/>
            <a:ext cx="2447014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How to clear up and archive your emails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685800" y="7900618"/>
            <a:ext cx="5201882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</a:t>
            </a:r>
            <a:r>
              <a:rPr sz="900" spc="-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File</a:t>
            </a:r>
            <a:r>
              <a:rPr sz="900" spc="-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find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cleaning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tools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there,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click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drop-down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arrow,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you'll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choice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archives.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Choose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option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archive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folder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subfolders.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Then,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select 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folder you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wish to archive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 clicking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 it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seen in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1.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  <a:hlinkClick r:id="rId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Choose an older date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archived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items.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list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Now,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select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Browse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name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save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new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dot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PST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file,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then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click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OK.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a result, you will be able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clean up and archive in this manner.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231</a:t>
            </a:r>
          </a:p>
        </p:txBody>
      </p:sp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3273044" y="4904613"/>
            <a:ext cx="2158238" cy="146430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990469" y="905763"/>
            <a:ext cx="2723642" cy="289115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0478" y="250443"/>
            <a:ext cx="1752600" cy="66294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40664" y="5072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524549"/>
            <a:ext cx="2119426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Data Communication and Networking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3798697" y="3879453"/>
            <a:ext cx="1260767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1 Email Cleanup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4" y="4145914"/>
            <a:ext cx="2771167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13.3</a:t>
            </a:r>
            <a:r>
              <a:rPr sz="1200" spc="1203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Virtual Private Network (VPN)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4" y="4402404"/>
            <a:ext cx="5200047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virtual private network is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full version of the term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VPN. What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a home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network?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either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 a model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router. Let's look at how we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actually connecting to the internet.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3742055" y="6668627"/>
            <a:ext cx="1375188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2 Internal Network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3" y="6931355"/>
            <a:ext cx="5201667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Assume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laptop,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television,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cell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phone.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gadgets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present.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Assume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3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</a:t>
            </a:r>
            <a:r>
              <a:rPr sz="900" spc="3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3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anything</a:t>
            </a:r>
            <a:r>
              <a:rPr sz="900" spc="3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3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television,</a:t>
            </a:r>
            <a:r>
              <a:rPr sz="900" spc="3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3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you're</a:t>
            </a:r>
            <a:r>
              <a:rPr sz="900" spc="3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working</a:t>
            </a:r>
            <a:r>
              <a:rPr sz="900" spc="3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3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3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laptop.</a:t>
            </a:r>
            <a:r>
              <a:rPr sz="900" spc="3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You're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communicating by using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wireless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 that's connected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your phone and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laptop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2.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3" y="7576007"/>
            <a:ext cx="5202340" cy="11753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nutshell,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types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referred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as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internal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networks.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internal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you're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working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laptop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phone.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Assume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video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you're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seeing,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you're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seeing right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now, is stored in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data centre.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that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centre may be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the United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States,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Canada,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France,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Germany,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somewhere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else,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could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watch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movie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there.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 location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implies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 may access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movie;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example,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 are in India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want to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view 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film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Canada,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Germany,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country,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so.</a:t>
            </a:r>
            <a:r>
              <a:rPr sz="900" spc="1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Let's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look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Google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example.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Consider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 they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really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request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going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Google.com.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Now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you'll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submit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request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via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router, modem, or hub. Everyone has been given an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working from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 place.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4" y="8789112"/>
            <a:ext cx="5197145" cy="463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wanted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open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google.com,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would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request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server,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would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then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routed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router.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address,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server,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 responds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you,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 can sink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google.com domain.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232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1466469" y="3580130"/>
            <a:ext cx="3484880" cy="177292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12" y="250443"/>
            <a:ext cx="6853428" cy="6629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300093" y="524549"/>
            <a:ext cx="15857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Unit 13:</a:t>
            </a:r>
            <a:r>
              <a:rPr sz="900" spc="-12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Internet and WWW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6479794" y="5072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85800" y="911142"/>
            <a:ext cx="5193284" cy="3408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What</a:t>
            </a:r>
            <a:r>
              <a:rPr sz="1000" spc="11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are</a:t>
            </a:r>
            <a:r>
              <a:rPr sz="1000" spc="10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the</a:t>
            </a:r>
            <a:r>
              <a:rPr sz="1000" spc="1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benefits</a:t>
            </a:r>
            <a:r>
              <a:rPr sz="1000" spc="98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of</a:t>
            </a:r>
            <a:r>
              <a:rPr sz="1000" spc="104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this</a:t>
            </a:r>
            <a:r>
              <a:rPr sz="1000" spc="11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sort</a:t>
            </a:r>
            <a:r>
              <a:rPr sz="1000" spc="113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of</a:t>
            </a:r>
            <a:r>
              <a:rPr sz="1000" spc="104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network</a:t>
            </a:r>
            <a:r>
              <a:rPr sz="1000" spc="11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in</a:t>
            </a:r>
            <a:r>
              <a:rPr sz="1000" spc="107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which</a:t>
            </a:r>
            <a:r>
              <a:rPr sz="1000" spc="114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IP</a:t>
            </a:r>
            <a:r>
              <a:rPr sz="1000" spc="10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addresses</a:t>
            </a:r>
            <a:r>
              <a:rPr sz="1000" spc="97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are</a:t>
            </a:r>
            <a:r>
              <a:rPr sz="1000" spc="11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routed</a:t>
            </a:r>
            <a:r>
              <a:rPr sz="1000" spc="11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to</a:t>
            </a:r>
            <a:r>
              <a:rPr sz="1000" spc="104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the</a:t>
            </a:r>
          </a:p>
          <a:p>
            <a:pPr marL="0" marR="0">
              <a:lnSpc>
                <a:spcPts val="1183"/>
              </a:lnSpc>
              <a:spcBef>
                <a:spcPts val="16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server?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1286966"/>
            <a:ext cx="323151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 will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able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connect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Internet using this address.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1504898"/>
            <a:ext cx="5201197" cy="1317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a result, the downsides include that your ISP service provider can track which websites you visit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track.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providers.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possible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government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keeping an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eye on you as well. When you're receiving anything from the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 uploading anything 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server, your data might be stolen.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a result, it's conceivable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stolen.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We're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relieved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were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able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open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Wi-Fi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networks.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 data may be encrypted at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times. Hackers can access your data at any moment. A lot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stuff on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 is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confined 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specific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region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nation.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Assume you're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sitting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India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 notice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video that's available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the United States or Canada,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 want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watch it.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such videos are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banned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internet, so you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won't be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able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them if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you're in a different nation.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2859732"/>
            <a:ext cx="5201462" cy="4639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China,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example,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1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cannot</a:t>
            </a:r>
            <a:r>
              <a:rPr sz="900" spc="1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Facebook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website.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1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won't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able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register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Facebook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account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China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already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blocked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as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seen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  <a:hlinkClick r:id="rId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3.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  <a:hlinkClick r:id="rId4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greatest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solution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 you wish to utilise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Facebook site? As a result,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 have a solution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the form of a VPN.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609723" y="5431136"/>
            <a:ext cx="135447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3 Banned in China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5695007"/>
            <a:ext cx="5200813" cy="11737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 may access any other site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 programme that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 separate places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 machine by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utilising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virtual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private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where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you'll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find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VPN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box,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anything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you're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secured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well.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Neither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provider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nor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government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idea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you're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talking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about.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make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request,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assumes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both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country.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signifies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receiving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response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accordance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request.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someone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tried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sniff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packet,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would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impossible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them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encrypted.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utilise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content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region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well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website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written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area.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view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 a virtual private network. It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 you'll be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able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utilise all information safely.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7131601"/>
            <a:ext cx="1230112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Definition of VPN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0" y="7355024"/>
            <a:ext cx="5200087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virtual</a:t>
            </a:r>
            <a:r>
              <a:rPr sz="900" spc="2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private</a:t>
            </a:r>
            <a:r>
              <a:rPr sz="900" spc="2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2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(VPN)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sort</a:t>
            </a:r>
            <a:r>
              <a:rPr sz="900" spc="2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private</a:t>
            </a:r>
            <a:r>
              <a:rPr sz="900" spc="2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2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communicates</a:t>
            </a:r>
            <a:r>
              <a:rPr sz="900" spc="2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via</a:t>
            </a:r>
            <a:r>
              <a:rPr sz="900" spc="2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public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telecommunications,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Internet,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rather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leased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lines.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grew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popularity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people worked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remote places and needed to learn how VPNs function.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0" y="7861782"/>
            <a:ext cx="226470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AJDOJ+BookAntiqua-BoldItalic"/>
                <a:cs typeface="IAJDOJ+BookAntiqua-BoldItalic"/>
              </a:rPr>
              <a:t>Let’s</a:t>
            </a:r>
            <a:r>
              <a:rPr sz="10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understand</a:t>
            </a:r>
            <a:r>
              <a:rPr sz="1000" spc="1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VPN by an</a:t>
            </a:r>
            <a:r>
              <a:rPr sz="1000" spc="-11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example: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00" y="8085021"/>
            <a:ext cx="5201043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Consider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scenario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bank's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headquarters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Washington,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D.C.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workplace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local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 with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about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100 machines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it.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Assume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bank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 additional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branches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Mumbai,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India,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Tokyo,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Japan.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old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technique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creating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secure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head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office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branch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leased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branches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office,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both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expensive and inconvenient.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 were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able to effectively solve this problem thanks to VPN.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00" y="8877020"/>
            <a:ext cx="2766314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Some fantastic attributes are highlighted</a:t>
            </a:r>
            <a:r>
              <a:rPr sz="1000" spc="19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here: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914705" y="9137797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143305" y="9142931"/>
            <a:ext cx="4740287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VPN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guarantees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establishing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client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VPN server.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914705" y="9518797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143305" y="9523931"/>
            <a:ext cx="282713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Many banned websites may be accessed with a VPN.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233</a:t>
            </a:r>
          </a:p>
        </p:txBody>
      </p:sp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1829054" y="4004691"/>
            <a:ext cx="5048757" cy="301510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0478" y="250443"/>
            <a:ext cx="175260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40664" y="5072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524549"/>
            <a:ext cx="2119426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057653" y="943503"/>
            <a:ext cx="204973" cy="368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286634" y="948638"/>
            <a:ext cx="369947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VPN allows you to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browse anonymously by masking your 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286634" y="1139138"/>
            <a:ext cx="4742606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Also,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best</a:t>
            </a:r>
            <a:r>
              <a:rPr sz="900" spc="1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Search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engine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optimization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(SEO)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done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1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evaluating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1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VPN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providers that give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country-by-country statistics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 how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people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 a given product.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Many online marketing managers utilise this strategy of SEO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develop fresh ideas.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3" y="1749342"/>
            <a:ext cx="1325505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VPN and its</a:t>
            </a:r>
            <a:r>
              <a:rPr sz="1000" spc="-1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legality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1972765"/>
            <a:ext cx="5200503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most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nations,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VPN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legal.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legality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utilising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VPN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determined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country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question,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well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geopolitical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countries.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trustworthy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VPN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always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lawful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you're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planning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unlawful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purposes,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online fraud, cyber theft, or downloading copyrighted information in some countries.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3" y="2617417"/>
            <a:ext cx="5198153" cy="6057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According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Bloomberg, China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determined to shut all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VPNs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(virtual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private networks) starting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next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year.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VPNs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many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Chinese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websites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prohibited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</a:p>
          <a:p>
            <a:pPr marL="0" marR="0">
              <a:lnSpc>
                <a:spcPts val="1118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China's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so-called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"great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firewall."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done</a:t>
            </a:r>
            <a:r>
              <a:rPr sz="900" spc="-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prevent</a:t>
            </a:r>
            <a:r>
              <a:rPr sz="900" spc="-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-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being</a:t>
            </a:r>
            <a:r>
              <a:rPr sz="900" spc="-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leaked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competing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governments and to improve information security.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3" y="3265039"/>
            <a:ext cx="3894374" cy="6512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13.4</a:t>
            </a:r>
            <a:r>
              <a:rPr sz="1200" spc="1203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Difference between Free VPN and Paid VPN</a:t>
            </a:r>
          </a:p>
          <a:p>
            <a:pPr marL="0" marR="0">
              <a:lnSpc>
                <a:spcPts val="1118"/>
              </a:lnSpc>
              <a:spcBef>
                <a:spcPts val="59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difference between Free VPN and Paid VPN is shown in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Table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1.</a:t>
            </a:r>
          </a:p>
          <a:p>
            <a:pPr marL="1303401" marR="0">
              <a:lnSpc>
                <a:spcPts val="1081"/>
              </a:lnSpc>
              <a:spcBef>
                <a:spcPts val="607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Table 1 Difference</a:t>
            </a:r>
            <a:r>
              <a:rPr sz="900" spc="-13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between Paid VPN and Free VPN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4101973" y="4089652"/>
            <a:ext cx="657035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Free VPN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5426710" y="4089652"/>
            <a:ext cx="1366494" cy="10798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47472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Paid VPN</a:t>
            </a:r>
          </a:p>
          <a:p>
            <a:pPr marL="15240" marR="0">
              <a:lnSpc>
                <a:spcPts val="1118"/>
              </a:lnSpc>
              <a:spcBef>
                <a:spcPts val="128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 USD 7 per month</a:t>
            </a:r>
          </a:p>
          <a:p>
            <a:pPr marL="0" marR="0">
              <a:lnSpc>
                <a:spcPts val="1118"/>
              </a:lnSpc>
              <a:spcBef>
                <a:spcPts val="124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Generally, more than 40</a:t>
            </a:r>
          </a:p>
          <a:p>
            <a:pPr marL="528828" marR="0">
              <a:lnSpc>
                <a:spcPts val="1118"/>
              </a:lnSpc>
              <a:spcBef>
                <a:spcPts val="12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557907" y="4388687"/>
            <a:ext cx="38159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Cost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4245229" y="4388687"/>
            <a:ext cx="37139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Free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056129" y="4688915"/>
            <a:ext cx="1385677" cy="4806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 of VPN Servers</a:t>
            </a:r>
          </a:p>
          <a:p>
            <a:pPr marL="314325" marR="0">
              <a:lnSpc>
                <a:spcPts val="1118"/>
              </a:lnSpc>
              <a:spcBef>
                <a:spcPts val="12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Advertising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3853561" y="4688915"/>
            <a:ext cx="115290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Generally, up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5-7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4263517" y="4989398"/>
            <a:ext cx="33183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Yes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057654" y="5291149"/>
            <a:ext cx="1382725" cy="1684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1544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 speed</a:t>
            </a:r>
          </a:p>
          <a:p>
            <a:pPr marL="0" marR="0">
              <a:lnSpc>
                <a:spcPts val="1118"/>
              </a:lnSpc>
              <a:spcBef>
                <a:spcPts val="129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Monthly Traffic Volume</a:t>
            </a:r>
          </a:p>
          <a:p>
            <a:pPr marL="152400" marR="0">
              <a:lnSpc>
                <a:spcPts val="1118"/>
              </a:lnSpc>
              <a:spcBef>
                <a:spcPts val="124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Technical Support</a:t>
            </a:r>
          </a:p>
          <a:p>
            <a:pPr marL="144779" marR="0">
              <a:lnSpc>
                <a:spcPts val="1118"/>
              </a:lnSpc>
              <a:spcBef>
                <a:spcPts val="125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 gurantees</a:t>
            </a:r>
          </a:p>
          <a:p>
            <a:pPr marL="201167" marR="0">
              <a:lnSpc>
                <a:spcPts val="1118"/>
              </a:lnSpc>
              <a:spcBef>
                <a:spcPts val="129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Personal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servers</a:t>
            </a:r>
          </a:p>
          <a:p>
            <a:pPr marL="247269" marR="0">
              <a:lnSpc>
                <a:spcPts val="1118"/>
              </a:lnSpc>
              <a:spcBef>
                <a:spcPts val="125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 logs policy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4153789" y="5291149"/>
            <a:ext cx="552660" cy="4803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6867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Low</a:t>
            </a:r>
          </a:p>
          <a:p>
            <a:pPr marL="0" marR="0">
              <a:lnSpc>
                <a:spcPts val="1118"/>
              </a:lnSpc>
              <a:spcBef>
                <a:spcPts val="129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Limited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5903722" y="5291149"/>
            <a:ext cx="41085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5722366" y="5591377"/>
            <a:ext cx="77508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Limited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3682619" y="5891605"/>
            <a:ext cx="1493137" cy="4818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 support or it is too low</a:t>
            </a:r>
          </a:p>
          <a:p>
            <a:pPr marL="593089" marR="0">
              <a:lnSpc>
                <a:spcPts val="1118"/>
              </a:lnSpc>
              <a:spcBef>
                <a:spcPts val="125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5518150" y="5891605"/>
            <a:ext cx="1184071" cy="4818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Quick support, 24/7</a:t>
            </a:r>
          </a:p>
          <a:p>
            <a:pPr marL="425195" marR="0">
              <a:lnSpc>
                <a:spcPts val="1118"/>
              </a:lnSpc>
              <a:spcBef>
                <a:spcPts val="125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Yes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4196461" y="6493586"/>
            <a:ext cx="46661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Never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5388610" y="6493586"/>
            <a:ext cx="1443990" cy="4818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 developers provide</a:t>
            </a:r>
          </a:p>
          <a:p>
            <a:pPr marL="554736" marR="0">
              <a:lnSpc>
                <a:spcPts val="1118"/>
              </a:lnSpc>
              <a:spcBef>
                <a:spcPts val="125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Yes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3984625" y="6795337"/>
            <a:ext cx="89213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 guarantees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1829054" y="7316469"/>
            <a:ext cx="1815312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13.5</a:t>
            </a:r>
            <a:r>
              <a:rPr sz="1200" spc="1203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Digital Signature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1829053" y="7575272"/>
            <a:ext cx="5198011" cy="3317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Encryption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transforming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electronic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cypher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text,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incomprehensible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everyone but authorised individuals. This ensures the safety of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data.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1829053" y="7945604"/>
            <a:ext cx="3108236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Decryption:</a:t>
            </a:r>
            <a:r>
              <a:rPr sz="1000" spc="-14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procedure for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converting code into data.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2057653" y="8212476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2286634" y="8217611"/>
            <a:ext cx="4742068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encrypted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sender's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various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encryption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techniques,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decoded at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receiver's end using decryption methods.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2057653" y="8593476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2286634" y="8598611"/>
            <a:ext cx="4738462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Encryption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decryption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techniques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employed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ensure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certain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messages, such as usernames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passwords, must be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kept secure.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1829053" y="9018569"/>
            <a:ext cx="1329135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Types of Encryption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2057653" y="9277834"/>
            <a:ext cx="4970871" cy="19022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Symmetric</a:t>
            </a:r>
            <a:r>
              <a:rPr sz="1000" spc="-2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Encryption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data,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decode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2286634" y="9475164"/>
            <a:ext cx="25252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it.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234</a:t>
            </a:r>
          </a:p>
        </p:txBody>
      </p:sp>
      <p:sp>
        <p:nvSpPr>
          <p:cNvPr id="42" name="object 42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12" y="250443"/>
            <a:ext cx="6853428" cy="6629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300093" y="524549"/>
            <a:ext cx="15857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Unit 13:</a:t>
            </a:r>
            <a:r>
              <a:rPr sz="900" spc="-12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Internet and WWW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6479794" y="5072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914705" y="941807"/>
            <a:ext cx="4973336" cy="113946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Asymmetric</a:t>
            </a:r>
            <a:r>
              <a:rPr sz="1000" spc="279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Encryption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</a:t>
            </a:r>
            <a:r>
              <a:rPr sz="900" spc="2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Public</a:t>
            </a:r>
            <a:r>
              <a:rPr sz="900" spc="2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</a:t>
            </a:r>
            <a:r>
              <a:rPr sz="900" spc="2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cryptography</a:t>
            </a:r>
            <a:r>
              <a:rPr sz="900" spc="2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</a:t>
            </a:r>
            <a:r>
              <a:rPr sz="900" spc="2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name</a:t>
            </a:r>
            <a:r>
              <a:rPr sz="900" spc="2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2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asymmetric</a:t>
            </a:r>
          </a:p>
          <a:p>
            <a:pPr marL="228600" marR="0">
              <a:lnSpc>
                <a:spcPts val="1118"/>
              </a:lnSpc>
              <a:spcBef>
                <a:spcPts val="35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cryptography.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decrypts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public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private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keys.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public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</a:t>
            </a:r>
          </a:p>
          <a:p>
            <a:pPr marL="22860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the one of the pair of keys that may be shared with anybody. The private key is the other</a:t>
            </a:r>
          </a:p>
          <a:p>
            <a:pPr marL="22860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pair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kept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secret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owner.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-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encrypted</a:t>
            </a:r>
          </a:p>
          <a:p>
            <a:pPr marL="22860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keys;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decryption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polar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opposite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</a:t>
            </a:r>
          </a:p>
          <a:p>
            <a:pPr marL="22860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communication.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2130342"/>
            <a:ext cx="791456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Public Key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2353765"/>
            <a:ext cx="445204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Everyone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aware of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key.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ex-public key of A is 7,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this fact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well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2576873"/>
            <a:ext cx="826621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Private Key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2800297"/>
            <a:ext cx="2835478" cy="4119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 the person whose private key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aware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it.</a:t>
            </a:r>
          </a:p>
          <a:p>
            <a:pPr marL="0" marR="0">
              <a:lnSpc>
                <a:spcPts val="1183"/>
              </a:lnSpc>
              <a:spcBef>
                <a:spcPts val="641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Authentication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3247210"/>
            <a:ext cx="5195776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procedure by which 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confirms the identity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a person who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seeks to access it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authentication.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3613574"/>
            <a:ext cx="1132662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Non-repudiation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0" y="3836998"/>
            <a:ext cx="5200701" cy="6053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Non-repudiation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refers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ensuring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transmitted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transmitted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received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1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parties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claiming</a:t>
            </a:r>
            <a:r>
              <a:rPr sz="900" spc="1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1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transmitted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received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it.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Non-repudiation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method of ensuring that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sender of a communication cannot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later dispute sending it, and that 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recipient cannot later dispute receiving it.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0" y="4486826"/>
            <a:ext cx="659399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Integrity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00" y="4710250"/>
            <a:ext cx="347661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be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sure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 wasn't tampered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 during transmission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799" y="4933612"/>
            <a:ext cx="1065293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Message Digest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799" y="5157036"/>
            <a:ext cx="5195980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representation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text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string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numbers,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achieved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formula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one-way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hash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function.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signature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electronic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mechanism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authentication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created by encrypting a message digest with a private key.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799" y="5661022"/>
            <a:ext cx="1815236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13.6</a:t>
            </a:r>
            <a:r>
              <a:rPr sz="1200" spc="120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Digital Signature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5919037"/>
            <a:ext cx="5197032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2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signature</a:t>
            </a:r>
            <a:r>
              <a:rPr sz="900" spc="2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mathematical</a:t>
            </a:r>
            <a:r>
              <a:rPr sz="900" spc="2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approach</a:t>
            </a:r>
            <a:r>
              <a:rPr sz="900" spc="2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verifying</a:t>
            </a:r>
            <a:r>
              <a:rPr sz="900" spc="2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integrity</a:t>
            </a:r>
            <a:r>
              <a:rPr sz="900" spc="2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validity</a:t>
            </a:r>
            <a:r>
              <a:rPr sz="900" spc="2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communication, software,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 document.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0" y="6283877"/>
            <a:ext cx="1765659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Key Generation Algorithms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0" y="6507302"/>
            <a:ext cx="5201119" cy="6072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signatures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signatures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guarantee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transmitted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certain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sender.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Authenticity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integrity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should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ensured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while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conducting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transactions;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otherwise,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might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tampered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someone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might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pretend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expect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response.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799" y="7157511"/>
            <a:ext cx="1303963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Signing Algorithms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85799" y="7380934"/>
            <a:ext cx="5202416" cy="60685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Signing algorithms, such as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 programmes, establish 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one-way hash of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electronic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signed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establish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signature.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hash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value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subsequently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encrypted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private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signing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algorithm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(signature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key).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signature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consists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encrypted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hash,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well as other information such as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hashing algorithm.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685799" y="8025587"/>
            <a:ext cx="5201390" cy="60685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appended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signature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delivered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verifier.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hash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function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turns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arbitrary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input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much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shorter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fixed length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better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hash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rather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full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document.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saves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shorter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hash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value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now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signed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instead of a big message,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hashing is significantly quicker than signing.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685799" y="8675415"/>
            <a:ext cx="2137925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Signature Verification Algorithms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685799" y="8899092"/>
            <a:ext cx="5202587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Along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data,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Verifier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obtains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Signature.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then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processes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signature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public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(verification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key)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Verification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algorithm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generates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value.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creates a hash value by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applying the same hash algorithm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incoming data.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hash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value and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verification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algorithm</a:t>
            </a:r>
            <a:r>
              <a:rPr sz="900" spc="1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then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compared.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they're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both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equal,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signature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genuine; otherwise, it's not.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235</a:t>
            </a:r>
          </a:p>
        </p:txBody>
      </p:sp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1990344" y="4449064"/>
            <a:ext cx="4717542" cy="216915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0478" y="250443"/>
            <a:ext cx="175260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40664" y="5072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524549"/>
            <a:ext cx="2119426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3" y="911328"/>
            <a:ext cx="3526523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The steps for establishing a digital signature are as follows: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057653" y="1172104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286634" y="1177239"/>
            <a:ext cx="4740744" cy="751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digest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computed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applying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hash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function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then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digest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encrypted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private</a:t>
            </a:r>
            <a:r>
              <a:rPr sz="900" spc="2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</a:t>
            </a:r>
            <a:r>
              <a:rPr sz="900" spc="2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</a:t>
            </a:r>
            <a:r>
              <a:rPr sz="900" spc="2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signature.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(digital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signature</a:t>
            </a:r>
            <a:r>
              <a:rPr sz="900" spc="2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=</a:t>
            </a:r>
            <a:r>
              <a:rPr sz="900" spc="2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encryption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(private</a:t>
            </a:r>
            <a:r>
              <a:rPr sz="900" spc="2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</a:t>
            </a:r>
            <a:r>
              <a:rPr sz="900" spc="2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sender,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2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digest)</a:t>
            </a:r>
            <a:r>
              <a:rPr sz="900" spc="2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digest</a:t>
            </a:r>
            <a:r>
              <a:rPr sz="900" spc="2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=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digest algorithm(message)).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057653" y="1934104"/>
            <a:ext cx="204973" cy="559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18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286634" y="1939239"/>
            <a:ext cx="4739122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then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signature.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(A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signature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sent).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286634" y="2320239"/>
            <a:ext cx="4744085" cy="7520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signature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decrypted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-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sender's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public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key.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(As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 possesses his private key, only the sender may encrypt using his private key, which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 then be decrypted by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sender's public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key, ensuring authenticity.)</a:t>
            </a:r>
          </a:p>
          <a:p>
            <a:pPr marL="0" marR="0">
              <a:lnSpc>
                <a:spcPts val="1118"/>
              </a:lnSpc>
              <a:spcBef>
                <a:spcPts val="38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message digest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 now been delivered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recipient.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057653" y="2886985"/>
            <a:ext cx="204973" cy="368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286634" y="3082620"/>
            <a:ext cx="4741716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digest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(actual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 with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 signature).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057653" y="3458485"/>
            <a:ext cx="204973" cy="559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18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286634" y="3463620"/>
            <a:ext cx="4740497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integrity,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digest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calculated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-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digest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(obtained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 decrypting a digital signature) must be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286634" y="3844620"/>
            <a:ext cx="4742412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digest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calculated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one-way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hash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function,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hash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function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computing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hash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value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simple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computing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hash value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complex.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3725290" y="6699107"/>
            <a:ext cx="1410048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4 Digital Certificate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829053" y="6963359"/>
            <a:ext cx="5194630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trustworthy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third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party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issues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certificate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validates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sender's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identity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recipient's identity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sender.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829053" y="7323023"/>
            <a:ext cx="5201304" cy="60685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certificate issued by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Certificate Authority (CA) to validate the identity of the certificate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holder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</a:t>
            </a:r>
            <a:r>
              <a:rPr sz="900" spc="1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1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certificate.</a:t>
            </a:r>
            <a:r>
              <a:rPr sz="900" spc="2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</a:t>
            </a:r>
            <a:r>
              <a:rPr sz="900" spc="1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creates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2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encrypted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certificate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2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includes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applicant's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public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identifying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information.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certificate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associate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public key with a specific person or business.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829053" y="7972852"/>
            <a:ext cx="1716453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Digital Certificate contains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057652" y="8238947"/>
            <a:ext cx="172840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Name of certificate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holder.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057652" y="8429447"/>
            <a:ext cx="4967914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Serial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uniquely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identify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certificate,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individual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entity</a:t>
            </a:r>
          </a:p>
          <a:p>
            <a:pPr marL="22898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identified by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certificate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057653" y="8810447"/>
            <a:ext cx="123817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Expiration dates.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057653" y="9001202"/>
            <a:ext cx="4967668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Copy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certificate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holder's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public</a:t>
            </a:r>
            <a:r>
              <a:rPr sz="900" spc="-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key.(used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decrypting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messages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-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signatures)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 Signature of the certificate issuing authority.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829054" y="9415728"/>
            <a:ext cx="379502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 certificate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 sent with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digital signature and the message.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236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685800" y="1649730"/>
            <a:ext cx="5048758" cy="287464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250443"/>
            <a:ext cx="6853428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300093" y="524549"/>
            <a:ext cx="15857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Unit 13:</a:t>
            </a:r>
            <a:r>
              <a:rPr sz="900" spc="-12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Internet and WWW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479794" y="5072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908556"/>
            <a:ext cx="3232886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13.7</a:t>
            </a:r>
            <a:r>
              <a:rPr sz="1200" spc="120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Digital certificate vs</a:t>
            </a:r>
            <a:r>
              <a:rPr sz="1200" u="sng" spc="14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Digital signature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1166570"/>
            <a:ext cx="432257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difference between digital signature and digital certificate is shown in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Table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2.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146045" y="1385807"/>
            <a:ext cx="2282310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WVTNPJ+BookAntiqua-Italic"/>
                <a:cs typeface="WVTNPJ+BookAntiqua-Italic"/>
              </a:rPr>
              <a:t>Table 2 Digital signature vs Digital certificate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57732" y="1731974"/>
            <a:ext cx="100336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 signature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3278759" y="1731974"/>
            <a:ext cx="102028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 certificate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757732" y="2032201"/>
            <a:ext cx="5057312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signature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string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decimals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8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certificate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itself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file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affixed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file</a:t>
            </a:r>
            <a:r>
              <a:rPr sz="900" spc="1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assist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1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identifying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assert</a:t>
            </a:r>
            <a:r>
              <a:rPr sz="900" spc="5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identity</a:t>
            </a:r>
            <a:r>
              <a:rPr sz="900" spc="4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facilitate</a:t>
            </a:r>
            <a:r>
              <a:rPr sz="900" spc="4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encrypted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757732" y="2315665"/>
            <a:ext cx="177204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signer and ensuring its integrity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3278758" y="2315664"/>
            <a:ext cx="78059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connections.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757732" y="2835351"/>
            <a:ext cx="5057953" cy="4639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signature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ensure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8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certificate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certificate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binds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remains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moment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8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 signature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object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sent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757732" y="3638878"/>
            <a:ext cx="5057610" cy="1801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signatures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validate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</a:t>
            </a:r>
            <a:r>
              <a:rPr sz="900" spc="8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3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certificates</a:t>
            </a:r>
            <a:r>
              <a:rPr sz="900" spc="3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3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3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validate</a:t>
            </a:r>
            <a:r>
              <a:rPr sz="900" spc="3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757732" y="3780611"/>
            <a:ext cx="40328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3278759" y="3780610"/>
            <a:ext cx="126030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identity of the sender,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757732" y="4300295"/>
            <a:ext cx="235084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follows Digital Signature Standard (DSS).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3278759" y="4300295"/>
            <a:ext cx="182028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follows X.509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Standard Format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0" y="4821046"/>
            <a:ext cx="82986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Summary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914704" y="5116851"/>
            <a:ext cx="204973" cy="1321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143304" y="5121986"/>
            <a:ext cx="473809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(IPsec)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suite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authenticates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143304" y="5312486"/>
            <a:ext cx="4739605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encrypts data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 to offer safe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encrypted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 two computers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 IP network. It's a protocol that's utilised in virtual private networks.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143304" y="5693486"/>
            <a:ext cx="4741419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 technique that secures email content and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accounts from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unwanted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 is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referred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security.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procedures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place</a:t>
            </a:r>
            <a:r>
              <a:rPr sz="900" spc="-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-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providers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protect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customer accounts and information from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hackers.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143304" y="6264986"/>
            <a:ext cx="4740579" cy="751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virtual private network (VPN) creates a secure connection between you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internet.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traffic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routed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encrypted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virtual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tunnel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via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VPN.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internet,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masks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  <a:r>
              <a:rPr sz="900" spc="1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address,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making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location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opaque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everyone.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External assaults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 protected by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VPN connection.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914704" y="7022232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143304" y="7027366"/>
            <a:ext cx="4738576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signature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mathematical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approach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verifying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integrity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validity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communication, software,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 document. It's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 counterpart of a handwritten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signature or a stamped seal, but it has a lot more security built in.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914703" y="7593732"/>
            <a:ext cx="204974" cy="940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18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18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1143302" y="7598866"/>
            <a:ext cx="4744911" cy="189489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public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certificate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an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electronic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document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confirm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ownership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public</a:t>
            </a:r>
          </a:p>
          <a:p>
            <a:pPr marL="1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 in cryptography. It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 known as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digital certificate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identity certificate.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Encryption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</a:t>
            </a:r>
            <a:r>
              <a:rPr sz="900" spc="1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encoding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cryptography.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1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technique</a:t>
            </a:r>
            <a:r>
              <a:rPr sz="900" spc="1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transforms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plaintext into ciphertext, which is an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alternate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representation of the information.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Decryption is the process 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restoring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encrypted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its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original state. In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most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cases, it's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reversal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the encryption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process.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 decryption requires a secret key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 password,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decodes the encrypted information so that only an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authorised user may decrypt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data.</a:t>
            </a:r>
          </a:p>
          <a:p>
            <a:pPr marL="0" marR="0">
              <a:lnSpc>
                <a:spcPts val="1118"/>
              </a:lnSpc>
              <a:spcBef>
                <a:spcPts val="3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Spamming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practise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many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unsolicited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messages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large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people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2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purpose</a:t>
            </a:r>
            <a:r>
              <a:rPr sz="900" spc="2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commercial</a:t>
            </a:r>
            <a:r>
              <a:rPr sz="900" spc="2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advertising,</a:t>
            </a:r>
            <a:r>
              <a:rPr sz="900" spc="2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non-commercial</a:t>
            </a:r>
            <a:r>
              <a:rPr sz="900" spc="2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preaching,</a:t>
            </a:r>
            <a:r>
              <a:rPr sz="900" spc="2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2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2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unlawful purpose,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just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 the same message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 user over and over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again.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914703" y="8927486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237</a:t>
            </a:r>
          </a:p>
        </p:txBody>
      </p:sp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30478" y="250443"/>
            <a:ext cx="1752600" cy="6629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40664" y="5072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524549"/>
            <a:ext cx="2119426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3" y="908556"/>
            <a:ext cx="864389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Keywords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1167359"/>
            <a:ext cx="5201493" cy="3317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IP</a:t>
            </a:r>
            <a:r>
              <a:rPr sz="1000" spc="311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security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</a:t>
            </a:r>
            <a:r>
              <a:rPr sz="900" spc="8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IPv4</a:t>
            </a:r>
            <a:r>
              <a:rPr sz="900" spc="3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IPv6</a:t>
            </a:r>
            <a:r>
              <a:rPr sz="900" spc="3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3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packets,</a:t>
            </a:r>
            <a:r>
              <a:rPr sz="900" spc="30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  <a:r>
              <a:rPr sz="900" spc="3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3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architecture</a:t>
            </a:r>
            <a:r>
              <a:rPr sz="900" spc="3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(IPsec)</a:t>
            </a:r>
            <a:r>
              <a:rPr sz="900" spc="3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offers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cryptographic protection for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datagrams.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1537692"/>
            <a:ext cx="5196974" cy="3332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internet</a:t>
            </a:r>
            <a:r>
              <a:rPr sz="1000" spc="116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key</a:t>
            </a:r>
            <a:r>
              <a:rPr sz="1000" spc="119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exchange:</a:t>
            </a:r>
            <a:r>
              <a:rPr sz="1000" spc="435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mechanism</a:t>
            </a:r>
            <a:r>
              <a:rPr sz="900" spc="1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establish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association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IPsec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 suite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 as Internet Key Exchange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(IKE).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3" y="1909547"/>
            <a:ext cx="5198687" cy="4750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Email</a:t>
            </a:r>
            <a:r>
              <a:rPr sz="1000" spc="88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security:</a:t>
            </a:r>
            <a:r>
              <a:rPr sz="1000" spc="61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technique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secures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content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accounts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unwanted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referred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security.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procedures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place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providers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protect customer accounts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 from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hackers.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4" y="2423136"/>
            <a:ext cx="5198620" cy="6167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Phishing:</a:t>
            </a:r>
            <a:r>
              <a:rPr sz="1000" spc="13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Phishing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type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cybercrime</a:t>
            </a:r>
            <a:r>
              <a:rPr sz="900" spc="1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person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acting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genuine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organisation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contacts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target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targets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email,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phone,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text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persuade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them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sensitive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3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3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personally</a:t>
            </a:r>
            <a:r>
              <a:rPr sz="900" spc="3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identifying</a:t>
            </a:r>
            <a:r>
              <a:rPr sz="900" spc="3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information,</a:t>
            </a:r>
            <a:r>
              <a:rPr sz="900" spc="3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banking</a:t>
            </a:r>
            <a:r>
              <a:rPr sz="900" spc="3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credit</a:t>
            </a:r>
            <a:r>
              <a:rPr sz="900" spc="3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card</a:t>
            </a:r>
            <a:r>
              <a:rPr sz="900" spc="3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information,</a:t>
            </a:r>
            <a:r>
              <a:rPr sz="900" spc="3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passwords.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4" y="3078837"/>
            <a:ext cx="5195738" cy="3317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VPN:</a:t>
            </a:r>
            <a:r>
              <a:rPr sz="1000" spc="235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term "virtual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private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network"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refers to the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ability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create 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while using public networks.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4" y="3449169"/>
            <a:ext cx="5198327" cy="3332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Digital</a:t>
            </a:r>
            <a:r>
              <a:rPr sz="1000" spc="62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signature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</a:t>
            </a:r>
            <a:r>
              <a:rPr sz="900" spc="60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signature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exactly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sounds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like: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electronic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version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traditional paper and pen signature.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4" y="3821025"/>
            <a:ext cx="5196765" cy="3332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Encryption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</a:t>
            </a:r>
            <a:r>
              <a:rPr sz="900" spc="4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Encryption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converting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1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secret</a:t>
            </a:r>
            <a:r>
              <a:rPr sz="900" spc="1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code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hides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real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meaning of the data.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4" y="4192882"/>
            <a:ext cx="5199244" cy="3317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Decryption:</a:t>
            </a:r>
            <a:r>
              <a:rPr sz="1000" spc="161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Decryption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turning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encoded/encrypted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person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 a machine can read and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understand.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4" y="4563214"/>
            <a:ext cx="5198154" cy="4750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Public</a:t>
            </a:r>
            <a:r>
              <a:rPr sz="1000" spc="11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key:</a:t>
            </a:r>
            <a:r>
              <a:rPr sz="1000" spc="4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public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huge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numerical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cryptography.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software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programme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produce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key,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common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issued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trusted,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recognised authority and made public through a publicly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accessible repository or directory.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4" y="5077056"/>
            <a:ext cx="5197743" cy="3332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Private</a:t>
            </a:r>
            <a:r>
              <a:rPr sz="1000" spc="15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key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owners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keep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 private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hidden.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Public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keys are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disseminated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validate credentials and authenticate nodes.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4" y="5448912"/>
            <a:ext cx="5203305" cy="3317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Authentication:</a:t>
            </a:r>
            <a:r>
              <a:rPr sz="1000" spc="-31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ascertaining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 someone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something is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who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claims 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known as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authentication.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29054" y="5822569"/>
            <a:ext cx="1425373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Review Questions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057654" y="6121730"/>
            <a:ext cx="2665551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Difference between Free VPN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paid VPN.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 is IP Security?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057654" y="6502730"/>
            <a:ext cx="161107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 is E-mail security?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057654" y="6693230"/>
            <a:ext cx="215177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Explain components of IP Security.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057654" y="6884111"/>
            <a:ext cx="3963962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Write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down steps for establishing a digital signature.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Write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down difference between digital signature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 certificate.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7.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Explain types of signature.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057654" y="7455611"/>
            <a:ext cx="4970280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8.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benefits of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 sort of network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which IP addresses are routed 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server?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9.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Explain working of IP Security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057654" y="7836611"/>
            <a:ext cx="277065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10.</a:t>
            </a:r>
            <a:r>
              <a:rPr sz="900" spc="4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Difference between private key and public key.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829054" y="8063229"/>
            <a:ext cx="1339901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Self- Assessment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2057654" y="8363914"/>
            <a:ext cx="3091776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IPSec is designed to provide security at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_________</a:t>
            </a:r>
          </a:p>
          <a:p>
            <a:pPr marL="22898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</a:t>
            </a:r>
            <a:r>
              <a:rPr sz="900" spc="8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 layer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286634" y="8744914"/>
            <a:ext cx="111743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</a:t>
            </a:r>
            <a:r>
              <a:rPr sz="900" spc="7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 layer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286634" y="8935669"/>
            <a:ext cx="126362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</a:t>
            </a:r>
            <a:r>
              <a:rPr sz="900" spc="8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Application layer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286634" y="9126169"/>
            <a:ext cx="103799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</a:t>
            </a:r>
            <a:r>
              <a:rPr sz="900" spc="7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Session layer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2057653" y="9316669"/>
            <a:ext cx="2479928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8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tunnel mode, IPSec protects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______</a:t>
            </a:r>
          </a:p>
          <a:p>
            <a:pPr marL="262508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</a:t>
            </a:r>
            <a:r>
              <a:rPr sz="900" spc="8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Entire IP packet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238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2226564" y="7806436"/>
            <a:ext cx="1965959" cy="15133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5786628" y="323596"/>
            <a:ext cx="1769871" cy="4800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672592"/>
            <a:ext cx="5082540" cy="14782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539497" y="4475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2148852" y="524379"/>
            <a:ext cx="373355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Unit 1: Introduction to Data Communication and Computer Networks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616708" y="2228212"/>
            <a:ext cx="1336845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31 Mesh Topology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791" y="2498894"/>
            <a:ext cx="1328717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Full Mesh Topology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784" y="2726560"/>
            <a:ext cx="5200277" cy="6010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full</a:t>
            </a:r>
            <a:r>
              <a:rPr sz="900" spc="2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mesh</a:t>
            </a:r>
            <a:r>
              <a:rPr sz="900" spc="2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topology,</a:t>
            </a:r>
            <a:r>
              <a:rPr sz="900" spc="2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2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component</a:t>
            </a:r>
            <a:r>
              <a:rPr sz="900" spc="2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2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every</a:t>
            </a:r>
            <a:r>
              <a:rPr sz="900" spc="2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2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component.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Even</a:t>
            </a:r>
            <a:r>
              <a:rPr sz="900" spc="2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after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considering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redundancy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factor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cost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main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advantage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traffic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redirected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nodes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goes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down.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Full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mesh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 for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backbone networks.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784" y="3372145"/>
            <a:ext cx="1477984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Partial Mesh Topology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784" y="3599810"/>
            <a:ext cx="5201001" cy="4593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Here,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 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systems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similarly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mesh topology while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rest of the systems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</a:t>
            </a:r>
            <a:r>
              <a:rPr sz="900" spc="1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</a:t>
            </a:r>
            <a:r>
              <a:rPr sz="900" spc="1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devices.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2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said</a:t>
            </a:r>
            <a:r>
              <a:rPr sz="900" spc="1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partial</a:t>
            </a:r>
            <a:r>
              <a:rPr sz="900" spc="1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mesh,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workstations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‘indirectly’ connected to other devices.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 one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less costly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reduces redundancy.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784" y="4102141"/>
            <a:ext cx="1889479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Advantages of Mesh topology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914384" y="4329806"/>
            <a:ext cx="4969161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3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3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3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transmitted</a:t>
            </a:r>
            <a:r>
              <a:rPr sz="900" spc="3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3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</a:t>
            </a:r>
            <a:r>
              <a:rPr sz="900" spc="3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3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simultaneously.</a:t>
            </a:r>
            <a:r>
              <a:rPr sz="900" spc="3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3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  <a:r>
              <a:rPr sz="900" spc="3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</a:p>
          <a:p>
            <a:pPr marL="22860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withstand high traffic.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914384" y="4690995"/>
            <a:ext cx="4967371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components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fails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always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alternative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present.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</a:t>
            </a:r>
          </a:p>
          <a:p>
            <a:pPr marL="22860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doesn’t get affected.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914384" y="5050659"/>
            <a:ext cx="469857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Expansion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modification in topology can be done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without disrupting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 nodes.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796" y="5487457"/>
            <a:ext cx="2101109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Disadvantages of Mesh Topology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914396" y="5715123"/>
            <a:ext cx="4912420" cy="3953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 chances of redundancy in many of the network connections.</a:t>
            </a:r>
          </a:p>
          <a:p>
            <a:pPr marL="0" marR="0">
              <a:lnSpc>
                <a:spcPts val="1085"/>
              </a:lnSpc>
              <a:spcBef>
                <a:spcPts val="6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overall cost of this network is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way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too high as compared to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 network topologies.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914407" y="6152511"/>
            <a:ext cx="4710008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Set-up and maintenance of this topology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 very difficult. Even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administration of the</a:t>
            </a:r>
          </a:p>
          <a:p>
            <a:pPr marL="228594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 is tough.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1" y="6510062"/>
            <a:ext cx="1001468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Tree Topology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790" y="6742299"/>
            <a:ext cx="5200989" cy="102781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Tree</a:t>
            </a:r>
            <a:r>
              <a:rPr sz="900" spc="2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  <a:r>
              <a:rPr sz="900" spc="2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integrates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characteristics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Star</a:t>
            </a:r>
            <a:r>
              <a:rPr sz="900" spc="2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</a:t>
            </a:r>
            <a:r>
              <a:rPr sz="900" spc="2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Topology.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Earlier</a:t>
            </a:r>
            <a:r>
              <a:rPr sz="900" spc="2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2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saw</a:t>
            </a:r>
            <a:r>
              <a:rPr sz="900" spc="2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</a:p>
          <a:p>
            <a:pPr marL="1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Physical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Star network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Topology,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(nodes)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central</a:t>
            </a:r>
          </a:p>
          <a:p>
            <a:pPr marL="5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hub.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saw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Topology,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work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station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common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</a:p>
          <a:p>
            <a:pPr marL="5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called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Bus.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Tree</a:t>
            </a:r>
            <a:r>
              <a:rPr sz="900" spc="1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Topology,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</a:t>
            </a:r>
            <a:r>
              <a:rPr sz="900" spc="1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Star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Bus.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1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main</a:t>
            </a:r>
          </a:p>
          <a:p>
            <a:pPr marL="5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seems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like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main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stem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tree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star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branches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</a:p>
          <a:p>
            <a:pPr marL="0" marR="0">
              <a:lnSpc>
                <a:spcPts val="1085"/>
              </a:lnSpc>
              <a:spcBef>
                <a:spcPts val="9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32.</a:t>
            </a:r>
            <a:r>
              <a:rPr sz="900" spc="3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called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Expanded</a:t>
            </a:r>
            <a:r>
              <a:rPr sz="900" spc="77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Star</a:t>
            </a:r>
            <a:r>
              <a:rPr sz="900" spc="82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Topology.</a:t>
            </a:r>
            <a:r>
              <a:rPr sz="900" spc="102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Ethernet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commonly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642616" y="9397108"/>
            <a:ext cx="128655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32 Tree Topology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121420" y="10084432"/>
            <a:ext cx="2328354" cy="1382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endParaRPr sz="900" dirty="0">
              <a:solidFill>
                <a:srgbClr val="000000"/>
              </a:solidFill>
              <a:latin typeface="RMHARQ+BKSOFX+BookAntiqua-Bold"/>
              <a:cs typeface="RMHARQ+BKSOFX+BookAntiqua-Bold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983224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23</a:t>
            </a:r>
          </a:p>
        </p:txBody>
      </p:sp>
    </p:spTree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1"/>
          <p:cNvSpPr/>
          <p:nvPr/>
        </p:nvSpPr>
        <p:spPr>
          <a:xfrm>
            <a:off x="667512" y="250443"/>
            <a:ext cx="6853428" cy="6629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4300093" y="524549"/>
            <a:ext cx="15857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Unit 13:</a:t>
            </a:r>
            <a:r>
              <a:rPr sz="900" spc="-12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Internet and WWW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6479794" y="5072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Notes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176833" y="948638"/>
            <a:ext cx="86604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</a:t>
            </a:r>
            <a:r>
              <a:rPr sz="900" spc="7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 header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176833" y="1139138"/>
            <a:ext cx="93025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</a:t>
            </a:r>
            <a:r>
              <a:rPr sz="900" spc="8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 payload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176833" y="1329638"/>
            <a:ext cx="82329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</a:t>
            </a:r>
            <a:r>
              <a:rPr sz="900" spc="7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 trailer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914705" y="1520138"/>
            <a:ext cx="2643500" cy="942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 component is included in IP security?</a:t>
            </a:r>
          </a:p>
          <a:p>
            <a:pPr marL="22860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 Authentication Header (AH)</a:t>
            </a:r>
          </a:p>
          <a:p>
            <a:pPr marL="22860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 Encapsulating Security Payload (ESP)</a:t>
            </a:r>
          </a:p>
          <a:p>
            <a:pPr marL="228599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 Internet key Exchange (IKE)</a:t>
            </a:r>
          </a:p>
          <a:p>
            <a:pPr marL="22860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 All of the mentioned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957377" y="2506166"/>
            <a:ext cx="353916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4.</a:t>
            </a:r>
            <a:r>
              <a:rPr sz="900" spc="2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 of them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not a major way of stealing email information?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088441" y="2766770"/>
            <a:ext cx="119063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</a:t>
            </a:r>
            <a:r>
              <a:rPr sz="900" spc="8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Stealing cookies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088441" y="2957652"/>
            <a:ext cx="1426926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</a:t>
            </a:r>
            <a:r>
              <a:rPr sz="900" spc="7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Reverse Engineering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</a:t>
            </a:r>
            <a:r>
              <a:rPr sz="900" spc="8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Password Phishing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</a:t>
            </a:r>
            <a:r>
              <a:rPr sz="900" spc="7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Social Engineering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957377" y="3562680"/>
            <a:ext cx="326101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5. The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 of transforming plain text into unreadable text.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358139" y="3823284"/>
            <a:ext cx="952960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</a:t>
            </a:r>
            <a:r>
              <a:rPr sz="900" spc="8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Decryption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</a:t>
            </a:r>
            <a:r>
              <a:rPr sz="900" spc="7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Encryption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358139" y="4204284"/>
            <a:ext cx="127747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</a:t>
            </a:r>
            <a:r>
              <a:rPr sz="900" spc="8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 Security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914706" y="4394784"/>
            <a:ext cx="3160891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43433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</a:t>
            </a:r>
            <a:r>
              <a:rPr sz="900" spc="7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 Hiding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process of making the encrypted text readable again.</a:t>
            </a:r>
          </a:p>
          <a:p>
            <a:pPr marL="457149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</a:t>
            </a:r>
            <a:r>
              <a:rPr sz="900" spc="8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Decryption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371855" y="4966538"/>
            <a:ext cx="94541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</a:t>
            </a:r>
            <a:r>
              <a:rPr sz="900" spc="7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Encryption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371855" y="5157038"/>
            <a:ext cx="127789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</a:t>
            </a:r>
            <a:r>
              <a:rPr sz="900" spc="8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 Security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371855" y="5347538"/>
            <a:ext cx="137954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</a:t>
            </a:r>
            <a:r>
              <a:rPr sz="900" spc="7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 Hiding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914706" y="5538038"/>
            <a:ext cx="364116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7.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digital signature is a mathematical technique which validates?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382523" y="5728538"/>
            <a:ext cx="87365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</a:t>
            </a:r>
            <a:r>
              <a:rPr sz="900" spc="-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authenticity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382523" y="5919038"/>
            <a:ext cx="70174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b)integrity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382523" y="6109538"/>
            <a:ext cx="112673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Non-repudiation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382523" y="6300038"/>
            <a:ext cx="106885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d)All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of the above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914706" y="6490538"/>
            <a:ext cx="477431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8.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 algorithm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algorithm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provides the private key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corresponding public key?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382523" y="6681038"/>
            <a:ext cx="15656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</a:t>
            </a:r>
            <a:r>
              <a:rPr sz="900" spc="-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 generation algorithm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382523" y="6871919"/>
            <a:ext cx="177281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b)Signature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verifying algorithm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382523" y="7062419"/>
            <a:ext cx="118187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Signing algorithm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382523" y="7252919"/>
            <a:ext cx="119241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d)None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of the above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914706" y="7443419"/>
            <a:ext cx="496898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9.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field that covers a variety of computer networks, both public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private, that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1143306" y="7633919"/>
            <a:ext cx="1661338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everyday jobs.</a:t>
            </a:r>
          </a:p>
          <a:p>
            <a:pPr marL="214833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</a:t>
            </a:r>
            <a:r>
              <a:rPr sz="900" spc="8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Artificial Intelligence</a:t>
            </a:r>
          </a:p>
          <a:p>
            <a:pPr marL="214833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</a:t>
            </a:r>
            <a:r>
              <a:rPr sz="900" spc="7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ML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1358139" y="8205419"/>
            <a:ext cx="1277472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</a:t>
            </a:r>
            <a:r>
              <a:rPr sz="900" spc="8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 Security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</a:t>
            </a:r>
            <a:r>
              <a:rPr sz="900" spc="7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914706" y="8586419"/>
            <a:ext cx="2699233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10.</a:t>
            </a:r>
            <a:r>
              <a:rPr sz="900" spc="4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process of verifying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identity of a user.</a:t>
            </a:r>
          </a:p>
          <a:p>
            <a:pPr marL="443433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</a:t>
            </a:r>
            <a:r>
              <a:rPr sz="900" spc="8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Authentication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1358139" y="8967674"/>
            <a:ext cx="105948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</a:t>
            </a:r>
            <a:r>
              <a:rPr sz="900" spc="7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Identification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1358139" y="9158174"/>
            <a:ext cx="91501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</a:t>
            </a:r>
            <a:r>
              <a:rPr sz="900" spc="8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Validation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1358139" y="9348674"/>
            <a:ext cx="97593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</a:t>
            </a:r>
            <a:r>
              <a:rPr sz="900" spc="7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Verification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914706" y="9539174"/>
            <a:ext cx="297732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11.</a:t>
            </a:r>
            <a:r>
              <a:rPr sz="900" spc="4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algorithm in encryption is called _____________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239</a:t>
            </a:r>
          </a:p>
        </p:txBody>
      </p:sp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1898028" y="4931594"/>
            <a:ext cx="271967" cy="2222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0478" y="250443"/>
            <a:ext cx="1752600" cy="6629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40664" y="507214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524549"/>
            <a:ext cx="2119426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GIEDA+BookAntiqua-BoldItalic"/>
                <a:cs typeface="OGIEDA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501519" y="948638"/>
            <a:ext cx="91281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</a:t>
            </a:r>
            <a:r>
              <a:rPr sz="900" spc="8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Algorithm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501519" y="1139138"/>
            <a:ext cx="90163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</a:t>
            </a:r>
            <a:r>
              <a:rPr sz="900" spc="7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Procedure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501519" y="1329638"/>
            <a:ext cx="73076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</a:t>
            </a:r>
            <a:r>
              <a:rPr sz="900" spc="8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Cipher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501518" y="1520138"/>
            <a:ext cx="77865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</a:t>
            </a:r>
            <a:r>
              <a:rPr sz="900" spc="7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Module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057653" y="1710638"/>
            <a:ext cx="384596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12.</a:t>
            </a:r>
            <a:r>
              <a:rPr sz="900" spc="4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information that gets transformed in encryption is ____________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501518" y="1901138"/>
            <a:ext cx="85685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</a:t>
            </a:r>
            <a:r>
              <a:rPr sz="900" spc="8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Plain text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501518" y="2091638"/>
            <a:ext cx="1130827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</a:t>
            </a:r>
            <a:r>
              <a:rPr sz="900" spc="7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Parallel text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</a:t>
            </a:r>
            <a:r>
              <a:rPr sz="900" spc="8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Encrypted text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</a:t>
            </a:r>
            <a:r>
              <a:rPr sz="900" spc="7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Decrypted text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3" y="3135501"/>
            <a:ext cx="761776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Answers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403982" y="3469715"/>
            <a:ext cx="350254" cy="7684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1(b)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5(b)</a:t>
            </a:r>
          </a:p>
          <a:p>
            <a:pPr marL="6096" marR="0">
              <a:lnSpc>
                <a:spcPts val="1118"/>
              </a:lnSpc>
              <a:spcBef>
                <a:spcPts val="12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9(c)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3755770" y="3469715"/>
            <a:ext cx="344196" cy="4742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2(a)</a:t>
            </a:r>
          </a:p>
          <a:p>
            <a:pPr marL="0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6(a)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4991989" y="3469715"/>
            <a:ext cx="394487" cy="7684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8287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3(d)</a:t>
            </a:r>
          </a:p>
          <a:p>
            <a:pPr marL="18287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7(d)</a:t>
            </a:r>
          </a:p>
          <a:p>
            <a:pPr marL="0" marR="0">
              <a:lnSpc>
                <a:spcPts val="1118"/>
              </a:lnSpc>
              <a:spcBef>
                <a:spcPts val="12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11(c)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185661" y="3469715"/>
            <a:ext cx="350254" cy="4742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4(b)</a:t>
            </a:r>
          </a:p>
          <a:p>
            <a:pPr marL="3048" marR="0">
              <a:lnSpc>
                <a:spcPts val="1118"/>
              </a:lnSpc>
              <a:spcBef>
                <a:spcPts val="11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8(a)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3728339" y="4057978"/>
            <a:ext cx="40054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10(a)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161278" y="4057978"/>
            <a:ext cx="40054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12(a)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829054" y="4574157"/>
            <a:ext cx="135816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Further Readings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307971" y="4907556"/>
            <a:ext cx="3033245" cy="192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Andrew S. Tanenbaum,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UNLEGK+PalatinoLinotype-Italic"/>
                <a:cs typeface="UNLEGK+PalatinoLinotype-Italic"/>
              </a:rPr>
              <a:t>Computer Networks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, Prentice Hall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307970" y="5139204"/>
            <a:ext cx="4654550" cy="33360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Behrouz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1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Forouzan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Sophia</a:t>
            </a:r>
            <a:r>
              <a:rPr sz="900" spc="1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Chung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Fegan,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UNLEGK+PalatinoLinotype-Italic"/>
                <a:cs typeface="UNLEGK+PalatinoLinotype-Italic"/>
              </a:rPr>
              <a:t>Data</a:t>
            </a:r>
            <a:r>
              <a:rPr sz="900" spc="158" dirty="0">
                <a:solidFill>
                  <a:srgbClr val="000000"/>
                </a:solidFill>
                <a:latin typeface="UNLEGK+PalatinoLinotype-Italic"/>
                <a:cs typeface="UNLEGK+PalatinoLinotype-Italic"/>
              </a:rPr>
              <a:t> </a:t>
            </a:r>
            <a:r>
              <a:rPr sz="900" dirty="0">
                <a:solidFill>
                  <a:srgbClr val="000000"/>
                </a:solidFill>
                <a:latin typeface="UNLEGK+PalatinoLinotype-Italic"/>
                <a:cs typeface="UNLEGK+PalatinoLinotype-Italic"/>
              </a:rPr>
              <a:t>Communications</a:t>
            </a:r>
            <a:r>
              <a:rPr sz="900" spc="159" dirty="0">
                <a:solidFill>
                  <a:srgbClr val="000000"/>
                </a:solidFill>
                <a:latin typeface="UNLEGK+PalatinoLinotype-Italic"/>
                <a:cs typeface="UNLEGK+PalatinoLinotype-Italic"/>
              </a:rPr>
              <a:t> </a:t>
            </a:r>
            <a:r>
              <a:rPr sz="900" dirty="0">
                <a:solidFill>
                  <a:srgbClr val="000000"/>
                </a:solidFill>
                <a:latin typeface="UNLEGK+PalatinoLinotype-Italic"/>
                <a:cs typeface="UNLEGK+PalatinoLinotype-Italic"/>
              </a:rPr>
              <a:t>and</a:t>
            </a:r>
            <a:r>
              <a:rPr sz="900" spc="153" dirty="0">
                <a:solidFill>
                  <a:srgbClr val="000000"/>
                </a:solidFill>
                <a:latin typeface="UNLEGK+PalatinoLinotype-Italic"/>
                <a:cs typeface="UNLEGK+PalatinoLinotype-Italic"/>
              </a:rPr>
              <a:t> </a:t>
            </a:r>
            <a:r>
              <a:rPr sz="900" dirty="0">
                <a:solidFill>
                  <a:srgbClr val="000000"/>
                </a:solidFill>
                <a:latin typeface="UNLEGK+PalatinoLinotype-Italic"/>
                <a:cs typeface="UNLEGK+PalatinoLinotype-Italic"/>
              </a:rPr>
              <a:t>Networking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,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McGraw-Hill Companies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307970" y="5511060"/>
            <a:ext cx="3945889" cy="192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Burton, Bill,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UNLEGK+PalatinoLinotype-Italic"/>
                <a:cs typeface="UNLEGK+PalatinoLinotype-Italic"/>
              </a:rPr>
              <a:t>Remote Access for</a:t>
            </a:r>
            <a:r>
              <a:rPr sz="900" spc="-12" dirty="0">
                <a:solidFill>
                  <a:srgbClr val="000000"/>
                </a:solidFill>
                <a:latin typeface="UNLEGK+PalatinoLinotype-Italic"/>
                <a:cs typeface="UNLEGK+PalatinoLinotype-Italic"/>
              </a:rPr>
              <a:t> </a:t>
            </a:r>
            <a:r>
              <a:rPr sz="900" dirty="0">
                <a:solidFill>
                  <a:srgbClr val="000000"/>
                </a:solidFill>
                <a:latin typeface="UNLEGK+PalatinoLinotype-Italic"/>
                <a:cs typeface="UNLEGK+PalatinoLinotype-Italic"/>
              </a:rPr>
              <a:t>Cisco Networks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, McGraw-Hill, Osborne Media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307970" y="5741184"/>
            <a:ext cx="4656417" cy="3462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GELUTI+PalatinoLinotype-Roman"/>
                <a:cs typeface="GELUTI+PalatinoLinotype-Roman"/>
              </a:rPr>
              <a:t>Dale</a:t>
            </a:r>
            <a:r>
              <a:rPr sz="900" spc="123" dirty="0">
                <a:solidFill>
                  <a:srgbClr val="000000"/>
                </a:solidFill>
                <a:latin typeface="GELUTI+PalatinoLinotype-Roman"/>
                <a:cs typeface="GELUTI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GELUTI+PalatinoLinotype-Roman"/>
                <a:cs typeface="GELUTI+PalatinoLinotype-Roman"/>
              </a:rPr>
              <a:t>Tesch/Greg</a:t>
            </a:r>
            <a:r>
              <a:rPr sz="900" spc="127" dirty="0">
                <a:solidFill>
                  <a:srgbClr val="000000"/>
                </a:solidFill>
                <a:latin typeface="GELUTI+PalatinoLinotype-Roman"/>
                <a:cs typeface="GELUTI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GELUTI+PalatinoLinotype-Roman"/>
                <a:cs typeface="GELUTI+PalatinoLinotype-Roman"/>
              </a:rPr>
              <a:t>Abelar,</a:t>
            </a:r>
            <a:r>
              <a:rPr sz="900" spc="135" dirty="0">
                <a:solidFill>
                  <a:srgbClr val="000000"/>
                </a:solidFill>
                <a:latin typeface="GELUTI+PalatinoLinotype-Roman"/>
                <a:cs typeface="GELUTI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Threat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Mitigation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Response: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Understanding</a:t>
            </a:r>
            <a:r>
              <a:rPr sz="900" spc="1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UNLEGK+PalatinoLinotype-Italic"/>
                <a:cs typeface="UNLEGK+PalatinoLinotype-Italic"/>
              </a:rPr>
              <a:t>CS-</a:t>
            </a:r>
          </a:p>
          <a:p>
            <a:pPr marL="0" marR="0">
              <a:lnSpc>
                <a:spcPts val="121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NLEGK+PalatinoLinotype-Italic"/>
                <a:cs typeface="UNLEGK+PalatinoLinotype-Italic"/>
              </a:rPr>
              <a:t>MARS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, Cisco Press, Sep. 26,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2006.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2307970" y="6125232"/>
            <a:ext cx="4655578" cy="3351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GELUTI+PalatinoLinotype-Roman"/>
                <a:cs typeface="GELUTI+PalatinoLinotype-Roman"/>
              </a:rPr>
              <a:t>Gary</a:t>
            </a:r>
            <a:r>
              <a:rPr sz="900" spc="15" dirty="0">
                <a:solidFill>
                  <a:srgbClr val="000000"/>
                </a:solidFill>
                <a:latin typeface="GELUTI+PalatinoLinotype-Roman"/>
                <a:cs typeface="GELUTI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GELUTI+PalatinoLinotype-Roman"/>
                <a:cs typeface="GELUTI+PalatinoLinotype-Roman"/>
              </a:rPr>
              <a:t>Halleen/Greg</a:t>
            </a:r>
            <a:r>
              <a:rPr sz="900" spc="19" dirty="0">
                <a:solidFill>
                  <a:srgbClr val="000000"/>
                </a:solidFill>
                <a:latin typeface="GELUTI+PalatinoLinotype-Roman"/>
                <a:cs typeface="GELUTI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GELUTI+PalatinoLinotype-Roman"/>
                <a:cs typeface="GELUTI+PalatinoLinotype-Roman"/>
              </a:rPr>
              <a:t>Kellogg,</a:t>
            </a:r>
            <a:r>
              <a:rPr sz="900" spc="16" dirty="0">
                <a:solidFill>
                  <a:srgbClr val="000000"/>
                </a:solidFill>
                <a:latin typeface="GELUTI+PalatinoLinotype-Roman"/>
                <a:cs typeface="GELUTI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 Monitoring with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Cisco Security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MARS</a:t>
            </a:r>
            <a:r>
              <a:rPr sz="900" dirty="0">
                <a:solidFill>
                  <a:srgbClr val="000000"/>
                </a:solidFill>
                <a:latin typeface="GELUTI+PalatinoLinotype-Roman"/>
                <a:cs typeface="GELUTI+PalatinoLinotype-Roman"/>
              </a:rPr>
              <a:t>,</a:t>
            </a:r>
            <a:r>
              <a:rPr sz="900" spc="16" dirty="0">
                <a:solidFill>
                  <a:srgbClr val="000000"/>
                </a:solidFill>
                <a:latin typeface="GELUTI+PalatinoLinotype-Roman"/>
                <a:cs typeface="GELUTI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GELUTI+PalatinoLinotype-Roman"/>
                <a:cs typeface="GELUTI+PalatinoLinotype-Roman"/>
              </a:rPr>
              <a:t>Cisco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Press,</a:t>
            </a:r>
          </a:p>
          <a:p>
            <a:pPr marL="0" marR="0">
              <a:lnSpc>
                <a:spcPts val="1118"/>
              </a:lnSpc>
              <a:spcBef>
                <a:spcPts val="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Jul. 6,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2007.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240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1674114" y="7316469"/>
            <a:ext cx="3070859" cy="20421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11124" y="1536954"/>
            <a:ext cx="5198110" cy="322973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943600" y="362839"/>
            <a:ext cx="1443990" cy="4826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13240" y="496373"/>
            <a:ext cx="2792110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2"/>
              </a:lnSpc>
              <a:spcBef>
                <a:spcPts val="0"/>
              </a:spcBef>
              <a:spcAft>
                <a:spcPts val="0"/>
              </a:spcAft>
            </a:pPr>
            <a:r>
              <a:rPr sz="1000" i="1" dirty="0">
                <a:solidFill>
                  <a:srgbClr val="000000"/>
                </a:solidFill>
                <a:latin typeface="Arial"/>
                <a:cs typeface="Arial"/>
              </a:rPr>
              <a:t>Dr. Rajni Bhalla</a:t>
            </a:r>
            <a:r>
              <a:rPr sz="1000" i="1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n-US" sz="1000" i="1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endParaRPr sz="1000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501130" y="485878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Notes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4399153" y="524549"/>
            <a:ext cx="148645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Unit 14:</a:t>
            </a:r>
            <a:r>
              <a:rPr sz="900" spc="-12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Network Security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231390" y="1171616"/>
            <a:ext cx="2138166" cy="2500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663"/>
              </a:lnSpc>
              <a:spcBef>
                <a:spcPts val="0"/>
              </a:spcBef>
              <a:spcAft>
                <a:spcPts val="0"/>
              </a:spcAft>
            </a:pPr>
            <a:r>
              <a:rPr sz="1400" u="sng" spc="-47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Unit</a:t>
            </a:r>
            <a:r>
              <a:rPr sz="1400" u="sng" spc="-6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400" u="sng" spc="-46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14:</a:t>
            </a:r>
            <a:r>
              <a:rPr sz="1400" u="sng" spc="-66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400" u="sng" spc="-5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Network</a:t>
            </a:r>
            <a:r>
              <a:rPr sz="1400" u="sng" spc="-5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400" u="sng" spc="-47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Security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1557908"/>
            <a:ext cx="813264" cy="3907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CONTENTS</a:t>
            </a:r>
          </a:p>
          <a:p>
            <a:pPr marL="0" marR="0">
              <a:lnSpc>
                <a:spcPts val="1118"/>
              </a:lnSpc>
              <a:spcBef>
                <a:spcPts val="58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Objectives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1986482"/>
            <a:ext cx="79134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Introduction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0" y="2204414"/>
            <a:ext cx="352653" cy="127170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14.1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14.2</a:t>
            </a:r>
          </a:p>
          <a:p>
            <a:pPr marL="0" marR="0">
              <a:lnSpc>
                <a:spcPts val="1118"/>
              </a:lnSpc>
              <a:spcBef>
                <a:spcPts val="6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14.3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14.4</a:t>
            </a:r>
          </a:p>
          <a:p>
            <a:pPr marL="0" marR="0">
              <a:lnSpc>
                <a:spcPts val="1118"/>
              </a:lnSpc>
              <a:spcBef>
                <a:spcPts val="60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14.5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14.6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105204" y="2204414"/>
            <a:ext cx="181464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Basics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of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Network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security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terms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105204" y="2422346"/>
            <a:ext cx="138384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Network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Security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Issues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105204" y="2641802"/>
            <a:ext cx="88412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Security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Goals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105204" y="2859734"/>
            <a:ext cx="100642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Security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Services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105204" y="3078047"/>
            <a:ext cx="2510541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Approaches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to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network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security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Difference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between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private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key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and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public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key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3513911"/>
            <a:ext cx="64900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Summary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0" y="3733367"/>
            <a:ext cx="67576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Keywords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0" y="3951300"/>
            <a:ext cx="1613516" cy="8354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Self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Assessment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Answers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for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Self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Assessment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Review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Questions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3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Further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3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13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Readings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800" y="4845684"/>
            <a:ext cx="89713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Objectives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371854" y="5110004"/>
            <a:ext cx="192416" cy="103904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7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600454" y="5103698"/>
            <a:ext cx="205995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understand basic of network security.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600454" y="5321630"/>
            <a:ext cx="1950548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understand network security issues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learn security goals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600454" y="5759017"/>
            <a:ext cx="1744959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understand security services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approaches of network security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685800" y="6415404"/>
            <a:ext cx="1032792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Introduction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685799" y="6673417"/>
            <a:ext cx="5201717" cy="6057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begin,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let's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define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fundamental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concepts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security,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plaintext,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ciphertext,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encryption,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decryption,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cryptography, and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cryptanalyst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seen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1.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  <a:hlinkClick r:id="" action="ppaction://noaction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there's the key.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</a:p>
          <a:p>
            <a:pPr marL="0" marR="0">
              <a:lnSpc>
                <a:spcPts val="1118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2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them</a:t>
            </a:r>
            <a:r>
              <a:rPr sz="900" spc="2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imply?</a:t>
            </a:r>
            <a:r>
              <a:rPr sz="900" spc="1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I'll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explain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2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2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imply</a:t>
            </a:r>
            <a:r>
              <a:rPr sz="900" spc="2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very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easy</a:t>
            </a:r>
            <a:r>
              <a:rPr sz="900" spc="2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way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2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comprehend what plaintext ciphertext encryption decryption means.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378074" y="9436846"/>
            <a:ext cx="1816150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1 Basics of Network Security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121636" y="10089006"/>
            <a:ext cx="2329928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241</a:t>
            </a:r>
          </a:p>
        </p:txBody>
      </p:sp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92075" y="315214"/>
            <a:ext cx="1574800" cy="482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11708" y="4386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974088"/>
            <a:ext cx="2894890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14.1</a:t>
            </a:r>
            <a:r>
              <a:rPr sz="1200" spc="1203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Basics of Network security terms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3" y="1232102"/>
            <a:ext cx="5199494" cy="747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mono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alphabetic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substitution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type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keyword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encryption.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letter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matchings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the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cypher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alphabet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plain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alphabet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determined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1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keyword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serves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key.The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cypher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alphabet</a:t>
            </a:r>
            <a:r>
              <a:rPr sz="900" spc="2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formed</a:t>
            </a:r>
            <a:r>
              <a:rPr sz="900" spc="2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2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keyword</a:t>
            </a:r>
            <a:r>
              <a:rPr sz="900" spc="2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matching</a:t>
            </a:r>
            <a:r>
              <a:rPr sz="900" spc="2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A,</a:t>
            </a:r>
            <a:r>
              <a:rPr sz="900" spc="2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B,</a:t>
            </a:r>
            <a:r>
              <a:rPr sz="900" spc="2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C,</a:t>
            </a:r>
            <a:r>
              <a:rPr sz="900" spc="2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2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2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until</a:t>
            </a:r>
            <a:r>
              <a:rPr sz="900" spc="2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keyword</a:t>
            </a:r>
            <a:r>
              <a:rPr sz="900" spc="2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exhausted,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point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remaining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cipher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text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letters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utilised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alphabetical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sequence,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omitting those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previously used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3" y="2023661"/>
            <a:ext cx="792935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Encryption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3" y="2247084"/>
            <a:ext cx="5199227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input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includes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keyword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want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use.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string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second line of input.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4" y="2613249"/>
            <a:ext cx="5193022" cy="6018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7"/>
              </a:lnSpc>
              <a:spcBef>
                <a:spcPts val="0"/>
              </a:spcBef>
              <a:spcAft>
                <a:spcPts val="0"/>
              </a:spcAft>
            </a:pPr>
            <a:r>
              <a:rPr sz="1300" b="1" spc="10" dirty="0">
                <a:solidFill>
                  <a:srgbClr val="273239"/>
                </a:solidFill>
                <a:latin typeface="Arial"/>
                <a:cs typeface="Arial"/>
              </a:rPr>
              <a:t>Plain</a:t>
            </a:r>
            <a:r>
              <a:rPr sz="1300" b="1" spc="26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b="1" dirty="0">
                <a:solidFill>
                  <a:srgbClr val="273239"/>
                </a:solidFill>
                <a:latin typeface="Arial"/>
                <a:cs typeface="Arial"/>
              </a:rPr>
              <a:t>text</a:t>
            </a:r>
            <a:r>
              <a:rPr sz="1300" b="1" spc="28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b="1" dirty="0">
                <a:solidFill>
                  <a:srgbClr val="273239"/>
                </a:solidFill>
                <a:latin typeface="Arial"/>
                <a:cs typeface="Arial"/>
              </a:rPr>
              <a:t>:</a:t>
            </a:r>
            <a:r>
              <a:rPr sz="1300" b="1" spc="2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A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B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C</a:t>
            </a:r>
            <a:r>
              <a:rPr sz="1300" spc="28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D E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F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G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H</a:t>
            </a:r>
            <a:r>
              <a:rPr sz="1300" spc="28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I</a:t>
            </a:r>
            <a:r>
              <a:rPr sz="1300" spc="31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J</a:t>
            </a:r>
            <a:r>
              <a:rPr sz="1300" spc="1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K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L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M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N O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P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Q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R</a:t>
            </a:r>
            <a:r>
              <a:rPr sz="1300" spc="28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S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T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U</a:t>
            </a:r>
            <a:r>
              <a:rPr sz="1300" spc="1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V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W</a:t>
            </a:r>
            <a:r>
              <a:rPr sz="1300" spc="18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X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Y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Z</a:t>
            </a:r>
          </a:p>
          <a:p>
            <a:pPr marL="0" marR="0">
              <a:lnSpc>
                <a:spcPts val="1447"/>
              </a:lnSpc>
              <a:spcBef>
                <a:spcPts val="90"/>
              </a:spcBef>
              <a:spcAft>
                <a:spcPts val="0"/>
              </a:spcAft>
            </a:pPr>
            <a:r>
              <a:rPr sz="1300" b="1" dirty="0">
                <a:solidFill>
                  <a:srgbClr val="273239"/>
                </a:solidFill>
                <a:latin typeface="Arial"/>
                <a:cs typeface="Arial"/>
              </a:rPr>
              <a:t>Encrypted</a:t>
            </a:r>
            <a:r>
              <a:rPr sz="1300" b="1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b="1" dirty="0">
                <a:solidFill>
                  <a:srgbClr val="273239"/>
                </a:solidFill>
                <a:latin typeface="Arial"/>
                <a:cs typeface="Arial"/>
              </a:rPr>
              <a:t>:</a:t>
            </a:r>
            <a:r>
              <a:rPr sz="1300" b="1" spc="2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K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R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Y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P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T</a:t>
            </a:r>
            <a:r>
              <a:rPr sz="1300" spc="54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O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S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A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B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C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D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E</a:t>
            </a:r>
            <a:r>
              <a:rPr sz="1300" spc="4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F</a:t>
            </a:r>
            <a:r>
              <a:rPr sz="1300" spc="54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G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H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I</a:t>
            </a:r>
            <a:r>
              <a:rPr sz="1300" spc="55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J</a:t>
            </a:r>
            <a:r>
              <a:rPr sz="1300" spc="54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L</a:t>
            </a:r>
            <a:r>
              <a:rPr sz="1300" spc="54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M</a:t>
            </a:r>
            <a:r>
              <a:rPr sz="1300" spc="54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N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Q</a:t>
            </a:r>
            <a:r>
              <a:rPr sz="1300" spc="43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U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V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W</a:t>
            </a:r>
            <a:r>
              <a:rPr sz="1300" spc="4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X</a:t>
            </a:r>
          </a:p>
          <a:p>
            <a:pPr marL="0" marR="0">
              <a:lnSpc>
                <a:spcPts val="1447"/>
              </a:lnSpc>
              <a:spcBef>
                <a:spcPts val="55"/>
              </a:spcBef>
              <a:spcAft>
                <a:spcPts val="0"/>
              </a:spcAft>
            </a:pP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Z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3253307"/>
            <a:ext cx="5198297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become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Ks,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Bs become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Rs,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so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 the keyword is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KRYPTOS.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keyword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"kryptos" to encrypt the message "knowledge is power."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4" y="3612971"/>
            <a:ext cx="2496504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Encrypting the</a:t>
            </a:r>
            <a:r>
              <a:rPr sz="900" spc="1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message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 Knowledge is Power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Encoded message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 IlmWjbaEbgqNmWbp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4" y="3979521"/>
            <a:ext cx="231478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Few points to be noted in this method: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057654" y="4240297"/>
            <a:ext cx="204973" cy="368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286635" y="4245432"/>
            <a:ext cx="257604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 of the messages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written in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capital letters.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286635" y="4435932"/>
            <a:ext cx="4739390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Although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1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1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whitespace,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special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characters,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digits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keyword,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 be considered.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057654" y="4811797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286635" y="4816932"/>
            <a:ext cx="446859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Whitespace, special characters,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integers are unaffected by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encryption process.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829054" y="5046390"/>
            <a:ext cx="806849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Decryption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829054" y="5269814"/>
            <a:ext cx="5197642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decode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message,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compare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message's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location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encrypted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text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plain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text.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829054" y="5635976"/>
            <a:ext cx="5193022" cy="60145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7"/>
              </a:lnSpc>
              <a:spcBef>
                <a:spcPts val="0"/>
              </a:spcBef>
              <a:spcAft>
                <a:spcPts val="0"/>
              </a:spcAft>
            </a:pPr>
            <a:r>
              <a:rPr sz="1300" b="1" spc="10" dirty="0">
                <a:solidFill>
                  <a:srgbClr val="273239"/>
                </a:solidFill>
                <a:latin typeface="Arial"/>
                <a:cs typeface="Arial"/>
              </a:rPr>
              <a:t>Plain</a:t>
            </a:r>
            <a:r>
              <a:rPr sz="1300" b="1" spc="26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b="1" dirty="0">
                <a:solidFill>
                  <a:srgbClr val="273239"/>
                </a:solidFill>
                <a:latin typeface="Arial"/>
                <a:cs typeface="Arial"/>
              </a:rPr>
              <a:t>text</a:t>
            </a:r>
            <a:r>
              <a:rPr sz="1300" b="1" spc="28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b="1" dirty="0">
                <a:solidFill>
                  <a:srgbClr val="273239"/>
                </a:solidFill>
                <a:latin typeface="Arial"/>
                <a:cs typeface="Arial"/>
              </a:rPr>
              <a:t>:</a:t>
            </a:r>
            <a:r>
              <a:rPr sz="1300" b="1" spc="2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A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B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C</a:t>
            </a:r>
            <a:r>
              <a:rPr sz="1300" spc="28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D E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F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G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H</a:t>
            </a:r>
            <a:r>
              <a:rPr sz="1300" spc="28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I</a:t>
            </a:r>
            <a:r>
              <a:rPr sz="1300" spc="31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J</a:t>
            </a:r>
            <a:r>
              <a:rPr sz="1300" spc="1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K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L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M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N O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P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Q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R</a:t>
            </a:r>
            <a:r>
              <a:rPr sz="1300" spc="28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S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T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U</a:t>
            </a:r>
            <a:r>
              <a:rPr sz="1300" spc="1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V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W</a:t>
            </a:r>
            <a:r>
              <a:rPr sz="1300" spc="18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X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Y</a:t>
            </a:r>
            <a:r>
              <a:rPr sz="1300" spc="29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Z</a:t>
            </a:r>
          </a:p>
          <a:p>
            <a:pPr marL="0" marR="0">
              <a:lnSpc>
                <a:spcPts val="1447"/>
              </a:lnSpc>
              <a:spcBef>
                <a:spcPts val="90"/>
              </a:spcBef>
              <a:spcAft>
                <a:spcPts val="0"/>
              </a:spcAft>
            </a:pPr>
            <a:r>
              <a:rPr sz="1300" b="1" dirty="0">
                <a:solidFill>
                  <a:srgbClr val="273239"/>
                </a:solidFill>
                <a:latin typeface="Arial"/>
                <a:cs typeface="Arial"/>
              </a:rPr>
              <a:t>Encrypted</a:t>
            </a:r>
            <a:r>
              <a:rPr sz="1300" b="1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b="1" dirty="0">
                <a:solidFill>
                  <a:srgbClr val="273239"/>
                </a:solidFill>
                <a:latin typeface="Arial"/>
                <a:cs typeface="Arial"/>
              </a:rPr>
              <a:t>:</a:t>
            </a:r>
            <a:r>
              <a:rPr sz="1300" b="1" spc="2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K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R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Y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P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T</a:t>
            </a:r>
            <a:r>
              <a:rPr sz="1300" spc="54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O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S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A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B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C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D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E</a:t>
            </a:r>
            <a:r>
              <a:rPr sz="1300" spc="4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F</a:t>
            </a:r>
            <a:r>
              <a:rPr sz="1300" spc="54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G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H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I</a:t>
            </a:r>
            <a:r>
              <a:rPr sz="1300" spc="55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J</a:t>
            </a:r>
            <a:r>
              <a:rPr sz="1300" spc="54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L</a:t>
            </a:r>
            <a:r>
              <a:rPr sz="1300" spc="54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M</a:t>
            </a:r>
            <a:r>
              <a:rPr sz="1300" spc="54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N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Q</a:t>
            </a:r>
            <a:r>
              <a:rPr sz="1300" spc="43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U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V</a:t>
            </a:r>
            <a:r>
              <a:rPr sz="1300" spc="5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W</a:t>
            </a:r>
            <a:r>
              <a:rPr sz="1300" spc="4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X</a:t>
            </a:r>
          </a:p>
          <a:p>
            <a:pPr marL="0" marR="0">
              <a:lnSpc>
                <a:spcPts val="1447"/>
              </a:lnSpc>
              <a:spcBef>
                <a:spcPts val="52"/>
              </a:spcBef>
              <a:spcAft>
                <a:spcPts val="0"/>
              </a:spcAft>
            </a:pP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Z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829054" y="6280628"/>
            <a:ext cx="2617532" cy="412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7"/>
              </a:lnSpc>
              <a:spcBef>
                <a:spcPts val="0"/>
              </a:spcBef>
              <a:spcAft>
                <a:spcPts val="0"/>
              </a:spcAft>
            </a:pPr>
            <a:r>
              <a:rPr sz="1300" spc="10" dirty="0">
                <a:solidFill>
                  <a:srgbClr val="273239"/>
                </a:solidFill>
                <a:latin typeface="Arial"/>
                <a:cs typeface="Arial"/>
              </a:rPr>
              <a:t>Message:</a:t>
            </a:r>
            <a:r>
              <a:rPr sz="1300" spc="1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spc="11" dirty="0">
                <a:solidFill>
                  <a:srgbClr val="273239"/>
                </a:solidFill>
                <a:latin typeface="Arial"/>
                <a:cs typeface="Arial"/>
              </a:rPr>
              <a:t>PTYBIATLEP</a:t>
            </a:r>
          </a:p>
          <a:p>
            <a:pPr marL="0" marR="0">
              <a:lnSpc>
                <a:spcPts val="1447"/>
              </a:lnSpc>
              <a:spcBef>
                <a:spcPts val="52"/>
              </a:spcBef>
              <a:spcAft>
                <a:spcPts val="0"/>
              </a:spcAft>
            </a:pPr>
            <a:r>
              <a:rPr sz="1300" spc="10" dirty="0">
                <a:solidFill>
                  <a:srgbClr val="273239"/>
                </a:solidFill>
                <a:latin typeface="Arial"/>
                <a:cs typeface="Arial"/>
              </a:rPr>
              <a:t>Deciphered</a:t>
            </a:r>
            <a:r>
              <a:rPr sz="1300" spc="12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spc="10" dirty="0">
                <a:solidFill>
                  <a:srgbClr val="273239"/>
                </a:solidFill>
                <a:latin typeface="Arial"/>
                <a:cs typeface="Arial"/>
              </a:rPr>
              <a:t>Text</a:t>
            </a:r>
            <a:r>
              <a:rPr sz="1300" spc="13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dirty="0">
                <a:solidFill>
                  <a:srgbClr val="273239"/>
                </a:solidFill>
                <a:latin typeface="Arial"/>
                <a:cs typeface="Arial"/>
              </a:rPr>
              <a:t>:</a:t>
            </a:r>
            <a:r>
              <a:rPr sz="1300" spc="20" dirty="0">
                <a:solidFill>
                  <a:srgbClr val="273239"/>
                </a:solidFill>
                <a:latin typeface="Arial"/>
                <a:cs typeface="Arial"/>
              </a:rPr>
              <a:t> </a:t>
            </a:r>
            <a:r>
              <a:rPr sz="1300" spc="10" dirty="0">
                <a:solidFill>
                  <a:srgbClr val="273239"/>
                </a:solidFill>
                <a:latin typeface="Arial"/>
                <a:cs typeface="Arial"/>
              </a:rPr>
              <a:t>DECIPHERED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829054" y="6731330"/>
            <a:ext cx="5183221" cy="4639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Now, how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generate the deciphered string?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We search for ‘P’ in Encrypted Text and</a:t>
            </a:r>
            <a:r>
              <a:rPr sz="900" spc="-12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compare its</a:t>
            </a:r>
            <a:r>
              <a:rPr sz="900" spc="-12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position with</a:t>
            </a:r>
            <a:r>
              <a:rPr sz="900" spc="-10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plain text letter and generate that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letter. So ‘P’ becomes ‘D’, ‘T’ becomes ‘E’, ‘Y’ becomes ‘C’ and</a:t>
            </a:r>
            <a:r>
              <a:rPr sz="900" spc="12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so on.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829054" y="7238283"/>
            <a:ext cx="962614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Cryptography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829053" y="7461706"/>
            <a:ext cx="5200636" cy="1175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Cryptography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method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safeguarding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communications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encoding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way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people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who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interpret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interpret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it.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unwanted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prevented.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word</a:t>
            </a:r>
            <a:r>
              <a:rPr sz="900" spc="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"crypt"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stands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"hidden,"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suffix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"graphy"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stands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"writing."The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procedures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safeguard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cryptography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derived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mathematical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principles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set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rule-based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calculations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algorithms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change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signals</a:t>
            </a:r>
            <a:r>
              <a:rPr sz="900" spc="2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ways</a:t>
            </a:r>
            <a:r>
              <a:rPr sz="900" spc="2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2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make</a:t>
            </a:r>
            <a:r>
              <a:rPr sz="900" spc="2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them</a:t>
            </a:r>
            <a:r>
              <a:rPr sz="900" spc="2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difficult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decipher.These</a:t>
            </a:r>
            <a:r>
              <a:rPr sz="900" spc="2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algorithms</a:t>
            </a:r>
            <a:r>
              <a:rPr sz="900" spc="2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2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generate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cryptographic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keys,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digitally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documents,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verify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privacy,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browse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internet,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sensitive transactions like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credit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card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debit card transactions.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829054" y="8680172"/>
            <a:ext cx="2140977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Techniques</a:t>
            </a:r>
            <a:r>
              <a:rPr sz="1000" spc="11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used For Cryptography: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829053" y="8903664"/>
            <a:ext cx="5199800" cy="60685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today's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era,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cryptography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generally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converting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plain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text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cypher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text,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text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encoded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way</a:t>
            </a:r>
            <a:r>
              <a:rPr sz="900" spc="1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intended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decode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it,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</a:t>
            </a:r>
            <a:r>
              <a:rPr sz="900" spc="2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encryption.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Decryption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refers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converting encrypted text to plain text.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242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5943600" y="362839"/>
            <a:ext cx="1443990" cy="482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501130" y="485878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4399153" y="524549"/>
            <a:ext cx="1486451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Unit 14:</a:t>
            </a:r>
            <a:r>
              <a:rPr sz="900" spc="-12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Network Security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716002"/>
            <a:ext cx="2461059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Features of Cryptography are as follows: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799" y="939494"/>
            <a:ext cx="5198313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Confidentiality: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 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individual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 whom the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 to it, and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else has access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799" y="1300682"/>
            <a:ext cx="5196039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Integrity: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2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cannot</a:t>
            </a:r>
            <a:r>
              <a:rPr sz="900" spc="2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2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changed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storage</a:t>
            </a:r>
            <a:r>
              <a:rPr sz="900" spc="2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2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transit</a:t>
            </a:r>
            <a:r>
              <a:rPr sz="900" spc="2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2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  <a:r>
              <a:rPr sz="900" spc="2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intended receiver without being noticed.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799" y="1660346"/>
            <a:ext cx="5196236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Non-repudiation: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creator/sender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cannot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dispute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she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intends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convey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 at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later time.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799" y="2021534"/>
            <a:ext cx="5197798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Authentication: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sender's</a:t>
            </a:r>
            <a:r>
              <a:rPr sz="900" spc="4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receiver's</a:t>
            </a:r>
            <a:r>
              <a:rPr sz="900" spc="4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identities</a:t>
            </a:r>
            <a:r>
              <a:rPr sz="900" spc="4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4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been</a:t>
            </a:r>
            <a:r>
              <a:rPr sz="900" spc="4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verified.</a:t>
            </a:r>
            <a:r>
              <a:rPr sz="900" spc="4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information's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destination/origin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 confirmed.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799" y="2386373"/>
            <a:ext cx="1463635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Types of cryptography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799" y="2609797"/>
            <a:ext cx="2648484" cy="4135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three forms of cryptography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general:</a:t>
            </a:r>
          </a:p>
          <a:p>
            <a:pPr marL="228905" marR="0">
              <a:lnSpc>
                <a:spcPts val="1197"/>
              </a:lnSpc>
              <a:spcBef>
                <a:spcPts val="689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1.</a:t>
            </a:r>
            <a:r>
              <a:rPr sz="1000" spc="792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Symmetric Key Cryptography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799" y="3056711"/>
            <a:ext cx="5197055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1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encryption</a:t>
            </a:r>
            <a:r>
              <a:rPr sz="900" spc="1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scheme</a:t>
            </a:r>
            <a:r>
              <a:rPr sz="900" spc="1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</a:t>
            </a:r>
            <a:r>
              <a:rPr sz="900" spc="1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1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</a:t>
            </a:r>
            <a:r>
              <a:rPr sz="900" spc="1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decode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shared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key.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Symmetric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quicker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easier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use,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1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drawback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requiring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exchange</a:t>
            </a:r>
            <a:r>
              <a:rPr sz="900" spc="1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keys</a:t>
            </a:r>
            <a:r>
              <a:rPr sz="900" spc="1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safe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way.</a:t>
            </a:r>
            <a:r>
              <a:rPr sz="900" spc="1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Encryption Technology is 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most widely used symmetric key encryption system (DES).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914705" y="3706725"/>
            <a:ext cx="1237078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2.</a:t>
            </a:r>
            <a:r>
              <a:rPr sz="1000" spc="792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Hash functions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00" y="3929963"/>
            <a:ext cx="5199957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algorithm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1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make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1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keys.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hash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value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defined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length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based</a:t>
            </a:r>
            <a:r>
              <a:rPr sz="900" spc="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plain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text,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making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difficult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reconstruct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plain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text's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contents.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Hash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functions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 used by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several operating systems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encrypt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passwords.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914704" y="4438244"/>
            <a:ext cx="2087143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3.</a:t>
            </a:r>
            <a:r>
              <a:rPr sz="1000" spc="792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Asymmetric key cryptography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4661483"/>
            <a:ext cx="5197838" cy="6055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pair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keys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decode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system.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Encryption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done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public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key,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while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decryption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done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private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key.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terms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"public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key"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"private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key"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</a:p>
          <a:p>
            <a:pPr marL="0" marR="0">
              <a:lnSpc>
                <a:spcPts val="1117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interchangeable.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Even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though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everyone</a:t>
            </a:r>
            <a:r>
              <a:rPr sz="900" spc="2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knows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public</a:t>
            </a:r>
            <a:r>
              <a:rPr sz="900" spc="2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key,</a:t>
            </a:r>
            <a:r>
              <a:rPr sz="900" spc="2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intended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</a:t>
            </a:r>
            <a:r>
              <a:rPr sz="900" spc="2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decode it since he is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 one who knows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private key.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5311565"/>
            <a:ext cx="899209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Cryptanalyst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0" y="5534989"/>
            <a:ext cx="5197055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decoding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examination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codes,</a:t>
            </a:r>
            <a:r>
              <a:rPr sz="900" spc="1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cyphers,</a:t>
            </a:r>
            <a:r>
              <a:rPr sz="900" spc="1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encrypted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text</a:t>
            </a:r>
            <a:r>
              <a:rPr sz="900" spc="1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</a:t>
            </a:r>
            <a:r>
              <a:rPr sz="900" spc="1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cryptanalysis.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Cryptanalysis</a:t>
            </a:r>
            <a:r>
              <a:rPr sz="900" spc="1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method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searching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algorithm</a:t>
            </a:r>
            <a:r>
              <a:rPr sz="900" spc="1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flaws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breaking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1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cryptography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 security systems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 mathematical formulae.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0" y="6041746"/>
            <a:ext cx="3139021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The following are examples</a:t>
            </a:r>
            <a:r>
              <a:rPr sz="1000" spc="13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of cryptanalysis attacks: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800" y="6265775"/>
            <a:ext cx="5198752" cy="3332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Known-Plaintext</a:t>
            </a:r>
            <a:r>
              <a:rPr sz="1000" spc="345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Analysis</a:t>
            </a:r>
            <a:r>
              <a:rPr sz="1000" spc="347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(KPA):</a:t>
            </a:r>
            <a:r>
              <a:rPr sz="1000" spc="367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3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knowing</a:t>
            </a:r>
            <a:r>
              <a:rPr sz="900" spc="3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partial</a:t>
            </a:r>
            <a:r>
              <a:rPr sz="900" spc="3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plaintext,</a:t>
            </a:r>
            <a:r>
              <a:rPr sz="900" spc="3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attacker</a:t>
            </a:r>
            <a:r>
              <a:rPr sz="900" spc="3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decrypts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ciphertexts.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85800" y="6637630"/>
            <a:ext cx="5197058" cy="3317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Chosen-Plaintext</a:t>
            </a:r>
            <a:r>
              <a:rPr sz="1000" spc="261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Analysis</a:t>
            </a:r>
            <a:r>
              <a:rPr sz="1000" spc="265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(CPA):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2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</a:t>
            </a:r>
            <a:r>
              <a:rPr sz="900" spc="2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mathematical</a:t>
            </a:r>
            <a:r>
              <a:rPr sz="900" spc="2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methodology,</a:t>
            </a:r>
            <a:r>
              <a:rPr sz="900" spc="2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attacker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creates ciphertext that matches any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picked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plaintext.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685799" y="7008344"/>
            <a:ext cx="5202645" cy="33327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Ciphertext-Only</a:t>
            </a:r>
            <a:r>
              <a:rPr sz="1000" spc="167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Analysis</a:t>
            </a:r>
            <a:r>
              <a:rPr sz="1000" spc="183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(COA)</a:t>
            </a:r>
            <a:r>
              <a:rPr sz="900" dirty="0">
                <a:solidFill>
                  <a:srgbClr val="424242"/>
                </a:solidFill>
                <a:latin typeface="Verdana"/>
                <a:cs typeface="Verdana"/>
              </a:rPr>
              <a:t>:</a:t>
            </a:r>
            <a:r>
              <a:rPr sz="900" spc="163" dirty="0">
                <a:solidFill>
                  <a:srgbClr val="424242"/>
                </a:solidFill>
                <a:latin typeface="Verdana"/>
                <a:cs typeface="Verdan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attacker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employs</a:t>
            </a:r>
            <a:r>
              <a:rPr sz="900" spc="1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ciphertext</a:t>
            </a:r>
            <a:r>
              <a:rPr sz="900" spc="1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collections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well-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685799" y="7380200"/>
            <a:ext cx="5202280" cy="6167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Man-in-the-Middle</a:t>
            </a:r>
            <a:r>
              <a:rPr sz="1000" spc="291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(MITM)</a:t>
            </a:r>
            <a:r>
              <a:rPr sz="1000" spc="292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Attack:</a:t>
            </a:r>
            <a:r>
              <a:rPr sz="1000" spc="304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2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2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parties</a:t>
            </a:r>
            <a:r>
              <a:rPr sz="900" spc="2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utilise</a:t>
            </a:r>
            <a:r>
              <a:rPr sz="900" spc="2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2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3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</a:t>
            </a:r>
            <a:r>
              <a:rPr sz="900" spc="2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sharing</a:t>
            </a:r>
            <a:r>
              <a:rPr sz="900" spc="2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communicate</a:t>
            </a:r>
            <a:r>
              <a:rPr sz="900" spc="1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channel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appears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secure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really</a:t>
            </a:r>
            <a:r>
              <a:rPr sz="900" spc="1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compromised,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1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attack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occurs.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technique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2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2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attacker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intercept</a:t>
            </a:r>
            <a:r>
              <a:rPr sz="900" spc="2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messages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move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across</a:t>
            </a:r>
            <a:r>
              <a:rPr sz="900" spc="2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communications channel. MITM attacks are avoided by using hash functions.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685798" y="8035519"/>
            <a:ext cx="5200796" cy="3332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Adaptive</a:t>
            </a:r>
            <a:r>
              <a:rPr sz="1000" spc="433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Chosen-Plaintext</a:t>
            </a:r>
            <a:r>
              <a:rPr sz="1000" spc="428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Attack</a:t>
            </a:r>
            <a:r>
              <a:rPr sz="1000" spc="43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(ACPA):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4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attack</a:t>
            </a:r>
            <a:r>
              <a:rPr sz="900" spc="4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employs</a:t>
            </a:r>
            <a:r>
              <a:rPr sz="900" spc="4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selected</a:t>
            </a:r>
            <a:r>
              <a:rPr sz="900" spc="4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plaintext</a:t>
            </a:r>
            <a:r>
              <a:rPr sz="900" spc="4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ciphertext depending on data learnt from previous encryptions, similar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CPA.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2121662" y="10089006"/>
            <a:ext cx="2330004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243</a:t>
            </a:r>
          </a:p>
        </p:txBody>
      </p:sp>
    </p:spTree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1"/>
          <p:cNvSpPr/>
          <p:nvPr/>
        </p:nvSpPr>
        <p:spPr>
          <a:xfrm>
            <a:off x="2775839" y="7218934"/>
            <a:ext cx="3152902" cy="207454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828800" y="4076445"/>
            <a:ext cx="5155565" cy="194360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28800" y="971422"/>
            <a:ext cx="5218430" cy="302247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92075" y="315214"/>
            <a:ext cx="1574800" cy="4826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711708" y="4386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Notes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Data Communication and Networking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4" y="713230"/>
            <a:ext cx="2310894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14.2</a:t>
            </a:r>
            <a:r>
              <a:rPr sz="1200" spc="1203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Network Security Issues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3" y="6317868"/>
            <a:ext cx="1628751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14.3</a:t>
            </a:r>
            <a:r>
              <a:rPr sz="1200" spc="1203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Security Goals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6575881"/>
            <a:ext cx="5201760" cy="6057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extremely</a:t>
            </a:r>
            <a:r>
              <a:rPr sz="900" spc="2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vulnerable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assaults</a:t>
            </a:r>
            <a:r>
              <a:rPr sz="900" spc="2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during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transmission.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fulfil</a:t>
            </a:r>
            <a:r>
              <a:rPr sz="900" spc="2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his</a:t>
            </a:r>
            <a:r>
              <a:rPr sz="900" spc="2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malicious</a:t>
            </a:r>
            <a:r>
              <a:rPr sz="900" spc="2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goals,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attacker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2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target</a:t>
            </a:r>
            <a:r>
              <a:rPr sz="900" spc="2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channel,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collect</a:t>
            </a:r>
            <a:r>
              <a:rPr sz="900" spc="2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data,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read</a:t>
            </a:r>
            <a:r>
              <a:rPr sz="900" spc="1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re-insert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bogus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message.Network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concerned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communication chain, but also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 the security of the entire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3804793" y="9372838"/>
            <a:ext cx="1250841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2 Security Goals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244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1228407" y="5743067"/>
            <a:ext cx="3961765" cy="21082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930019" y="1934337"/>
            <a:ext cx="2558415" cy="17322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943600" y="362839"/>
            <a:ext cx="1443990" cy="4826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6501130" y="485878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4399153" y="524549"/>
            <a:ext cx="1486451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Unit 14:</a:t>
            </a:r>
            <a:r>
              <a:rPr sz="900" spc="-12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Network Security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930350"/>
            <a:ext cx="5196552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Protecting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usefulness,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dependability,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integrity,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safety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about.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Effective</a:t>
            </a:r>
            <a:r>
              <a:rPr sz="900" spc="1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prevents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wide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range</a:t>
            </a:r>
            <a:r>
              <a:rPr sz="900" spc="1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dangers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infiltrating and propagating throughout a network.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1431745"/>
            <a:ext cx="5202571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Confidentiality,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Integrity,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Availability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three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main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goals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seen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2.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CIA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triangle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widely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depict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pillars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network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seen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3.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690496" y="3745339"/>
            <a:ext cx="1191748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3 CIA Triangle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1" y="4009999"/>
            <a:ext cx="5199930" cy="4750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Confidentiality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purpose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secrecy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keep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sensitive</a:t>
            </a:r>
            <a:r>
              <a:rPr sz="900" spc="2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company</a:t>
            </a:r>
            <a:r>
              <a:rPr sz="900" spc="2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2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safe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prying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eyes.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confidentiality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component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ensures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accessible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those who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authorised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 it.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1" y="4523587"/>
            <a:ext cx="5198999" cy="3317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Integrity: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 aim entails ensuring and maintaining data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correctness and consistency. The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purpose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integrity is to ensure that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accurate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tampered with by unauthorised individuals.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1" y="4895697"/>
            <a:ext cx="5197606" cy="3317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Availability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purpose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availability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ensure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data,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resources, and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services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always available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authorised users when they need them.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01" y="5267830"/>
            <a:ext cx="1797382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14.4</a:t>
            </a:r>
            <a:r>
              <a:rPr sz="1200" spc="120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Security Services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602103" y="7929355"/>
            <a:ext cx="136845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4 Security Services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0" y="8198402"/>
            <a:ext cx="131930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Data confidentiality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8421827"/>
            <a:ext cx="275421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safeguarding of data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unlawful disclosure.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8639759"/>
            <a:ext cx="5198026" cy="3233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Connection</a:t>
            </a:r>
            <a:r>
              <a:rPr sz="900" spc="285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Confidentiality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</a:t>
            </a:r>
            <a:r>
              <a:rPr sz="900" spc="2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protection</a:t>
            </a:r>
            <a:r>
              <a:rPr sz="900" spc="2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2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</a:t>
            </a:r>
            <a:r>
              <a:rPr sz="900" spc="2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2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connection.</a:t>
            </a:r>
            <a:r>
              <a:rPr sz="900" spc="2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Connectionless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Confidentiality:</a:t>
            </a:r>
            <a:r>
              <a:rPr sz="900" spc="11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protection of all user data in a single data block.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0" y="9001201"/>
            <a:ext cx="5199684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Selective-Field</a:t>
            </a:r>
            <a:r>
              <a:rPr sz="900" spc="172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Confidentiality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confidentiality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selected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fields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within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</a:t>
            </a:r>
            <a:r>
              <a:rPr sz="900" spc="1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 or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a single data block.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0" y="9360864"/>
            <a:ext cx="5198101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Traffic</a:t>
            </a:r>
            <a:r>
              <a:rPr sz="900" spc="263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Flow</a:t>
            </a:r>
            <a:r>
              <a:rPr sz="900" spc="27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Confidentiality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</a:t>
            </a:r>
            <a:r>
              <a:rPr sz="900" spc="2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protection</a:t>
            </a:r>
            <a:r>
              <a:rPr sz="900" spc="2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2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2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might</a:t>
            </a:r>
            <a:r>
              <a:rPr sz="900" spc="2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2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Derived</a:t>
            </a:r>
            <a:r>
              <a:rPr sz="900" spc="2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observation of traffic flows.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121662" y="10089006"/>
            <a:ext cx="2330004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245</a:t>
            </a:r>
          </a:p>
        </p:txBody>
      </p:sp>
    </p:spTree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1757426" y="7524241"/>
            <a:ext cx="5048503" cy="211556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92075" y="315214"/>
            <a:ext cx="1574800" cy="482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11708" y="4386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715816"/>
            <a:ext cx="966648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Data Integrity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3" y="939494"/>
            <a:ext cx="5201462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assurance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received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identical to what was sent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entity.authorised entity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(i.e.,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changes, additions, or deletions)or a rerun).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3" y="1305859"/>
            <a:ext cx="1026819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Authentication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3" y="1529282"/>
            <a:ext cx="5203214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act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verifying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claim,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user's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identity,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authentication.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Authentication</a:t>
            </a:r>
            <a:r>
              <a:rPr sz="900" spc="4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</a:t>
            </a:r>
            <a:r>
              <a:rPr sz="900" spc="4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validating</a:t>
            </a:r>
            <a:r>
              <a:rPr sz="900" spc="4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person's</a:t>
            </a:r>
            <a:r>
              <a:rPr sz="900" spc="4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4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thing's</a:t>
            </a:r>
            <a:r>
              <a:rPr sz="900" spc="4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identity,</a:t>
            </a:r>
            <a:r>
              <a:rPr sz="900" spc="4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4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opposed</a:t>
            </a:r>
            <a:r>
              <a:rPr sz="900" spc="4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identification, which is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act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indicating that person's or thing's identity.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2037378"/>
            <a:ext cx="113235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Non-repudiation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3" y="2260801"/>
            <a:ext cx="5198730" cy="6053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term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"non-repudiation"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circumstance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author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statement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unable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effectively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contest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statement's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authorship</a:t>
            </a:r>
            <a:r>
              <a:rPr sz="900" spc="1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validity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1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associated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contract.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legitimacy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a signature is being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questioned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court, the word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frequently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used.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genuineness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"repudiated" in this situation.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3" y="2909486"/>
            <a:ext cx="980291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Access control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3" y="3132909"/>
            <a:ext cx="5199646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Individuals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authenticated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authorised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permitted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use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 access restrictions.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3" y="3714619"/>
            <a:ext cx="2821786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14.5</a:t>
            </a:r>
            <a:r>
              <a:rPr sz="1200" spc="1203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Approaches to network security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3" y="3971111"/>
            <a:ext cx="5201503" cy="11755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Castillo</a:t>
            </a:r>
            <a:r>
              <a:rPr sz="900" spc="2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San</a:t>
            </a:r>
            <a:r>
              <a:rPr sz="900" spc="2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Felipe</a:t>
            </a:r>
            <a:r>
              <a:rPr sz="900" spc="2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de</a:t>
            </a:r>
            <a:r>
              <a:rPr sz="900" spc="2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Barajas</a:t>
            </a:r>
            <a:r>
              <a:rPr sz="900" spc="2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Cartagena</a:t>
            </a:r>
            <a:r>
              <a:rPr sz="900" spc="2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Spanish</a:t>
            </a:r>
            <a:r>
              <a:rPr sz="900" spc="2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colonies'</a:t>
            </a:r>
            <a:r>
              <a:rPr sz="900" spc="2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largest</a:t>
            </a:r>
            <a:r>
              <a:rPr sz="900" spc="2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most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powerful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stronghold.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fort,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built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1639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1657 and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subsequently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expanded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significantly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1762,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defended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"portal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new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world"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against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several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assault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never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captured.A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fleet</a:t>
            </a:r>
            <a:r>
              <a:rPr sz="900" spc="2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Spanish</a:t>
            </a:r>
            <a:r>
              <a:rPr sz="900" spc="2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ships</a:t>
            </a:r>
            <a:r>
              <a:rPr sz="900" spc="2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patrolling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concentric</a:t>
            </a:r>
            <a:r>
              <a:rPr sz="900" spc="2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"rings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defence"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would</a:t>
            </a:r>
            <a:r>
              <a:rPr sz="900" spc="2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distract</a:t>
            </a:r>
            <a:r>
              <a:rPr sz="900" spc="2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distract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2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opponent</a:t>
            </a:r>
            <a:r>
              <a:rPr sz="900" spc="2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approaching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stronghold,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preventing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threat</a:t>
            </a:r>
            <a:r>
              <a:rPr sz="900" spc="2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citadel.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adversary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were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battle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rings,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opponent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would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protected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cannon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ground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attack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high,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thick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walls,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while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sequence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batteries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parapets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placed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7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cover each other would eliminate attack.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4" y="5184470"/>
            <a:ext cx="5202010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fortress's vast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maze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tunnels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deep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within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 core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perhaps the most fascinating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aspect.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 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fort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taken,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defenders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would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escape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maze,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reorganise,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retake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citadel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within.These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multiple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levels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defence,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though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perfect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parallel,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highlight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three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unique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approaches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security.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Preventing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danger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forming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place,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particularly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addressing its underlying causes, is one security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strategy.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29054" y="5970854"/>
            <a:ext cx="5200352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hazard</a:t>
            </a:r>
            <a:r>
              <a:rPr sz="900" spc="2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cannot</a:t>
            </a:r>
            <a:r>
              <a:rPr sz="900" spc="2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2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avoided,</a:t>
            </a:r>
            <a:r>
              <a:rPr sz="900" spc="2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2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protection</a:t>
            </a:r>
            <a:r>
              <a:rPr sz="900" spc="2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seeks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mitigate,</a:t>
            </a:r>
            <a:r>
              <a:rPr sz="900" spc="2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2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completely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eradicate,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hazard.</a:t>
            </a:r>
            <a:r>
              <a:rPr sz="900" spc="2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However,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2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unable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totally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shield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ourselves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2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danger,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resilience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analyses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our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capacity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"bounce</a:t>
            </a:r>
            <a:r>
              <a:rPr sz="900" spc="1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back"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change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manner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impacts our social systems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- our capacity to adapt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genuine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dangers.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829054" y="6615506"/>
            <a:ext cx="5200828" cy="6057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target: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fundamental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causes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threats,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threats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themselves,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qualities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referent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2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endangered</a:t>
            </a:r>
            <a:r>
              <a:rPr sz="900" spc="2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essential</a:t>
            </a:r>
            <a:r>
              <a:rPr sz="900" spc="2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component</a:t>
            </a:r>
            <a:r>
              <a:rPr sz="900" spc="2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2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distinguishes</a:t>
            </a:r>
            <a:r>
              <a:rPr sz="900" spc="2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three</a:t>
            </a:r>
            <a:r>
              <a:rPr sz="900" spc="2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methods.</a:t>
            </a:r>
          </a:p>
          <a:p>
            <a:pPr marL="0" marR="0">
              <a:lnSpc>
                <a:spcPts val="1118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However,</a:t>
            </a:r>
            <a:r>
              <a:rPr sz="900" spc="2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</a:t>
            </a:r>
            <a:r>
              <a:rPr sz="900" spc="2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below,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three</a:t>
            </a:r>
            <a:r>
              <a:rPr sz="900" spc="2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techniques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2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separated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variety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additional ways.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3443351" y="7261845"/>
            <a:ext cx="1971852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Table 1</a:t>
            </a:r>
            <a:r>
              <a:rPr sz="900" spc="11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Approaches to network security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829054" y="7613187"/>
            <a:ext cx="2047466" cy="3408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Security Approach:</a:t>
            </a:r>
            <a:r>
              <a:rPr sz="1000" spc="908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Security</a:t>
            </a:r>
          </a:p>
          <a:p>
            <a:pPr marL="1260729" marR="0">
              <a:lnSpc>
                <a:spcPts val="1183"/>
              </a:lnSpc>
              <a:spcBef>
                <a:spcPts val="16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Prevention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4093245" y="7613187"/>
            <a:ext cx="2269082" cy="3408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as</a:t>
            </a:r>
            <a:r>
              <a:rPr sz="1000" spc="825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Security</a:t>
            </a:r>
            <a:r>
              <a:rPr sz="1000" spc="56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as</a:t>
            </a:r>
            <a:r>
              <a:rPr sz="1000" spc="58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Control</a:t>
            </a:r>
            <a:r>
              <a:rPr sz="1000" spc="846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Security</a:t>
            </a:r>
          </a:p>
          <a:p>
            <a:pPr marL="257140" marR="0">
              <a:lnSpc>
                <a:spcPts val="1183"/>
              </a:lnSpc>
              <a:spcBef>
                <a:spcPts val="16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(Protection)</a:t>
            </a:r>
            <a:r>
              <a:rPr sz="1000" spc="4347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Resilience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6614575" y="7613187"/>
            <a:ext cx="272421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as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829054" y="8071306"/>
            <a:ext cx="66675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Definition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3089783" y="8071306"/>
            <a:ext cx="3797286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strategy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aims</a:t>
            </a:r>
            <a:r>
              <a:rPr sz="900" spc="1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8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strategy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aims</a:t>
            </a:r>
            <a:r>
              <a:rPr sz="900" spc="1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8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2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resilience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prevent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dangers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8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manage,</a:t>
            </a:r>
            <a:r>
              <a:rPr sz="900" spc="24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defend</a:t>
            </a:r>
            <a:r>
              <a:rPr sz="900" spc="8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focuses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ability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forming</a:t>
            </a:r>
            <a:r>
              <a:rPr sz="900" spc="4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</a:t>
            </a:r>
            <a:r>
              <a:rPr sz="900" spc="8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against,</a:t>
            </a:r>
            <a:r>
              <a:rPr sz="900" spc="2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2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remove</a:t>
            </a:r>
            <a:r>
              <a:rPr sz="900" spc="2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8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social</a:t>
            </a:r>
            <a:r>
              <a:rPr sz="900" spc="3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systems</a:t>
            </a:r>
            <a:r>
              <a:rPr sz="900" spc="3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3089783" y="8496503"/>
            <a:ext cx="2009304" cy="3233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place</a:t>
            </a:r>
            <a:r>
              <a:rPr sz="900" spc="4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4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addressing</a:t>
            </a:r>
            <a:r>
              <a:rPr sz="900" spc="8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clear threat.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root</a:t>
            </a:r>
            <a:r>
              <a:rPr sz="900" spc="4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issues</a:t>
            </a:r>
            <a:r>
              <a:rPr sz="900" spc="4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5611113" y="8496503"/>
            <a:ext cx="1276179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"bounce</a:t>
            </a:r>
            <a:r>
              <a:rPr sz="900" spc="7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back"</a:t>
            </a:r>
            <a:r>
              <a:rPr sz="900" spc="7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recover</a:t>
            </a:r>
            <a:r>
              <a:rPr sz="900" spc="4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3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shocks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dangers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cannot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3089783" y="8781490"/>
            <a:ext cx="36829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lead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3590874" y="8781490"/>
            <a:ext cx="25274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3976179" y="8781490"/>
            <a:ext cx="38937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3089783" y="8923477"/>
            <a:ext cx="72767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emergence.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5611113" y="8923477"/>
            <a:ext cx="1275529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removed.It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about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society's</a:t>
            </a:r>
            <a:r>
              <a:rPr sz="900" spc="15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flexibility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5944641" y="8923477"/>
            <a:ext cx="62226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managed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6628384" y="8923477"/>
            <a:ext cx="25994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5611113" y="9350197"/>
            <a:ext cx="1275605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7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adaptation,</a:t>
            </a:r>
            <a:r>
              <a:rPr sz="900" spc="7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u="sng" dirty="0">
                <a:solidFill>
                  <a:srgbClr val="000000"/>
                </a:solidFill>
                <a:latin typeface="IPFHHU+BookAntiqua"/>
                <a:cs typeface="IPFHHU+BookAntiqua"/>
              </a:rPr>
              <a:t>well</a:t>
            </a:r>
            <a:r>
              <a:rPr sz="900" u="sng" spc="3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u="sng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u="sng" spc="3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u="sng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u="sng" spc="3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u="sng" dirty="0">
                <a:solidFill>
                  <a:srgbClr val="000000"/>
                </a:solidFill>
                <a:latin typeface="IPFHHU+BookAntiqua"/>
                <a:cs typeface="IPFHHU+BookAntiqua"/>
              </a:rPr>
              <a:t>rigidities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246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14172" y="710692"/>
            <a:ext cx="5048757" cy="90464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943600" y="362839"/>
            <a:ext cx="1443990" cy="482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6501130" y="485878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4399153" y="524549"/>
            <a:ext cx="1486451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Unit 14:</a:t>
            </a:r>
            <a:r>
              <a:rPr sz="900" spc="-12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Network Security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4467733" y="718260"/>
            <a:ext cx="127579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lessen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4467733" y="859992"/>
            <a:ext cx="806899" cy="463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vulnerability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disturbance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collapse.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5398364" y="859992"/>
            <a:ext cx="345895" cy="3221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92926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1445462"/>
            <a:ext cx="412612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Focus/Target</a:t>
            </a:r>
            <a:r>
              <a:rPr sz="900" spc="4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Threats</a:t>
            </a:r>
            <a:r>
              <a:rPr sz="900" spc="10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9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  <a:r>
              <a:rPr sz="900" spc="8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dangers</a:t>
            </a:r>
            <a:r>
              <a:rPr sz="900" spc="9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8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4988712" y="1445462"/>
            <a:ext cx="75520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endangered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0" y="1587194"/>
            <a:ext cx="66066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Approach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946402" y="1587194"/>
            <a:ext cx="107466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underlying causes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3207131" y="1587194"/>
            <a:ext cx="38671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pose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4467733" y="1587194"/>
            <a:ext cx="1275614" cy="6053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referent's</a:t>
            </a:r>
            <a:r>
              <a:rPr sz="900" spc="3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capacity</a:t>
            </a:r>
            <a:r>
              <a:rPr sz="900" spc="3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recover</a:t>
            </a:r>
            <a:r>
              <a:rPr sz="900" spc="4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4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adapt</a:t>
            </a:r>
            <a:r>
              <a:rPr sz="900" spc="4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face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threats,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particular.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0" y="2314142"/>
            <a:ext cx="63156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Ontology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946401" y="2314142"/>
            <a:ext cx="127642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combination</a:t>
            </a:r>
            <a:r>
              <a:rPr sz="900" spc="5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3207130" y="2314140"/>
            <a:ext cx="24130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3723652" y="2314140"/>
            <a:ext cx="76080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Newtonian-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4467732" y="2314137"/>
            <a:ext cx="24130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3788803" y="2314137"/>
            <a:ext cx="1955222" cy="6053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8322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complicated</a:t>
            </a:r>
          </a:p>
          <a:p>
            <a:pPr marL="1230197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11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too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reasonable</a:t>
            </a:r>
            <a:r>
              <a:rPr sz="900" spc="8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many</a:t>
            </a:r>
            <a:r>
              <a:rPr sz="900" spc="8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variables</a:t>
            </a:r>
            <a:r>
              <a:rPr sz="900" spc="8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1326324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emergent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946401" y="2455874"/>
            <a:ext cx="645492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broad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structural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505329" y="2455869"/>
            <a:ext cx="2487630" cy="1801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underlying</a:t>
            </a:r>
            <a:r>
              <a:rPr sz="900" spc="8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mechanistic</a:t>
            </a:r>
            <a:r>
              <a:rPr sz="900" spc="9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cosmos</a:t>
            </a:r>
            <a:r>
              <a:rPr sz="900" spc="8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cosmos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688094" y="2597603"/>
            <a:ext cx="905412" cy="180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reasons</a:t>
            </a:r>
            <a:r>
              <a:rPr sz="900" spc="8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3584778" y="2597603"/>
            <a:ext cx="20955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946401" y="2739332"/>
            <a:ext cx="2988741" cy="1801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proximate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factors</a:t>
            </a:r>
            <a:r>
              <a:rPr sz="900" spc="8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</a:t>
            </a:r>
            <a:r>
              <a:rPr sz="900" spc="4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variables</a:t>
            </a:r>
            <a:r>
              <a:rPr sz="900" spc="8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count,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946401" y="2882972"/>
            <a:ext cx="1607763" cy="180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7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mobilise</a:t>
            </a:r>
            <a:r>
              <a:rPr sz="900" spc="6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  <a:r>
              <a:rPr sz="900" spc="8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3779888" y="2882969"/>
            <a:ext cx="1964616" cy="180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reasonably</a:t>
            </a:r>
            <a:r>
              <a:rPr sz="900" spc="8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features,</a:t>
            </a:r>
            <a:r>
              <a:rPr sz="900" spc="10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non-linear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1946401" y="3024706"/>
            <a:ext cx="1025538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foundations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tangible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produces threats.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2870974" y="3024701"/>
            <a:ext cx="2872727" cy="1801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8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straightforward</a:t>
            </a:r>
            <a:r>
              <a:rPr sz="900" spc="7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8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causality,</a:t>
            </a:r>
            <a:r>
              <a:rPr sz="900" spc="25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phase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2722956" y="3166433"/>
            <a:ext cx="2198243" cy="1801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threats</a:t>
            </a:r>
            <a:r>
              <a:rPr sz="900" spc="8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predictable</a:t>
            </a:r>
            <a:r>
              <a:rPr sz="900" spc="3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causality.</a:t>
            </a:r>
            <a:r>
              <a:rPr sz="900" spc="8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shifts,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5229200" y="3166433"/>
            <a:ext cx="51494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limited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3207130" y="3308164"/>
            <a:ext cx="2536324" cy="180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Problems</a:t>
            </a:r>
            <a:r>
              <a:rPr sz="900" spc="9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</a:t>
            </a:r>
            <a:r>
              <a:rPr sz="900" spc="9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8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predictability,</a:t>
            </a:r>
            <a:r>
              <a:rPr sz="900" spc="15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3207130" y="3449896"/>
            <a:ext cx="2537447" cy="3233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broken</a:t>
            </a:r>
            <a:r>
              <a:rPr sz="900" spc="8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down</a:t>
            </a:r>
            <a:r>
              <a:rPr sz="900" spc="8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8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unexpected</a:t>
            </a:r>
            <a:r>
              <a:rPr sz="900" spc="1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shocks.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isolated</a:t>
            </a:r>
            <a:r>
              <a:rPr sz="900" spc="9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9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  <a:r>
              <a:rPr sz="900" spc="8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Threats</a:t>
            </a:r>
            <a:r>
              <a:rPr sz="900" spc="20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originate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3207130" y="3734886"/>
            <a:ext cx="122373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constituent elements.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4467732" y="3734884"/>
            <a:ext cx="1276084" cy="6053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1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interplay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several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variables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3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3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reducible</a:t>
            </a:r>
            <a:r>
              <a:rPr sz="900" spc="3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individual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4467732" y="4303336"/>
            <a:ext cx="80059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components.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685800" y="4603571"/>
            <a:ext cx="77042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Threat Type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1946401" y="4603571"/>
            <a:ext cx="3798786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Economic</a:t>
            </a:r>
            <a:r>
              <a:rPr sz="900" spc="8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disparity,</a:t>
            </a:r>
            <a:r>
              <a:rPr sz="900" spc="8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Best</a:t>
            </a:r>
            <a:r>
              <a:rPr sz="900" spc="1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suited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threats</a:t>
            </a:r>
            <a:r>
              <a:rPr sz="900" spc="8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Complex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relative</a:t>
            </a:r>
            <a:r>
              <a:rPr sz="900" spc="7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deprivation,</a:t>
            </a:r>
            <a:r>
              <a:rPr sz="900" spc="8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 reduced to</a:t>
            </a:r>
            <a:r>
              <a:rPr sz="900" spc="8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systems</a:t>
            </a:r>
            <a:r>
              <a:rPr sz="900" spc="1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self-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5148618" y="4603571"/>
            <a:ext cx="59576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adaptive</a:t>
            </a:r>
          </a:p>
        </p:txBody>
      </p:sp>
      <p:sp>
        <p:nvSpPr>
          <p:cNvPr id="42" name="object 42"/>
          <p:cNvSpPr txBox="1"/>
          <p:nvPr/>
        </p:nvSpPr>
        <p:spPr>
          <a:xfrm>
            <a:off x="1946401" y="4887289"/>
            <a:ext cx="2123504" cy="3233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poor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governance,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8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specific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political</a:t>
            </a:r>
            <a:r>
              <a:rPr sz="900" spc="2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exclusion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8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organisations,</a:t>
            </a:r>
          </a:p>
        </p:txBody>
      </p:sp>
      <p:sp>
        <p:nvSpPr>
          <p:cNvPr id="43" name="object 43"/>
          <p:cNvSpPr txBox="1"/>
          <p:nvPr/>
        </p:nvSpPr>
        <p:spPr>
          <a:xfrm>
            <a:off x="3908018" y="4887289"/>
            <a:ext cx="1186802" cy="3233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persons,</a:t>
            </a:r>
            <a:r>
              <a:rPr sz="900" spc="8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organize</a:t>
            </a:r>
          </a:p>
          <a:p>
            <a:pPr marL="22940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8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reducible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5387696" y="4887289"/>
            <a:ext cx="356666" cy="3233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(not</a:t>
            </a:r>
          </a:p>
          <a:p>
            <a:pPr marL="103479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1946401" y="5172277"/>
            <a:ext cx="174023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underlying</a:t>
            </a:r>
            <a:r>
              <a:rPr sz="900" spc="2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causes</a:t>
            </a:r>
            <a:r>
              <a:rPr sz="900" spc="2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8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events</a:t>
            </a:r>
          </a:p>
        </p:txBody>
      </p:sp>
      <p:sp>
        <p:nvSpPr>
          <p:cNvPr id="46" name="object 46"/>
          <p:cNvSpPr txBox="1"/>
          <p:nvPr/>
        </p:nvSpPr>
        <p:spPr>
          <a:xfrm>
            <a:off x="3723424" y="5172277"/>
            <a:ext cx="34589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</p:txBody>
      </p:sp>
      <p:sp>
        <p:nvSpPr>
          <p:cNvPr id="47" name="object 47"/>
          <p:cNvSpPr txBox="1"/>
          <p:nvPr/>
        </p:nvSpPr>
        <p:spPr>
          <a:xfrm>
            <a:off x="4105757" y="5172277"/>
            <a:ext cx="104564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then</a:t>
            </a:r>
            <a:r>
              <a:rPr sz="900" spc="8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individual</a:t>
            </a:r>
          </a:p>
        </p:txBody>
      </p:sp>
      <p:sp>
        <p:nvSpPr>
          <p:cNvPr id="48" name="object 48"/>
          <p:cNvSpPr txBox="1"/>
          <p:nvPr/>
        </p:nvSpPr>
        <p:spPr>
          <a:xfrm>
            <a:off x="5183594" y="5172277"/>
            <a:ext cx="56149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players)</a:t>
            </a:r>
          </a:p>
        </p:txBody>
      </p:sp>
      <p:sp>
        <p:nvSpPr>
          <p:cNvPr id="49" name="object 49"/>
          <p:cNvSpPr txBox="1"/>
          <p:nvPr/>
        </p:nvSpPr>
        <p:spPr>
          <a:xfrm>
            <a:off x="1946401" y="5314009"/>
            <a:ext cx="286836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civil</a:t>
            </a:r>
            <a:r>
              <a:rPr sz="900" spc="7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war</a:t>
            </a:r>
            <a:r>
              <a:rPr sz="900" spc="6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6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best</a:t>
            </a:r>
            <a:r>
              <a:rPr sz="900" spc="8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defended</a:t>
            </a:r>
            <a:r>
              <a:rPr sz="900" spc="4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against</a:t>
            </a:r>
            <a:r>
              <a:rPr sz="900" spc="4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8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</p:txBody>
      </p:sp>
      <p:sp>
        <p:nvSpPr>
          <p:cNvPr id="50" name="object 50"/>
          <p:cNvSpPr txBox="1"/>
          <p:nvPr/>
        </p:nvSpPr>
        <p:spPr>
          <a:xfrm>
            <a:off x="3207131" y="5314009"/>
            <a:ext cx="2536931" cy="10320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725116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adapt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removed,</a:t>
            </a:r>
            <a:r>
              <a:rPr sz="900" spc="4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4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4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8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defensive</a:t>
            </a:r>
            <a:r>
              <a:rPr sz="900" spc="10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measures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rival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state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developing</a:t>
            </a:r>
            <a:r>
              <a:rPr sz="900" spc="8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while</a:t>
            </a:r>
            <a:r>
              <a:rPr sz="900" spc="33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eluding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nuclear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programme</a:t>
            </a:r>
            <a:r>
              <a:rPr sz="900" spc="8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elimination,</a:t>
            </a:r>
            <a:r>
              <a:rPr sz="900" spc="4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4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35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traditional</a:t>
            </a:r>
            <a:r>
              <a:rPr sz="900" spc="8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drug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trade,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military threat.</a:t>
            </a:r>
            <a:r>
              <a:rPr sz="900" spc="37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2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confounded</a:t>
            </a:r>
            <a:r>
              <a:rPr sz="900" spc="2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four</a:t>
            </a:r>
          </a:p>
          <a:p>
            <a:pPr marL="1260602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decades</a:t>
            </a:r>
            <a:r>
              <a:rPr sz="900" spc="12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2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drug</a:t>
            </a:r>
          </a:p>
        </p:txBody>
      </p:sp>
      <p:sp>
        <p:nvSpPr>
          <p:cNvPr id="51" name="object 51"/>
          <p:cNvSpPr txBox="1"/>
          <p:nvPr/>
        </p:nvSpPr>
        <p:spPr>
          <a:xfrm>
            <a:off x="5491175" y="5314009"/>
            <a:ext cx="25274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</p:txBody>
      </p:sp>
      <p:sp>
        <p:nvSpPr>
          <p:cNvPr id="52" name="object 52"/>
          <p:cNvSpPr txBox="1"/>
          <p:nvPr/>
        </p:nvSpPr>
        <p:spPr>
          <a:xfrm>
            <a:off x="1946401" y="5455742"/>
            <a:ext cx="49461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suited.</a:t>
            </a:r>
          </a:p>
        </p:txBody>
      </p:sp>
      <p:sp>
        <p:nvSpPr>
          <p:cNvPr id="53" name="object 53"/>
          <p:cNvSpPr txBox="1"/>
          <p:nvPr/>
        </p:nvSpPr>
        <p:spPr>
          <a:xfrm>
            <a:off x="3528542" y="5882462"/>
            <a:ext cx="20955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</p:txBody>
      </p:sp>
      <p:sp>
        <p:nvSpPr>
          <p:cNvPr id="54" name="object 54"/>
          <p:cNvSpPr txBox="1"/>
          <p:nvPr/>
        </p:nvSpPr>
        <p:spPr>
          <a:xfrm>
            <a:off x="4467733" y="6307658"/>
            <a:ext cx="1275645" cy="3233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prohibition,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most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adapted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threats.</a:t>
            </a:r>
          </a:p>
        </p:txBody>
      </p:sp>
      <p:sp>
        <p:nvSpPr>
          <p:cNvPr id="55" name="object 55"/>
          <p:cNvSpPr txBox="1"/>
          <p:nvPr/>
        </p:nvSpPr>
        <p:spPr>
          <a:xfrm>
            <a:off x="685800" y="6751141"/>
            <a:ext cx="1275986" cy="46398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Approach:</a:t>
            </a:r>
            <a:r>
              <a:rPr sz="900" spc="2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Drug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Trade</a:t>
            </a:r>
          </a:p>
        </p:txBody>
      </p:sp>
      <p:sp>
        <p:nvSpPr>
          <p:cNvPr id="56" name="object 56"/>
          <p:cNvSpPr txBox="1"/>
          <p:nvPr/>
        </p:nvSpPr>
        <p:spPr>
          <a:xfrm>
            <a:off x="1720215" y="6751141"/>
            <a:ext cx="24130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&amp;</a:t>
            </a:r>
          </a:p>
        </p:txBody>
      </p:sp>
      <p:sp>
        <p:nvSpPr>
          <p:cNvPr id="57" name="object 57"/>
          <p:cNvSpPr txBox="1"/>
          <p:nvPr/>
        </p:nvSpPr>
        <p:spPr>
          <a:xfrm>
            <a:off x="1946401" y="6751141"/>
            <a:ext cx="107537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Reduced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demand.</a:t>
            </a:r>
          </a:p>
        </p:txBody>
      </p:sp>
      <p:sp>
        <p:nvSpPr>
          <p:cNvPr id="58" name="object 58"/>
          <p:cNvSpPr txBox="1"/>
          <p:nvPr/>
        </p:nvSpPr>
        <p:spPr>
          <a:xfrm>
            <a:off x="3207130" y="6751141"/>
            <a:ext cx="2536816" cy="4639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drug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war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targets</a:t>
            </a:r>
            <a:r>
              <a:rPr sz="900" spc="8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Harm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prominent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drug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lords</a:t>
            </a:r>
            <a:r>
              <a:rPr sz="900" spc="8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measures</a:t>
            </a:r>
            <a:r>
              <a:rPr sz="900" spc="3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lessen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7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organisations</a:t>
            </a:r>
            <a:r>
              <a:rPr sz="900" spc="8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impacts</a:t>
            </a:r>
            <a:r>
              <a:rPr sz="900" spc="3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drug</a:t>
            </a:r>
          </a:p>
        </p:txBody>
      </p:sp>
      <p:sp>
        <p:nvSpPr>
          <p:cNvPr id="59" name="object 59"/>
          <p:cNvSpPr txBox="1"/>
          <p:nvPr/>
        </p:nvSpPr>
        <p:spPr>
          <a:xfrm>
            <a:off x="5103012" y="6751142"/>
            <a:ext cx="64124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reduction</a:t>
            </a:r>
          </a:p>
        </p:txBody>
      </p:sp>
      <p:sp>
        <p:nvSpPr>
          <p:cNvPr id="60" name="object 60"/>
          <p:cNvSpPr txBox="1"/>
          <p:nvPr/>
        </p:nvSpPr>
        <p:spPr>
          <a:xfrm>
            <a:off x="3207130" y="7178242"/>
            <a:ext cx="2536342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2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military</a:t>
            </a:r>
            <a:r>
              <a:rPr sz="900" spc="2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strikes,</a:t>
            </a:r>
            <a:r>
              <a:rPr sz="900" spc="8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use;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decriminalization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9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ultimate</a:t>
            </a:r>
            <a:r>
              <a:rPr sz="900" spc="8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drugs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ease</a:t>
            </a:r>
          </a:p>
        </p:txBody>
      </p:sp>
      <p:sp>
        <p:nvSpPr>
          <p:cNvPr id="61" name="object 61"/>
          <p:cNvSpPr txBox="1"/>
          <p:nvPr/>
        </p:nvSpPr>
        <p:spPr>
          <a:xfrm>
            <a:off x="3207130" y="7461707"/>
            <a:ext cx="1811566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objective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eradicating</a:t>
            </a:r>
            <a:r>
              <a:rPr sz="900" spc="3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drug</a:t>
            </a:r>
            <a:r>
              <a:rPr sz="900" spc="8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burden;</a:t>
            </a:r>
          </a:p>
        </p:txBody>
      </p:sp>
      <p:sp>
        <p:nvSpPr>
          <p:cNvPr id="62" name="object 62"/>
          <p:cNvSpPr txBox="1"/>
          <p:nvPr/>
        </p:nvSpPr>
        <p:spPr>
          <a:xfrm>
            <a:off x="4230916" y="7461707"/>
            <a:ext cx="54889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8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</p:txBody>
      </p:sp>
      <p:sp>
        <p:nvSpPr>
          <p:cNvPr id="63" name="object 63"/>
          <p:cNvSpPr txBox="1"/>
          <p:nvPr/>
        </p:nvSpPr>
        <p:spPr>
          <a:xfrm>
            <a:off x="4959680" y="7461707"/>
            <a:ext cx="784346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enforcement</a:t>
            </a:r>
          </a:p>
          <a:p>
            <a:pPr marL="438797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</p:txBody>
      </p:sp>
      <p:sp>
        <p:nvSpPr>
          <p:cNvPr id="64" name="object 64"/>
          <p:cNvSpPr txBox="1"/>
          <p:nvPr/>
        </p:nvSpPr>
        <p:spPr>
          <a:xfrm>
            <a:off x="3207130" y="7745170"/>
            <a:ext cx="2535904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trade</a:t>
            </a:r>
            <a:r>
              <a:rPr sz="900" spc="3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3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force;</a:t>
            </a:r>
            <a:r>
              <a:rPr sz="900" spc="3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crop</a:t>
            </a:r>
            <a:r>
              <a:rPr sz="900" spc="8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enforcement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eradication;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drug</a:t>
            </a:r>
            <a:r>
              <a:rPr sz="900" spc="8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measures</a:t>
            </a:r>
            <a:r>
              <a:rPr sz="900" spc="3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target</a:t>
            </a:r>
          </a:p>
        </p:txBody>
      </p:sp>
      <p:sp>
        <p:nvSpPr>
          <p:cNvPr id="65" name="object 65"/>
          <p:cNvSpPr txBox="1"/>
          <p:nvPr/>
        </p:nvSpPr>
        <p:spPr>
          <a:xfrm>
            <a:off x="3207130" y="8030159"/>
            <a:ext cx="77179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interdiction.</a:t>
            </a:r>
          </a:p>
        </p:txBody>
      </p:sp>
      <p:sp>
        <p:nvSpPr>
          <p:cNvPr id="66" name="object 66"/>
          <p:cNvSpPr txBox="1"/>
          <p:nvPr/>
        </p:nvSpPr>
        <p:spPr>
          <a:xfrm>
            <a:off x="4467732" y="8030159"/>
            <a:ext cx="1274960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most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violent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traffickers.</a:t>
            </a:r>
          </a:p>
        </p:txBody>
      </p:sp>
      <p:sp>
        <p:nvSpPr>
          <p:cNvPr id="67" name="object 67"/>
          <p:cNvSpPr txBox="1"/>
          <p:nvPr/>
        </p:nvSpPr>
        <p:spPr>
          <a:xfrm>
            <a:off x="685800" y="8472119"/>
            <a:ext cx="1222912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Approach: Terrorism</a:t>
            </a:r>
          </a:p>
        </p:txBody>
      </p:sp>
      <p:sp>
        <p:nvSpPr>
          <p:cNvPr id="68" name="object 68"/>
          <p:cNvSpPr txBox="1"/>
          <p:nvPr/>
        </p:nvSpPr>
        <p:spPr>
          <a:xfrm>
            <a:off x="1720215" y="8472119"/>
            <a:ext cx="24130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&amp;</a:t>
            </a:r>
          </a:p>
        </p:txBody>
      </p:sp>
      <p:sp>
        <p:nvSpPr>
          <p:cNvPr id="69" name="object 69"/>
          <p:cNvSpPr txBox="1"/>
          <p:nvPr/>
        </p:nvSpPr>
        <p:spPr>
          <a:xfrm>
            <a:off x="1946402" y="8472119"/>
            <a:ext cx="3293350" cy="60711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Addresses</a:t>
            </a:r>
            <a:r>
              <a:rPr sz="900" spc="5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both</a:t>
            </a:r>
            <a:r>
              <a:rPr sz="900" spc="5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Drone</a:t>
            </a:r>
            <a:r>
              <a:rPr sz="900" spc="8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strikes</a:t>
            </a:r>
            <a:r>
              <a:rPr sz="900" spc="8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8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Decoupling,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frustrations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drive</a:t>
            </a:r>
            <a:r>
              <a:rPr sz="900" spc="8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3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counter-</a:t>
            </a:r>
            <a:r>
              <a:rPr sz="900" spc="8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contingency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terrorist</a:t>
            </a:r>
            <a:r>
              <a:rPr sz="900" spc="2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acts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terrorism</a:t>
            </a:r>
            <a:r>
              <a:rPr sz="900" spc="4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tactics</a:t>
            </a:r>
            <a:r>
              <a:rPr sz="900" spc="4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8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planning,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societal</a:t>
            </a:r>
            <a:r>
              <a:rPr sz="900" spc="5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factors</a:t>
            </a:r>
            <a:r>
              <a:rPr sz="900" spc="6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8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15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5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locate,</a:t>
            </a:r>
            <a:r>
              <a:rPr sz="900" spc="8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redundancy</a:t>
            </a:r>
          </a:p>
        </p:txBody>
      </p:sp>
      <p:sp>
        <p:nvSpPr>
          <p:cNvPr id="70" name="object 70"/>
          <p:cNvSpPr txBox="1"/>
          <p:nvPr/>
        </p:nvSpPr>
        <p:spPr>
          <a:xfrm>
            <a:off x="5253926" y="8757107"/>
            <a:ext cx="490946" cy="463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4436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ensure</a:t>
            </a:r>
          </a:p>
          <a:p>
            <a:pPr marL="52883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social</a:t>
            </a:r>
          </a:p>
        </p:txBody>
      </p:sp>
      <p:sp>
        <p:nvSpPr>
          <p:cNvPr id="71" name="object 71"/>
          <p:cNvSpPr txBox="1"/>
          <p:nvPr/>
        </p:nvSpPr>
        <p:spPr>
          <a:xfrm>
            <a:off x="1946402" y="9040825"/>
            <a:ext cx="91569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attract recruits.</a:t>
            </a:r>
          </a:p>
        </p:txBody>
      </p:sp>
      <p:sp>
        <p:nvSpPr>
          <p:cNvPr id="72" name="object 72"/>
          <p:cNvSpPr txBox="1"/>
          <p:nvPr/>
        </p:nvSpPr>
        <p:spPr>
          <a:xfrm>
            <a:off x="3207130" y="9040825"/>
            <a:ext cx="733614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apprehend,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murder</a:t>
            </a:r>
          </a:p>
        </p:txBody>
      </p:sp>
      <p:sp>
        <p:nvSpPr>
          <p:cNvPr id="73" name="object 73"/>
          <p:cNvSpPr txBox="1"/>
          <p:nvPr/>
        </p:nvSpPr>
        <p:spPr>
          <a:xfrm>
            <a:off x="3921506" y="9040825"/>
            <a:ext cx="1102200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03122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8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terrorist</a:t>
            </a:r>
            <a:r>
              <a:rPr sz="900" spc="8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systems</a:t>
            </a:r>
          </a:p>
        </p:txBody>
      </p:sp>
      <p:sp>
        <p:nvSpPr>
          <p:cNvPr id="74" name="object 74"/>
          <p:cNvSpPr txBox="1"/>
          <p:nvPr/>
        </p:nvSpPr>
        <p:spPr>
          <a:xfrm>
            <a:off x="4898529" y="9040825"/>
            <a:ext cx="32888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our</a:t>
            </a:r>
          </a:p>
        </p:txBody>
      </p:sp>
      <p:sp>
        <p:nvSpPr>
          <p:cNvPr id="75" name="object 75"/>
          <p:cNvSpPr txBox="1"/>
          <p:nvPr/>
        </p:nvSpPr>
        <p:spPr>
          <a:xfrm>
            <a:off x="5261431" y="9182557"/>
            <a:ext cx="48318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(trade,</a:t>
            </a:r>
          </a:p>
        </p:txBody>
      </p:sp>
      <p:sp>
        <p:nvSpPr>
          <p:cNvPr id="76" name="object 76"/>
          <p:cNvSpPr txBox="1"/>
          <p:nvPr/>
        </p:nvSpPr>
        <p:spPr>
          <a:xfrm>
            <a:off x="3207130" y="9325813"/>
            <a:ext cx="735330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leaders,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intelligence</a:t>
            </a:r>
          </a:p>
        </p:txBody>
      </p:sp>
      <p:sp>
        <p:nvSpPr>
          <p:cNvPr id="77" name="object 77"/>
          <p:cNvSpPr txBox="1"/>
          <p:nvPr/>
        </p:nvSpPr>
        <p:spPr>
          <a:xfrm>
            <a:off x="4047807" y="9325813"/>
            <a:ext cx="1441348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while</a:t>
            </a:r>
            <a:r>
              <a:rPr sz="900" spc="8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transport,</a:t>
            </a:r>
          </a:p>
          <a:p>
            <a:pPr marL="89725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8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communications,</a:t>
            </a:r>
          </a:p>
        </p:txBody>
      </p:sp>
      <p:sp>
        <p:nvSpPr>
          <p:cNvPr id="78" name="object 78"/>
          <p:cNvSpPr txBox="1"/>
          <p:nvPr/>
        </p:nvSpPr>
        <p:spPr>
          <a:xfrm>
            <a:off x="3207130" y="9609277"/>
            <a:ext cx="253645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u="sng" dirty="0">
                <a:solidFill>
                  <a:srgbClr val="000000"/>
                </a:solidFill>
                <a:latin typeface="IPFHHU+BookAntiqua"/>
                <a:cs typeface="IPFHHU+BookAntiqua"/>
              </a:rPr>
              <a:t>enforcement</a:t>
            </a:r>
            <a:r>
              <a:rPr sz="900" u="sng" spc="10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u="sng" dirty="0">
                <a:solidFill>
                  <a:srgbClr val="000000"/>
                </a:solidFill>
                <a:latin typeface="IPFHHU+BookAntiqua"/>
                <a:cs typeface="IPFHHU+BookAntiqua"/>
              </a:rPr>
              <a:t>efforts</a:t>
            </a:r>
            <a:r>
              <a:rPr sz="900" u="sng" spc="2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u="sng" spc="2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u="sng" dirty="0">
                <a:solidFill>
                  <a:srgbClr val="000000"/>
                </a:solidFill>
                <a:latin typeface="IPFHHU+BookAntiqua"/>
                <a:cs typeface="IPFHHU+BookAntiqua"/>
              </a:rPr>
              <a:t>energy,</a:t>
            </a:r>
            <a:r>
              <a:rPr sz="900" u="sng" spc="4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u="sng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u="sng" spc="4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u="sng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u="sng" spc="4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u="sng" dirty="0">
                <a:solidFill>
                  <a:srgbClr val="000000"/>
                </a:solidFill>
                <a:latin typeface="IPFHHU+BookAntiqua"/>
                <a:cs typeface="IPFHHU+BookAntiqua"/>
              </a:rPr>
              <a:t>on)</a:t>
            </a:r>
          </a:p>
        </p:txBody>
      </p:sp>
      <p:sp>
        <p:nvSpPr>
          <p:cNvPr id="79" name="object 79"/>
          <p:cNvSpPr txBox="1"/>
          <p:nvPr/>
        </p:nvSpPr>
        <p:spPr>
          <a:xfrm>
            <a:off x="2121662" y="10089006"/>
            <a:ext cx="2330004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247</a:t>
            </a:r>
          </a:p>
        </p:txBody>
      </p:sp>
    </p:spTree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2282444" y="3476370"/>
            <a:ext cx="4140072" cy="262128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757426" y="710692"/>
            <a:ext cx="5048503" cy="151053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92075" y="315214"/>
            <a:ext cx="1574800" cy="4826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11708" y="4386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Data Communication and Networking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4350385" y="718260"/>
            <a:ext cx="868604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disrupt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terrorist plots.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5106021" y="718260"/>
            <a:ext cx="1781175" cy="463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current</a:t>
            </a:r>
            <a:r>
              <a:rPr sz="900" spc="8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bounce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back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after</a:t>
            </a:r>
          </a:p>
          <a:p>
            <a:pPr marL="505092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46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assault;</a:t>
            </a:r>
          </a:p>
          <a:p>
            <a:pPr marL="505092" marR="0">
              <a:lnSpc>
                <a:spcPts val="1117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heightened</a:t>
            </a:r>
            <a:r>
              <a:rPr sz="900" spc="9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5611113" y="1143709"/>
            <a:ext cx="731422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measures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overwhelm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systems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263081" y="1143709"/>
            <a:ext cx="28463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450304" y="1143709"/>
            <a:ext cx="437647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8872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social</a:t>
            </a:r>
          </a:p>
          <a:p>
            <a:pPr marL="52006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5611113" y="1570429"/>
            <a:ext cx="1276065" cy="6053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complexity,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interruptions,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</a:t>
            </a:r>
            <a:r>
              <a:rPr sz="900" spc="4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needs,</a:t>
            </a:r>
            <a:r>
              <a:rPr sz="900" spc="4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rigidities.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4" y="2735832"/>
            <a:ext cx="3885690" cy="653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14.6</a:t>
            </a:r>
            <a:r>
              <a:rPr sz="1200" spc="1203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Difference between private key and public key</a:t>
            </a:r>
          </a:p>
          <a:p>
            <a:pPr marL="0" marR="0">
              <a:lnSpc>
                <a:spcPts val="1118"/>
              </a:lnSpc>
              <a:spcBef>
                <a:spcPts val="65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difference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private key and public key are shown in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Table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2.</a:t>
            </a:r>
          </a:p>
          <a:p>
            <a:pPr marL="1765172" marR="0">
              <a:lnSpc>
                <a:spcPts val="1081"/>
              </a:lnSpc>
              <a:spcBef>
                <a:spcPts val="557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Table 2 Private key vs</a:t>
            </a:r>
            <a:r>
              <a:rPr sz="900" spc="-16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KKISMA+BookAntiqua-Italic"/>
                <a:cs typeface="KKISMA+BookAntiqua-Italic"/>
              </a:rPr>
              <a:t>Public key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3" y="6444359"/>
            <a:ext cx="82986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Summary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057654" y="6739911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286634" y="6745045"/>
            <a:ext cx="4742960" cy="3710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confidential,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thus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kept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safe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unauthorized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users</a:t>
            </a:r>
          </a:p>
          <a:p>
            <a:pPr marL="0" marR="0">
              <a:lnSpc>
                <a:spcPts val="1118"/>
              </a:lnSpc>
              <a:spcBef>
                <a:spcPts val="38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who may be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lurking behind networked workstations.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057653" y="7121292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286634" y="7126427"/>
            <a:ext cx="4744180" cy="1323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malevolent</a:t>
            </a:r>
            <a:r>
              <a:rPr sz="900" spc="1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goals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might</a:t>
            </a:r>
            <a:r>
              <a:rPr sz="900" spc="1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include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knocking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down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servers,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utilizing</a:t>
            </a:r>
            <a:r>
              <a:rPr sz="900" spc="1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people's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sensitive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credit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card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details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illegal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activities,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disrupting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large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corporations'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websites. As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result,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aims to protect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prevent eavesdroppers from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listening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stealing</a:t>
            </a:r>
            <a:r>
              <a:rPr sz="900" spc="2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it.User</a:t>
            </a:r>
            <a:r>
              <a:rPr sz="900" spc="2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2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2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2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2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safeguarded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2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granting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password-protected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data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allowing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authorised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them.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Identifying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criminals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foiling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 attempts to inflict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damage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the network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 resources are also important security considerations.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057653" y="8454792"/>
            <a:ext cx="204973" cy="9403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48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286634" y="8459927"/>
            <a:ext cx="4742807" cy="7518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Authentication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entails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validating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antecedents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person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who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requested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remote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machine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services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access,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either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physically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e-mail,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before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permitting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him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her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so.</a:t>
            </a:r>
            <a:r>
              <a:rPr sz="900" spc="1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authenticating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person's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identification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distant</a:t>
            </a:r>
            <a:r>
              <a:rPr sz="900" spc="1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1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118"/>
              </a:lnSpc>
              <a:spcBef>
                <a:spcPts val="3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 as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authentication.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286634" y="9222180"/>
            <a:ext cx="4740155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authenticity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received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remote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machine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referred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integrity.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words,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transmitted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machine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exactly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248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2985516" y="5761202"/>
            <a:ext cx="2738628" cy="14142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834896" y="4962507"/>
            <a:ext cx="268224" cy="2683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9560" y="399796"/>
            <a:ext cx="1240535" cy="4815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0512" y="672592"/>
            <a:ext cx="5082540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43714" y="5237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8800" y="524379"/>
            <a:ext cx="211924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8805" y="686858"/>
            <a:ext cx="1869872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Advantages of Tree Topology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057405" y="957196"/>
            <a:ext cx="4966933" cy="556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extension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Topologies,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where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topologies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can't</a:t>
            </a:r>
          </a:p>
          <a:p>
            <a:pPr marL="22860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implemented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individually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reasons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related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scalability,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tree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best</a:t>
            </a:r>
          </a:p>
          <a:p>
            <a:pPr marL="22860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alternative.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057405" y="1528696"/>
            <a:ext cx="257656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Expansion of Network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possible and easy.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057405" y="1719196"/>
            <a:ext cx="4968848" cy="3663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Here,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1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divide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whole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segments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(star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networks),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easily</a:t>
            </a:r>
          </a:p>
          <a:p>
            <a:pPr marL="22860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managed and maintained.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057405" y="2100196"/>
            <a:ext cx="237078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Error detection and correction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 easy.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057403" y="2290696"/>
            <a:ext cx="4525863" cy="3663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 segment is provided with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dedicated point-to-point wiring to the central hub.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 one segment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damaged, other segments are not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affected.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8800" y="2924091"/>
            <a:ext cx="2038872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Disadvantages of Tree Topology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057400" y="3151756"/>
            <a:ext cx="4965444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1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basic</a:t>
            </a:r>
            <a:r>
              <a:rPr sz="900" spc="1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structure,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tree</a:t>
            </a:r>
            <a:r>
              <a:rPr sz="900" spc="1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topology,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relies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heavily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main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</a:t>
            </a:r>
            <a:r>
              <a:rPr sz="900" spc="1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cable,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1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</a:p>
          <a:p>
            <a:pPr marL="22860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breaks the whole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 is crippled.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8799" y="3512944"/>
            <a:ext cx="4764925" cy="6243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2860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more and more nodes and segments are added, maintenance becomes difficult.</a:t>
            </a:r>
          </a:p>
          <a:p>
            <a:pPr marL="22860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scalability of the network depends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type of cable used.</a:t>
            </a:r>
          </a:p>
          <a:p>
            <a:pPr marL="0" marR="0">
              <a:lnSpc>
                <a:spcPts val="1200"/>
              </a:lnSpc>
              <a:spcBef>
                <a:spcPts val="614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Hybrid Topology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8794" y="4177408"/>
            <a:ext cx="5200431" cy="74435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Hybrid,</a:t>
            </a:r>
            <a:r>
              <a:rPr sz="900" spc="2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name</a:t>
            </a:r>
            <a:r>
              <a:rPr sz="900" spc="2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suggests,</a:t>
            </a:r>
            <a:r>
              <a:rPr sz="900" spc="2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mixture</a:t>
            </a:r>
            <a:r>
              <a:rPr sz="900" spc="2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2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things.</a:t>
            </a:r>
            <a:r>
              <a:rPr sz="900" spc="2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Similarly</a:t>
            </a:r>
            <a:r>
              <a:rPr sz="900" spc="2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2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type</a:t>
            </a:r>
            <a:r>
              <a:rPr sz="900" spc="2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topology,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integrate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topologies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resultant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good</a:t>
            </a:r>
          </a:p>
          <a:p>
            <a:pPr marL="1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points(as</a:t>
            </a:r>
            <a:r>
              <a:rPr sz="900" spc="4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well</a:t>
            </a:r>
            <a:r>
              <a:rPr sz="900" spc="4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4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weaknesses)</a:t>
            </a:r>
            <a:r>
              <a:rPr sz="900" spc="4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4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constituent</a:t>
            </a:r>
            <a:r>
              <a:rPr sz="900" spc="4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basic</a:t>
            </a:r>
            <a:r>
              <a:rPr sz="900" spc="4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topologies</a:t>
            </a:r>
            <a:r>
              <a:rPr sz="900" spc="4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rather</a:t>
            </a:r>
            <a:r>
              <a:rPr sz="900" spc="4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</a:t>
            </a:r>
            <a:r>
              <a:rPr sz="900" spc="4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having</a:t>
            </a:r>
          </a:p>
          <a:p>
            <a:pPr marL="1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characteristics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1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specific</a:t>
            </a:r>
            <a:r>
              <a:rPr sz="900" spc="1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topology.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combination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topologies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done</a:t>
            </a:r>
            <a:r>
              <a:rPr sz="900" spc="1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according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requirements of the organization.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8800" y="5126860"/>
            <a:ext cx="5201135" cy="6041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74332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For</a:t>
            </a:r>
            <a:r>
              <a:rPr sz="900" spc="34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example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:-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exists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ring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office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department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while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</a:p>
          <a:p>
            <a:pPr marL="12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department,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connecting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1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Hybrid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topology.</a:t>
            </a:r>
            <a:r>
              <a:rPr sz="900" spc="1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Remember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connecting</a:t>
            </a:r>
          </a:p>
          <a:p>
            <a:pPr marL="12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similar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topologies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cannot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termed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Hybrid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topology.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Star-Ring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Star-Bus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</a:p>
          <a:p>
            <a:pPr marL="0" marR="0">
              <a:lnSpc>
                <a:spcPts val="1085"/>
              </a:lnSpc>
              <a:spcBef>
                <a:spcPts val="9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most common examples of the hybrid network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shown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33.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3720096" y="7249792"/>
            <a:ext cx="1415869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33 Hybrid Topology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828807" y="7518950"/>
            <a:ext cx="2578383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Advantages of Hybrid Network</a:t>
            </a:r>
            <a:r>
              <a:rPr sz="1000" spc="15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Topology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057407" y="7742978"/>
            <a:ext cx="4971945" cy="61692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Reliable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: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Unlike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networks,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fault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detection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troubleshooting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easy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type</a:t>
            </a:r>
          </a:p>
          <a:p>
            <a:pPr marL="228609" marR="0">
              <a:lnSpc>
                <a:spcPts val="1085"/>
              </a:lnSpc>
              <a:spcBef>
                <a:spcPts val="3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topology. The part in which fault is detected can be isolated from the rest of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network</a:t>
            </a:r>
          </a:p>
          <a:p>
            <a:pPr marL="228617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required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corrective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measures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taken,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WITHOUT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affecting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functioning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228617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rest of the network.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057424" y="8398298"/>
            <a:ext cx="4970081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Scalable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: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 easy to increase the size of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network by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adding new components, without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286029" y="8555860"/>
            <a:ext cx="176398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disturbing existing architecture.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057429" y="8770155"/>
            <a:ext cx="4971690" cy="47519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Flexible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: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Hybrid</a:t>
            </a:r>
            <a:r>
              <a:rPr sz="900" spc="4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4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4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4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designed</a:t>
            </a:r>
            <a:r>
              <a:rPr sz="900" spc="4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according</a:t>
            </a:r>
            <a:r>
              <a:rPr sz="900" spc="4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requirements</a:t>
            </a:r>
            <a:r>
              <a:rPr sz="900" spc="4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228601" marR="0">
              <a:lnSpc>
                <a:spcPts val="1085"/>
              </a:lnSpc>
              <a:spcBef>
                <a:spcPts val="3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organization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optimizing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available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resources.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Special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care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given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nodes</a:t>
            </a:r>
          </a:p>
          <a:p>
            <a:pPr marL="228601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where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traffic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 as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well as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where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chances of fault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057429" y="9283743"/>
            <a:ext cx="4968970" cy="47519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Effective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: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Hybrid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combination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2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2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2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topologies,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2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2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</a:p>
          <a:p>
            <a:pPr marL="228600" marR="0">
              <a:lnSpc>
                <a:spcPts val="1085"/>
              </a:lnSpc>
              <a:spcBef>
                <a:spcPts val="2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design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way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strengths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constituent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topologies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maximized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while</a:t>
            </a:r>
          </a:p>
          <a:p>
            <a:pPr marL="228595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weaknesses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neutralized.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2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example,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1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saw</a:t>
            </a:r>
            <a:r>
              <a:rPr sz="900" spc="2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Ring</a:t>
            </a:r>
            <a:r>
              <a:rPr sz="900" spc="2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good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24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3264420" y="10084432"/>
            <a:ext cx="2328249" cy="1382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endParaRPr sz="900" dirty="0">
              <a:solidFill>
                <a:srgbClr val="000000"/>
              </a:solidFill>
              <a:latin typeface="RMHARQ+BKSOFX+BookAntiqua-Bold"/>
              <a:cs typeface="RMHARQ+BKSOFX+BookAntiqua-Bold"/>
            </a:endParaRPr>
          </a:p>
        </p:txBody>
      </p:sp>
    </p:spTree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5943600" y="362839"/>
            <a:ext cx="1443990" cy="482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501130" y="485878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4399153" y="524549"/>
            <a:ext cx="1486451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Unit 14:</a:t>
            </a:r>
            <a:r>
              <a:rPr sz="900" spc="-12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Network Security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143304" y="753312"/>
            <a:ext cx="4741207" cy="75189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before.</a:t>
            </a:r>
            <a:r>
              <a:rPr sz="900" spc="3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cyclic</a:t>
            </a:r>
            <a:r>
              <a:rPr sz="900" spc="2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redundancy</a:t>
            </a:r>
            <a:r>
              <a:rPr sz="900" spc="30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coding</a:t>
            </a:r>
            <a:r>
              <a:rPr sz="900" spc="3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approach</a:t>
            </a:r>
            <a:r>
              <a:rPr sz="900" spc="2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2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3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suffice</a:t>
            </a:r>
            <a:r>
              <a:rPr sz="900" spc="3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3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scenario,</a:t>
            </a:r>
            <a:r>
              <a:rPr sz="900" spc="2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</a:p>
          <a:p>
            <a:pPr marL="0" marR="0">
              <a:lnSpc>
                <a:spcPts val="1118"/>
              </a:lnSpc>
              <a:spcBef>
                <a:spcPts val="3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attackers in the system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 channel may modify the message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purpose.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Confidentiality: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assures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1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1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read</a:t>
            </a:r>
            <a:r>
              <a:rPr sz="900" spc="1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while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transit.</a:t>
            </a:r>
            <a:r>
              <a:rPr sz="900" spc="1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demands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 of encryption techniques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future.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914704" y="1129432"/>
            <a:ext cx="204973" cy="559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18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143304" y="1515567"/>
            <a:ext cx="4742682" cy="751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encryption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decryption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techniques,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encrypted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decoded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receiving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ensure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anonymity.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secret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public</a:t>
            </a:r>
            <a:r>
              <a:rPr sz="900" spc="3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</a:t>
            </a:r>
            <a:r>
              <a:rPr sz="900" spc="3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procedures</a:t>
            </a:r>
            <a:r>
              <a:rPr sz="900" spc="3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3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options,</a:t>
            </a:r>
            <a:r>
              <a:rPr sz="900" spc="3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3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3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3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own</a:t>
            </a:r>
            <a:r>
              <a:rPr sz="900" spc="3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set</a:t>
            </a:r>
            <a:r>
              <a:rPr sz="900" spc="3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benefits</a:t>
            </a:r>
            <a:r>
              <a:rPr sz="900" spc="3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drawbacks.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914704" y="2272432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143304" y="2277567"/>
            <a:ext cx="4739698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Transposition and substitution In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traditional cryptography, there are two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types of cyphers.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encryption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mechanism</a:t>
            </a:r>
            <a:r>
              <a:rPr sz="900" spc="1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handles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parts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differently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substitution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transposition.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799" y="3076066"/>
            <a:ext cx="864389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Keywords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799" y="3334869"/>
            <a:ext cx="5197399" cy="3332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Cipher</a:t>
            </a:r>
            <a:r>
              <a:rPr sz="1000" spc="168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text:</a:t>
            </a:r>
            <a:r>
              <a:rPr sz="1000" spc="172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encrypted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1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formed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1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applying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method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plaintext</a:t>
            </a:r>
            <a:r>
              <a:rPr sz="900" spc="1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 the secret key is known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ciphertext.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0" y="3706725"/>
            <a:ext cx="5199589" cy="3317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IP-spoofing:</a:t>
            </a:r>
            <a:r>
              <a:rPr sz="1000" spc="32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spoofing,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like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honey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pots,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entails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successfully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impersonating 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trusted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server/resource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intercepting data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00" y="4077058"/>
            <a:ext cx="5197197" cy="3332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Maliciously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Maliciously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programmed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websites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generate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chartable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webpages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users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make donations while also collecting important personal information.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00" y="4448914"/>
            <a:ext cx="5200803" cy="3332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Packet</a:t>
            </a:r>
            <a:r>
              <a:rPr sz="1000" spc="45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Sniffers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sniffers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intercept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streams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order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gather sensitive information such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usernames, passwords, and credit card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numbers.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0" y="4820770"/>
            <a:ext cx="5202112" cy="33200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Password</a:t>
            </a:r>
            <a:r>
              <a:rPr sz="1000" spc="22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Attacks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:</a:t>
            </a:r>
            <a:r>
              <a:rPr sz="900" spc="28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A</a:t>
            </a:r>
            <a:r>
              <a:rPr sz="900" spc="22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‘Password</a:t>
            </a:r>
            <a:r>
              <a:rPr sz="900" spc="26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Attack’</a:t>
            </a:r>
            <a:r>
              <a:rPr sz="900" spc="30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includes</a:t>
            </a:r>
            <a:r>
              <a:rPr sz="900" spc="31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number</a:t>
            </a:r>
            <a:r>
              <a:rPr sz="900" spc="32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techniques</a:t>
            </a:r>
            <a:r>
              <a:rPr sz="900" spc="16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used</a:t>
            </a:r>
            <a:r>
              <a:rPr sz="900" spc="16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by</a:t>
            </a:r>
            <a:r>
              <a:rPr sz="900" spc="12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hackers</a:t>
            </a:r>
            <a:r>
              <a:rPr sz="900" spc="64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tosteal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passwords.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5191356"/>
            <a:ext cx="5197818" cy="3332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Phishing:</a:t>
            </a:r>
            <a:r>
              <a:rPr sz="1000" spc="166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Emails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titles</a:t>
            </a:r>
            <a:r>
              <a:rPr sz="900" spc="1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such</a:t>
            </a:r>
            <a:r>
              <a:rPr sz="900" spc="163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as,</a:t>
            </a:r>
            <a:r>
              <a:rPr sz="900" spc="149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“URGENT:</a:t>
            </a:r>
            <a:r>
              <a:rPr sz="900" spc="160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Update</a:t>
            </a:r>
            <a:r>
              <a:rPr sz="900" spc="147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Account</a:t>
            </a:r>
            <a:r>
              <a:rPr sz="900" spc="168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Status”</a:t>
            </a:r>
            <a:r>
              <a:rPr sz="900" spc="151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are</a:t>
            </a:r>
            <a:r>
              <a:rPr sz="900" spc="142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all</a:t>
            </a:r>
            <a:r>
              <a:rPr sz="900" spc="148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attempts</a:t>
            </a:r>
            <a:r>
              <a:rPr sz="900" spc="149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by</a:t>
            </a:r>
            <a:r>
              <a:rPr sz="900" spc="143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spammer to</a:t>
            </a:r>
            <a:r>
              <a:rPr sz="900" spc="-15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“phish” the account</a:t>
            </a:r>
            <a:r>
              <a:rPr sz="900" spc="10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details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5563212"/>
            <a:ext cx="4438218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Plain text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 It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text message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transmitted on which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algorithm is applied.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0" y="5793336"/>
            <a:ext cx="5199601" cy="3317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Private key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 The key of a key pair,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 is used to create a digital signature. It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 to sign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message that only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corresponding public key can verify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0" y="6163668"/>
            <a:ext cx="5196143" cy="33327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Public</a:t>
            </a:r>
            <a:r>
              <a:rPr sz="1000" spc="5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key: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pair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verify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digital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signature.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pair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consists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private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public key.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801" y="6535524"/>
            <a:ext cx="4920856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Secret Key: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 constitute a part of algorithm for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encryption and decryption of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message.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85801" y="6985762"/>
            <a:ext cx="1289914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Self Assessment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776020" y="7242251"/>
            <a:ext cx="191424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 In cryptography, what is cipher?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776020" y="7502854"/>
            <a:ext cx="2994550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2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algorithm for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performing encryption and decryption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4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encrypted message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776020" y="7883854"/>
            <a:ext cx="4474629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3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both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algorithm for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performing encryption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decryption and encrypted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decrypted message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776020" y="8488883"/>
            <a:ext cx="385549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 In asymmetric key cryptography,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private key is kept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__________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776020" y="8749487"/>
            <a:ext cx="67425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2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776020" y="8940240"/>
            <a:ext cx="73666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4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776020" y="9130740"/>
            <a:ext cx="2359741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3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 and receiver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 the connected devices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2121662" y="10089006"/>
            <a:ext cx="2330004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249</a:t>
            </a:r>
          </a:p>
        </p:txBody>
      </p:sp>
    </p:spTree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92075" y="315214"/>
            <a:ext cx="1574800" cy="4826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810766" y="674116"/>
            <a:ext cx="5085334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711708" y="43863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Notes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Data Communication and Networking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918970" y="710640"/>
            <a:ext cx="195129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 Cryptanalysis is used __________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918969" y="973022"/>
            <a:ext cx="2855862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2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find some insecurity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cryptographic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scheme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4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increase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speed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918969" y="1354022"/>
            <a:ext cx="128598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3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encrypt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918969" y="1544522"/>
            <a:ext cx="137946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make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new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ciphers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918969" y="1925522"/>
            <a:ext cx="332978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4.</a:t>
            </a:r>
            <a:r>
              <a:rPr sz="900" spc="5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process of transforming plain text into unreadable text.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918969" y="2116022"/>
            <a:ext cx="90571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2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Decryption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918969" y="2306522"/>
            <a:ext cx="89817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4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Encryption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918969" y="2497022"/>
            <a:ext cx="1332298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3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 Security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 Hiding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918969" y="3102431"/>
            <a:ext cx="302024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5.A process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making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encrypted text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readable again.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918969" y="3363035"/>
            <a:ext cx="90571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2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Decryption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918969" y="3553535"/>
            <a:ext cx="89817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4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Encryption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918969" y="3744035"/>
            <a:ext cx="1332298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3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 Security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 Hiding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918969" y="4349064"/>
            <a:ext cx="246314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6. Public-key cryptography is also known as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?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918969" y="4609668"/>
            <a:ext cx="1647994" cy="5613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2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asymmetric cryptography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4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symmetric cryptography</a:t>
            </a:r>
          </a:p>
          <a:p>
            <a:pPr marL="0" marR="0">
              <a:lnSpc>
                <a:spcPts val="1118"/>
              </a:lnSpc>
              <a:spcBef>
                <a:spcPts val="3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3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Both A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918969" y="5181421"/>
            <a:ext cx="125947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None of the above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918969" y="5595950"/>
            <a:ext cx="323317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7. Which of the following keys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 only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owner?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918969" y="5856554"/>
            <a:ext cx="1025974" cy="7516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2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public key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4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protected key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3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private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unique key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918969" y="6842581"/>
            <a:ext cx="103866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8. PKI stands for?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918969" y="7105090"/>
            <a:ext cx="1630833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2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public key infrastructure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4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private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 infrastructure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3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public key instance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918969" y="7676590"/>
            <a:ext cx="134908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private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 instance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918969" y="8091118"/>
            <a:ext cx="5112291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9.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following,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person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constantly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followed/chased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person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group</a:t>
            </a:r>
          </a:p>
          <a:p>
            <a:pPr marL="181355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several peoples?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918969" y="8493455"/>
            <a:ext cx="781143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2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Phishing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4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Bulling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918969" y="8874709"/>
            <a:ext cx="996487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3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Stalking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Identity theft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1918969" y="9289237"/>
            <a:ext cx="5107419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10.Which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following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refers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violation</a:t>
            </a:r>
            <a:r>
              <a:rPr sz="900" spc="2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principle</a:t>
            </a:r>
            <a:r>
              <a:rPr sz="900" spc="2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2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2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2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</a:p>
          <a:p>
            <a:pPr marL="181355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accessible?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1280160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250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</p:spTree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5943600" y="362839"/>
            <a:ext cx="1443990" cy="482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501130" y="485878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4399153" y="524549"/>
            <a:ext cx="1486451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Unit 14:</a:t>
            </a:r>
            <a:r>
              <a:rPr sz="900" spc="-12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HRAUDB+BookAntiqua-BoldItalic"/>
                <a:cs typeface="HRAUDB+BookAntiqua-BoldItalic"/>
              </a:rPr>
              <a:t>Network Security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776020" y="753312"/>
            <a:ext cx="1102326" cy="56139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2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 control</a:t>
            </a:r>
          </a:p>
          <a:p>
            <a:pPr marL="0" marR="0">
              <a:lnSpc>
                <a:spcPts val="1118"/>
              </a:lnSpc>
              <a:spcBef>
                <a:spcPts val="3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4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Confidentiality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3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Availability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76021" y="1325067"/>
            <a:ext cx="113591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 of the above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76020" y="1739595"/>
            <a:ext cx="208005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11.The term "TCP/IP" stands for_____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76021" y="2001723"/>
            <a:ext cx="3093874" cy="751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2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 Contribution protocol/ internet protocol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4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 Control Protocol/ internet protocol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3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Transaction Control protocol/ internet protocol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 Control Protocol/ internet protocol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776020" y="2988132"/>
            <a:ext cx="5107865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12.</a:t>
            </a:r>
            <a:r>
              <a:rPr sz="900" spc="1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networks,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encryption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techniques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primarily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improving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181356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________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776020" y="3390468"/>
            <a:ext cx="74753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2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776020" y="3580968"/>
            <a:ext cx="979437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4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Performance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3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Reliability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D.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Longevity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799" y="4379086"/>
            <a:ext cx="2178203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Answers for Self Assessment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00" y="4713299"/>
            <a:ext cx="23888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966520" y="4713299"/>
            <a:ext cx="241306" cy="8997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176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171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484630" y="4713299"/>
            <a:ext cx="23888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763522" y="4713299"/>
            <a:ext cx="22221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304923" y="4713299"/>
            <a:ext cx="238887" cy="5400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</a:p>
          <a:p>
            <a:pPr marL="0" marR="0">
              <a:lnSpc>
                <a:spcPts val="1118"/>
              </a:lnSpc>
              <a:spcBef>
                <a:spcPts val="176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8.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556383" y="4713299"/>
            <a:ext cx="241306" cy="5400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176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3095879" y="4713299"/>
            <a:ext cx="238887" cy="5400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4.</a:t>
            </a:r>
          </a:p>
          <a:p>
            <a:pPr marL="0" marR="0">
              <a:lnSpc>
                <a:spcPts val="1118"/>
              </a:lnSpc>
              <a:spcBef>
                <a:spcPts val="176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9.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3348863" y="4713299"/>
            <a:ext cx="22221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3888613" y="4713299"/>
            <a:ext cx="296799" cy="8997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5.</a:t>
            </a:r>
          </a:p>
          <a:p>
            <a:pPr marL="0" marR="0">
              <a:lnSpc>
                <a:spcPts val="1118"/>
              </a:lnSpc>
              <a:spcBef>
                <a:spcPts val="176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10.</a:t>
            </a:r>
          </a:p>
          <a:p>
            <a:pPr marL="0" marR="0">
              <a:lnSpc>
                <a:spcPts val="1118"/>
              </a:lnSpc>
              <a:spcBef>
                <a:spcPts val="171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4169029" y="4713299"/>
            <a:ext cx="241306" cy="5400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176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685800" y="5073217"/>
            <a:ext cx="23888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484630" y="5073217"/>
            <a:ext cx="23888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7.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763522" y="5073217"/>
            <a:ext cx="241306" cy="5398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</a:t>
            </a:r>
          </a:p>
          <a:p>
            <a:pPr marL="0" marR="0">
              <a:lnSpc>
                <a:spcPts val="1118"/>
              </a:lnSpc>
              <a:spcBef>
                <a:spcPts val="176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3348863" y="5073217"/>
            <a:ext cx="23343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685800" y="5432881"/>
            <a:ext cx="2967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11.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1484630" y="5432881"/>
            <a:ext cx="2967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12.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685801" y="6014592"/>
            <a:ext cx="1425373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MISUG+BookAntiqua-Bold"/>
                <a:cs typeface="WMISUG+BookAntiqua-Bold"/>
              </a:rPr>
              <a:t>Review Questions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914704" y="6313754"/>
            <a:ext cx="4969238" cy="3706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</a:t>
            </a:r>
            <a:r>
              <a:rPr sz="900" spc="1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criterions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keep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private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</a:t>
            </a:r>
            <a:r>
              <a:rPr sz="900" spc="1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</a:t>
            </a:r>
            <a:r>
              <a:rPr sz="900" spc="1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public</a:t>
            </a:r>
          </a:p>
          <a:p>
            <a:pPr marL="22860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network?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914704" y="6694754"/>
            <a:ext cx="4968663" cy="9425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 does the encryption affect performance of network?</a:t>
            </a:r>
          </a:p>
          <a:p>
            <a:pPr marL="0" marR="0">
              <a:lnSpc>
                <a:spcPts val="1118"/>
              </a:lnSpc>
              <a:spcBef>
                <a:spcPts val="38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3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3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certain</a:t>
            </a:r>
            <a:r>
              <a:rPr sz="900" spc="3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3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bases</a:t>
            </a:r>
            <a:r>
              <a:rPr sz="900" spc="3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3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  <a:r>
              <a:rPr sz="900" spc="3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</a:t>
            </a:r>
            <a:r>
              <a:rPr sz="900" spc="3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3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prevented</a:t>
            </a:r>
            <a:r>
              <a:rPr sz="900" spc="3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</a:p>
          <a:p>
            <a:pPr marL="22860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undesirable person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get. How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undesirable person be kept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accessing this?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How</a:t>
            </a:r>
            <a:r>
              <a:rPr sz="900" spc="58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do</a:t>
            </a:r>
            <a:r>
              <a:rPr sz="900" spc="52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we</a:t>
            </a:r>
            <a:r>
              <a:rPr sz="900" spc="47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keep</a:t>
            </a:r>
            <a:r>
              <a:rPr sz="900" spc="50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our</a:t>
            </a:r>
            <a:r>
              <a:rPr sz="900" spc="52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own</a:t>
            </a:r>
            <a:r>
              <a:rPr sz="900" spc="45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other</a:t>
            </a:r>
            <a:r>
              <a:rPr sz="900" spc="54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people’s</a:t>
            </a:r>
            <a:r>
              <a:rPr sz="900" spc="52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computers</a:t>
            </a:r>
            <a:r>
              <a:rPr sz="900" spc="54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safe</a:t>
            </a:r>
            <a:r>
              <a:rPr sz="900" spc="52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from</a:t>
            </a:r>
            <a:r>
              <a:rPr sz="900" spc="47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hackers?</a:t>
            </a:r>
            <a:r>
              <a:rPr sz="900" spc="49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Explain</a:t>
            </a:r>
            <a:r>
              <a:rPr sz="900" spc="56" dirty="0">
                <a:solidFill>
                  <a:srgbClr val="000000"/>
                </a:solidFill>
                <a:latin typeface="JNPDOL+BookAntiqua"/>
                <a:cs typeface="JNPDOL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JNPDOL+BookAntiqua"/>
                <a:cs typeface="JNPDOL+BookAntiqua"/>
              </a:rPr>
              <a:t>with</a:t>
            </a:r>
          </a:p>
          <a:p>
            <a:pPr marL="22860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help of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hypothetical situation.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914705" y="7647634"/>
            <a:ext cx="4969046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 is a Cipher? Why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cipher used for large messages?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Describe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briefly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kinds</a:t>
            </a:r>
            <a:r>
              <a:rPr sz="900" spc="1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attacks,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directed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against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1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</a:p>
          <a:p>
            <a:pPr marL="22860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 computer system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914704" y="8219134"/>
            <a:ext cx="4971695" cy="751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7.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 is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difference between secret key and public key encryption?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8.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 is cryptography? What are the benefits of using this technique?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9.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1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substitution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transposition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ciphers?</a:t>
            </a:r>
            <a:r>
              <a:rPr sz="900" spc="1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Differentiate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22860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two.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2121662" y="10089006"/>
            <a:ext cx="2330004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MISUG+BookAntiqua-Bold"/>
                <a:cs typeface="WMISUG+BookAntiqua-Bold"/>
              </a:rPr>
              <a:t> </a:t>
            </a:r>
            <a:endParaRPr sz="900" dirty="0">
              <a:solidFill>
                <a:srgbClr val="000000"/>
              </a:solidFill>
              <a:latin typeface="WMISUG+BookAntiqua-Bold"/>
              <a:cs typeface="WMISUG+BookAntiqua-Bold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927598" y="10085729"/>
            <a:ext cx="3238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251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5786628" y="323596"/>
            <a:ext cx="1769871" cy="4800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672592"/>
            <a:ext cx="508254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539497" y="4475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2148852" y="524379"/>
            <a:ext cx="373355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Unit 1: Introduction to Data Communication and Computer Networks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143001" y="685924"/>
            <a:ext cx="4743899" cy="45936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reliability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(achieved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tokens)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tolerance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capability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(as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directly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central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device),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</a:p>
          <a:p>
            <a:pPr marL="6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 can be used effectively in hybrid star-ring topology.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18" y="1189777"/>
            <a:ext cx="2200283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Disadvantages of Hybrid Topology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914419" y="1448858"/>
            <a:ext cx="4971099" cy="56815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The</a:t>
            </a:r>
            <a:r>
              <a:rPr sz="1000" spc="217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complexity</a:t>
            </a:r>
            <a:r>
              <a:rPr sz="1000" spc="213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of</a:t>
            </a:r>
            <a:r>
              <a:rPr sz="1000" spc="223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Design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:</a:t>
            </a:r>
            <a:r>
              <a:rPr sz="900" spc="233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2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biggest</a:t>
            </a:r>
            <a:r>
              <a:rPr sz="900" spc="2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drawbacks</a:t>
            </a:r>
            <a:r>
              <a:rPr sz="900" spc="2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hybrid</a:t>
            </a:r>
            <a:r>
              <a:rPr sz="900" spc="2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</a:p>
          <a:p>
            <a:pPr marL="228596" marR="0">
              <a:lnSpc>
                <a:spcPts val="1085"/>
              </a:lnSpc>
              <a:spcBef>
                <a:spcPts val="38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design.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easy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design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architecture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tough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job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designers.</a:t>
            </a:r>
          </a:p>
          <a:p>
            <a:pPr marL="228599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configuration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installation process needs to be very efficient.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914417" y="2020358"/>
            <a:ext cx="4972305" cy="94915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Costly</a:t>
            </a:r>
            <a:r>
              <a:rPr sz="1000" spc="96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Hub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: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hubs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distinct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very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expensive.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</a:p>
          <a:p>
            <a:pPr marL="228599" marR="0">
              <a:lnSpc>
                <a:spcPts val="1085"/>
              </a:lnSpc>
              <a:spcBef>
                <a:spcPts val="38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hubs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usual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hubs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</a:t>
            </a:r>
            <a:r>
              <a:rPr sz="900" spc="1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intelligent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enough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work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</a:p>
          <a:p>
            <a:pPr marL="228599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architectures and should be functional even if a part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network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down.</a:t>
            </a:r>
          </a:p>
          <a:p>
            <a:pPr marL="4" marR="0">
              <a:lnSpc>
                <a:spcPts val="1200"/>
              </a:lnSpc>
              <a:spcBef>
                <a:spcPts val="32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  <a:r>
              <a:rPr sz="900" spc="8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Costly</a:t>
            </a:r>
            <a:r>
              <a:rPr sz="1000" spc="48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Infrastructure:</a:t>
            </a:r>
            <a:r>
              <a:rPr sz="1000" spc="-17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hybrid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architectures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usually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larger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scale,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228605" marR="0">
              <a:lnSpc>
                <a:spcPts val="1085"/>
              </a:lnSpc>
              <a:spcBef>
                <a:spcPts val="38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lot of cables, cooling systems, sophisticated network devices, etc.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29" y="3015994"/>
            <a:ext cx="829998" cy="2218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Summary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2" y="3301592"/>
            <a:ext cx="177180" cy="1901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914399" y="3319395"/>
            <a:ext cx="4971916" cy="7473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consists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1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linked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share</a:t>
            </a:r>
            <a:r>
              <a:rPr sz="900" spc="1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(such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</a:p>
          <a:p>
            <a:pPr marL="3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printers and CD-ROMs), exchange files,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 electronic communications. The computers on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linked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cables,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telephone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lines,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radio</a:t>
            </a:r>
            <a:r>
              <a:rPr sz="900" spc="1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waves,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satellites,</a:t>
            </a:r>
            <a:r>
              <a:rPr sz="900" spc="1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infrared</a:t>
            </a:r>
          </a:p>
          <a:p>
            <a:pPr marL="3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light beams.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2" y="4063592"/>
            <a:ext cx="177180" cy="1901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914403" y="4103274"/>
            <a:ext cx="4970733" cy="12972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9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The</a:t>
            </a:r>
            <a:r>
              <a:rPr sz="900" spc="337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primary</a:t>
            </a:r>
            <a:r>
              <a:rPr sz="900" spc="341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purpose</a:t>
            </a:r>
            <a:r>
              <a:rPr sz="900" spc="34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of</a:t>
            </a:r>
            <a:r>
              <a:rPr sz="900" spc="35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a</a:t>
            </a:r>
            <a:r>
              <a:rPr sz="900" spc="33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computer</a:t>
            </a:r>
            <a:r>
              <a:rPr sz="900" spc="344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network</a:t>
            </a:r>
            <a:r>
              <a:rPr sz="900" spc="34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is</a:t>
            </a:r>
            <a:r>
              <a:rPr sz="900" spc="338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to</a:t>
            </a:r>
            <a:r>
              <a:rPr sz="900" spc="33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share</a:t>
            </a:r>
            <a:r>
              <a:rPr sz="900" spc="335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resources.</a:t>
            </a:r>
            <a:r>
              <a:rPr sz="900" spc="34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The</a:t>
            </a:r>
            <a:r>
              <a:rPr sz="900" spc="326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main</a:t>
            </a:r>
            <a:r>
              <a:rPr sz="900" spc="33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goal</a:t>
            </a:r>
            <a:r>
              <a:rPr sz="900" spc="33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of</a:t>
            </a:r>
          </a:p>
          <a:p>
            <a:pPr marL="0" marR="0">
              <a:lnSpc>
                <a:spcPts val="914"/>
              </a:lnSpc>
              <a:spcBef>
                <a:spcPts val="5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networking</a:t>
            </a:r>
            <a:r>
              <a:rPr sz="900" spc="245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is</a:t>
            </a:r>
            <a:r>
              <a:rPr sz="900" spc="24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TGQIML+PalatinoLinotype,Bold"/>
                <a:cs typeface="TGQIML+PalatinoLinotype,Bold"/>
              </a:rPr>
              <a:t>Resource</a:t>
            </a:r>
            <a:r>
              <a:rPr sz="900" spc="247" dirty="0">
                <a:solidFill>
                  <a:srgbClr val="000000"/>
                </a:solidFill>
                <a:latin typeface="TGQIML+PalatinoLinotype,Bold"/>
                <a:cs typeface="TGQIML+PalatinoLinotype,Bold"/>
              </a:rPr>
              <a:t> </a:t>
            </a:r>
            <a:r>
              <a:rPr sz="900" dirty="0">
                <a:solidFill>
                  <a:srgbClr val="000000"/>
                </a:solidFill>
                <a:latin typeface="TGQIML+PalatinoLinotype,Bold"/>
                <a:cs typeface="TGQIML+PalatinoLinotype,Bold"/>
              </a:rPr>
              <a:t>sharing.</a:t>
            </a:r>
            <a:r>
              <a:rPr sz="900" spc="255" dirty="0">
                <a:solidFill>
                  <a:srgbClr val="000000"/>
                </a:solidFill>
                <a:latin typeface="TGQIML+PalatinoLinotype,Bold"/>
                <a:cs typeface="TGQIML+PalatinoLinotype,Bold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A</a:t>
            </a:r>
            <a:r>
              <a:rPr sz="900" spc="238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second</a:t>
            </a:r>
            <a:r>
              <a:rPr sz="900" spc="245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goal</a:t>
            </a:r>
            <a:r>
              <a:rPr sz="900" spc="245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is</a:t>
            </a:r>
            <a:r>
              <a:rPr sz="900" spc="241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to</a:t>
            </a:r>
            <a:r>
              <a:rPr sz="900" spc="235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provide</a:t>
            </a:r>
            <a:r>
              <a:rPr sz="900" spc="259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TGQIML+PalatinoLinotype,Bold"/>
                <a:cs typeface="TGQIML+PalatinoLinotype,Bold"/>
              </a:rPr>
              <a:t>high</a:t>
            </a:r>
            <a:r>
              <a:rPr sz="900" spc="242" dirty="0">
                <a:solidFill>
                  <a:srgbClr val="000000"/>
                </a:solidFill>
                <a:latin typeface="TGQIML+PalatinoLinotype,Bold"/>
                <a:cs typeface="TGQIML+PalatinoLinotype,Bold"/>
              </a:rPr>
              <a:t> </a:t>
            </a:r>
            <a:r>
              <a:rPr sz="900" dirty="0">
                <a:solidFill>
                  <a:srgbClr val="000000"/>
                </a:solidFill>
                <a:latin typeface="TGQIML+PalatinoLinotype,Bold"/>
                <a:cs typeface="TGQIML+PalatinoLinotype,Bold"/>
              </a:rPr>
              <a:t>reliability</a:t>
            </a:r>
            <a:r>
              <a:rPr sz="900" spc="254" dirty="0">
                <a:solidFill>
                  <a:srgbClr val="000000"/>
                </a:solidFill>
                <a:latin typeface="TGQIML+PalatinoLinotype,Bold"/>
                <a:cs typeface="TGQIML+PalatinoLinotype,Bold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by</a:t>
            </a:r>
            <a:r>
              <a:rPr sz="900" spc="25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having</a:t>
            </a:r>
          </a:p>
          <a:p>
            <a:pPr marL="3" marR="0">
              <a:lnSpc>
                <a:spcPts val="914"/>
              </a:lnSpc>
              <a:spcBef>
                <a:spcPts val="5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alternative</a:t>
            </a:r>
            <a:r>
              <a:rPr sz="900" spc="26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sources</a:t>
            </a:r>
            <a:r>
              <a:rPr sz="900" spc="29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of</a:t>
            </a:r>
            <a:r>
              <a:rPr sz="900" spc="38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supply.</a:t>
            </a:r>
            <a:r>
              <a:rPr sz="900" spc="27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Another</a:t>
            </a:r>
            <a:r>
              <a:rPr sz="900" spc="3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goal</a:t>
            </a:r>
            <a:r>
              <a:rPr sz="900" spc="25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is</a:t>
            </a:r>
            <a:r>
              <a:rPr sz="900" spc="5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TGQIML+PalatinoLinotype,Bold"/>
                <a:cs typeface="TGQIML+PalatinoLinotype,Bold"/>
              </a:rPr>
              <a:t>saving</a:t>
            </a:r>
            <a:r>
              <a:rPr sz="900" spc="33" dirty="0">
                <a:solidFill>
                  <a:srgbClr val="000000"/>
                </a:solidFill>
                <a:latin typeface="TGQIML+PalatinoLinotype,Bold"/>
                <a:cs typeface="TGQIML+PalatinoLinotype,Bold"/>
              </a:rPr>
              <a:t> </a:t>
            </a:r>
            <a:r>
              <a:rPr sz="900" dirty="0">
                <a:solidFill>
                  <a:srgbClr val="000000"/>
                </a:solidFill>
                <a:latin typeface="TGQIML+PalatinoLinotype,Bold"/>
                <a:cs typeface="TGQIML+PalatinoLinotype,Bold"/>
              </a:rPr>
              <a:t>money.</a:t>
            </a:r>
            <a:r>
              <a:rPr sz="900" spc="33" dirty="0">
                <a:solidFill>
                  <a:srgbClr val="000000"/>
                </a:solidFill>
                <a:latin typeface="TGQIML+PalatinoLinotype,Bold"/>
                <a:cs typeface="TGQIML+PalatinoLinotype,Bold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Another</a:t>
            </a:r>
            <a:r>
              <a:rPr sz="900" spc="3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closely</a:t>
            </a:r>
            <a:r>
              <a:rPr sz="900" spc="28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related</a:t>
            </a:r>
            <a:r>
              <a:rPr sz="900" spc="26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goal</a:t>
            </a:r>
            <a:r>
              <a:rPr sz="900" spc="29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is</a:t>
            </a:r>
            <a:r>
              <a:rPr sz="900" spc="25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to</a:t>
            </a:r>
          </a:p>
          <a:p>
            <a:pPr marL="3" marR="0">
              <a:lnSpc>
                <a:spcPts val="914"/>
              </a:lnSpc>
              <a:spcBef>
                <a:spcPts val="5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increase</a:t>
            </a:r>
            <a:r>
              <a:rPr sz="900" spc="278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the</a:t>
            </a:r>
            <a:r>
              <a:rPr sz="900" spc="298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performance</a:t>
            </a:r>
            <a:r>
              <a:rPr sz="900" spc="291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of</a:t>
            </a:r>
            <a:r>
              <a:rPr sz="900" spc="30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the</a:t>
            </a:r>
            <a:r>
              <a:rPr sz="900" spc="29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system</a:t>
            </a:r>
            <a:r>
              <a:rPr sz="900" spc="301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as</a:t>
            </a:r>
            <a:r>
              <a:rPr sz="900" spc="286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the</a:t>
            </a:r>
            <a:r>
              <a:rPr sz="900" spc="279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workload</a:t>
            </a:r>
            <a:r>
              <a:rPr sz="900" spc="293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increases</a:t>
            </a:r>
            <a:r>
              <a:rPr sz="900" spc="29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by</a:t>
            </a:r>
            <a:r>
              <a:rPr sz="900" spc="286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just</a:t>
            </a:r>
            <a:r>
              <a:rPr sz="900" spc="284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adding</a:t>
            </a:r>
            <a:r>
              <a:rPr sz="900" spc="28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more</a:t>
            </a:r>
          </a:p>
          <a:p>
            <a:pPr marL="7" marR="0">
              <a:lnSpc>
                <a:spcPts val="914"/>
              </a:lnSpc>
              <a:spcBef>
                <a:spcPts val="5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processors.</a:t>
            </a:r>
            <a:r>
              <a:rPr sz="900" spc="91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With</a:t>
            </a:r>
            <a:r>
              <a:rPr sz="900" spc="91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central</a:t>
            </a:r>
            <a:r>
              <a:rPr sz="900" spc="88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mainframes,</a:t>
            </a:r>
            <a:r>
              <a:rPr sz="900" spc="78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when</a:t>
            </a:r>
            <a:r>
              <a:rPr sz="900" spc="91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the</a:t>
            </a:r>
            <a:r>
              <a:rPr sz="900" spc="87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system</a:t>
            </a:r>
            <a:r>
              <a:rPr sz="900" spc="86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is</a:t>
            </a:r>
            <a:r>
              <a:rPr sz="900" spc="86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full,</a:t>
            </a:r>
            <a:r>
              <a:rPr sz="900" spc="9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it</a:t>
            </a:r>
            <a:r>
              <a:rPr sz="900" spc="79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must</a:t>
            </a:r>
            <a:r>
              <a:rPr sz="900" spc="8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be</a:t>
            </a:r>
            <a:r>
              <a:rPr sz="900" spc="9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replaced</a:t>
            </a:r>
            <a:r>
              <a:rPr sz="900" spc="87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by</a:t>
            </a:r>
            <a:r>
              <a:rPr sz="900" spc="83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larger</a:t>
            </a:r>
          </a:p>
          <a:p>
            <a:pPr marL="7" marR="0">
              <a:lnSpc>
                <a:spcPts val="914"/>
              </a:lnSpc>
              <a:spcBef>
                <a:spcPts val="5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one,</a:t>
            </a:r>
            <a:r>
              <a:rPr sz="900" spc="296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usually</a:t>
            </a:r>
            <a:r>
              <a:rPr sz="900" spc="28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at</a:t>
            </a:r>
            <a:r>
              <a:rPr sz="900" spc="28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great</a:t>
            </a:r>
            <a:r>
              <a:rPr sz="900" spc="285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expense</a:t>
            </a:r>
            <a:r>
              <a:rPr sz="900" spc="293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and</a:t>
            </a:r>
            <a:r>
              <a:rPr sz="900" spc="276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with</a:t>
            </a:r>
            <a:r>
              <a:rPr sz="900" spc="278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even</a:t>
            </a:r>
            <a:r>
              <a:rPr sz="900" spc="283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greater</a:t>
            </a:r>
            <a:r>
              <a:rPr sz="900" spc="283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disruption</a:t>
            </a:r>
            <a:r>
              <a:rPr sz="900" spc="297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to</a:t>
            </a:r>
            <a:r>
              <a:rPr sz="900" spc="273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the</a:t>
            </a:r>
            <a:r>
              <a:rPr sz="900" spc="29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users.</a:t>
            </a:r>
            <a:r>
              <a:rPr sz="900" spc="293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Computer</a:t>
            </a:r>
          </a:p>
          <a:p>
            <a:pPr marL="7" marR="0">
              <a:lnSpc>
                <a:spcPts val="914"/>
              </a:lnSpc>
              <a:spcBef>
                <a:spcPts val="5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networks provide a powerful communication medium.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10" y="5397092"/>
            <a:ext cx="177185" cy="5711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4" marR="0">
              <a:lnSpc>
                <a:spcPts val="1197"/>
              </a:lnSpc>
              <a:spcBef>
                <a:spcPts val="180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914410" y="5436774"/>
            <a:ext cx="4972549" cy="3447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9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There</a:t>
            </a:r>
            <a:r>
              <a:rPr sz="900" spc="37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are</a:t>
            </a:r>
            <a:r>
              <a:rPr sz="900" spc="4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two</a:t>
            </a:r>
            <a:r>
              <a:rPr sz="900" spc="28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important</a:t>
            </a:r>
            <a:r>
              <a:rPr sz="900" spc="34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dimensions</a:t>
            </a:r>
            <a:r>
              <a:rPr sz="900" spc="39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for</a:t>
            </a:r>
            <a:r>
              <a:rPr sz="900" spc="48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classifying</a:t>
            </a:r>
            <a:r>
              <a:rPr sz="900" spc="41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networks</a:t>
            </a:r>
            <a:r>
              <a:rPr sz="900" spc="74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—</a:t>
            </a:r>
            <a:r>
              <a:rPr sz="900" spc="39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TGQIML+PalatinoLinotype,Bold"/>
                <a:cs typeface="TGQIML+PalatinoLinotype,Bold"/>
              </a:rPr>
              <a:t>transmission</a:t>
            </a:r>
            <a:r>
              <a:rPr sz="900" spc="40" dirty="0">
                <a:solidFill>
                  <a:srgbClr val="000000"/>
                </a:solidFill>
                <a:latin typeface="TGQIML+PalatinoLinotype,Bold"/>
                <a:cs typeface="TGQIML+PalatinoLinotype,Bold"/>
              </a:rPr>
              <a:t> </a:t>
            </a:r>
            <a:r>
              <a:rPr sz="900" dirty="0">
                <a:solidFill>
                  <a:srgbClr val="000000"/>
                </a:solidFill>
                <a:latin typeface="TGQIML+PalatinoLinotype,Bold"/>
                <a:cs typeface="TGQIML+PalatinoLinotype,Bold"/>
              </a:rPr>
              <a:t>technology</a:t>
            </a:r>
            <a:r>
              <a:rPr sz="900" spc="40" dirty="0">
                <a:solidFill>
                  <a:srgbClr val="000000"/>
                </a:solidFill>
                <a:latin typeface="TGQIML+PalatinoLinotype,Bold"/>
                <a:cs typeface="TGQIML+PalatinoLinotype,Bold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and</a:t>
            </a:r>
          </a:p>
          <a:p>
            <a:pPr marL="4" marR="0">
              <a:lnSpc>
                <a:spcPts val="914"/>
              </a:lnSpc>
              <a:spcBef>
                <a:spcPts val="5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GQIML+PalatinoLinotype,Bold"/>
                <a:cs typeface="TGQIML+PalatinoLinotype,Bold"/>
              </a:rPr>
              <a:t>scale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914415" y="5817774"/>
            <a:ext cx="3043853" cy="1542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9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Transmission technology can be classified into two types: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143015" y="5996777"/>
            <a:ext cx="220994" cy="35808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1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ourier New"/>
                <a:cs typeface="Courier New"/>
              </a:rPr>
              <a:t>o</a:t>
            </a:r>
          </a:p>
          <a:p>
            <a:pPr marL="0" marR="0">
              <a:lnSpc>
                <a:spcPts val="1019"/>
              </a:lnSpc>
              <a:spcBef>
                <a:spcPts val="4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ourier New"/>
                <a:cs typeface="Courier New"/>
              </a:rPr>
              <a:t>o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371615" y="6008274"/>
            <a:ext cx="1180571" cy="1542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9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Broadcast networks.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371615" y="6198774"/>
            <a:ext cx="1365822" cy="1542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9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Point-to-point networks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813" y="6349592"/>
            <a:ext cx="177180" cy="5711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0" marR="0">
              <a:lnSpc>
                <a:spcPts val="1197"/>
              </a:lnSpc>
              <a:spcBef>
                <a:spcPts val="180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914414" y="6389274"/>
            <a:ext cx="4821484" cy="3447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9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GQIML+PalatinoLinotype,Bold"/>
                <a:cs typeface="TGQIML+PalatinoLinotype,Bold"/>
              </a:rPr>
              <a:t>Broadcast</a:t>
            </a:r>
            <a:r>
              <a:rPr sz="900" spc="-10" dirty="0">
                <a:solidFill>
                  <a:srgbClr val="000000"/>
                </a:solidFill>
                <a:latin typeface="TGQIML+PalatinoLinotype,Bold"/>
                <a:cs typeface="TGQIML+PalatinoLinotype,Bold"/>
              </a:rPr>
              <a:t> </a:t>
            </a:r>
            <a:r>
              <a:rPr sz="900" dirty="0">
                <a:solidFill>
                  <a:srgbClr val="000000"/>
                </a:solidFill>
                <a:latin typeface="TGQIML+PalatinoLinotype,Bold"/>
                <a:cs typeface="TGQIML+PalatinoLinotype,Bold"/>
              </a:rPr>
              <a:t>networks:</a:t>
            </a:r>
            <a:r>
              <a:rPr sz="900" spc="14" dirty="0">
                <a:solidFill>
                  <a:srgbClr val="000000"/>
                </a:solidFill>
                <a:latin typeface="TGQIML+PalatinoLinotype,Bold"/>
                <a:cs typeface="TGQIML+PalatinoLinotype,Bold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These networks have a single communication channel shared by all the</a:t>
            </a:r>
          </a:p>
          <a:p>
            <a:pPr marL="0" marR="0">
              <a:lnSpc>
                <a:spcPts val="914"/>
              </a:lnSpc>
              <a:spcBef>
                <a:spcPts val="5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machines </a:t>
            </a:r>
            <a:r>
              <a:rPr sz="900" spc="-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on</a:t>
            </a:r>
            <a:r>
              <a:rPr sz="900" spc="18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the network.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914413" y="6770274"/>
            <a:ext cx="4833154" cy="5352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9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GQIML+PalatinoLinotype,Bold"/>
                <a:cs typeface="TGQIML+PalatinoLinotype,Bold"/>
              </a:rPr>
              <a:t>Point-to-point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networks consist </a:t>
            </a:r>
            <a:r>
              <a:rPr sz="900" spc="-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many connections between individual pairs </a:t>
            </a:r>
            <a:r>
              <a:rPr sz="900" spc="-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machines.</a:t>
            </a:r>
          </a:p>
          <a:p>
            <a:pPr marL="0" marR="0">
              <a:lnSpc>
                <a:spcPts val="914"/>
              </a:lnSpc>
              <a:spcBef>
                <a:spcPts val="5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Multiple routes and intermediate machines may exist between a pair </a:t>
            </a:r>
            <a:r>
              <a:rPr sz="900" spc="-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machines,</a:t>
            </a:r>
            <a:r>
              <a:rPr sz="900" spc="-11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so</a:t>
            </a:r>
            <a:r>
              <a:rPr sz="900" spc="-1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routing</a:t>
            </a:r>
          </a:p>
          <a:p>
            <a:pPr marL="9" marR="0">
              <a:lnSpc>
                <a:spcPts val="914"/>
              </a:lnSpc>
              <a:spcBef>
                <a:spcPts val="5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algorithms play an</a:t>
            </a:r>
            <a:r>
              <a:rPr sz="900" spc="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important role here.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685822" y="7302092"/>
            <a:ext cx="177180" cy="1901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914415" y="7341774"/>
            <a:ext cx="4958863" cy="5352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" marR="0">
              <a:lnSpc>
                <a:spcPts val="9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A collection</a:t>
            </a:r>
            <a:r>
              <a:rPr sz="900" spc="2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interconnected</a:t>
            </a:r>
            <a:r>
              <a:rPr sz="900" spc="17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networks is called an</a:t>
            </a:r>
            <a:r>
              <a:rPr sz="900" spc="27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TGQIML+PalatinoLinotype,Bold"/>
                <a:cs typeface="TGQIML+PalatinoLinotype,Bold"/>
              </a:rPr>
              <a:t>internetwork</a:t>
            </a:r>
            <a:r>
              <a:rPr sz="900" spc="10" dirty="0">
                <a:solidFill>
                  <a:srgbClr val="000000"/>
                </a:solidFill>
                <a:latin typeface="TGQIML+PalatinoLinotype,Bold"/>
                <a:cs typeface="TGQIML+PalatinoLinotype,Bold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or</a:t>
            </a:r>
            <a:r>
              <a:rPr sz="900" spc="18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just </a:t>
            </a:r>
            <a:r>
              <a:rPr sz="900" dirty="0">
                <a:solidFill>
                  <a:srgbClr val="000000"/>
                </a:solidFill>
                <a:latin typeface="TGQIML+PalatinoLinotype,Bold"/>
                <a:cs typeface="TGQIML+PalatinoLinotype,Bold"/>
              </a:rPr>
              <a:t>Internet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. The </a:t>
            </a:r>
            <a:r>
              <a:rPr sz="900" dirty="0">
                <a:solidFill>
                  <a:srgbClr val="000000"/>
                </a:solidFill>
                <a:latin typeface="TGQIML+PalatinoLinotype,Bold"/>
                <a:cs typeface="TGQIML+PalatinoLinotype,Bold"/>
              </a:rPr>
              <a:t>Internet</a:t>
            </a:r>
          </a:p>
          <a:p>
            <a:pPr marL="0" marR="0">
              <a:lnSpc>
                <a:spcPts val="914"/>
              </a:lnSpc>
              <a:spcBef>
                <a:spcPts val="5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refers to a specific</a:t>
            </a:r>
            <a:r>
              <a:rPr sz="900" spc="-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worldwide</a:t>
            </a:r>
            <a:r>
              <a:rPr sz="900" spc="-2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Internet that is widely used to connect universities, government</a:t>
            </a:r>
          </a:p>
          <a:p>
            <a:pPr marL="0" marR="0">
              <a:lnSpc>
                <a:spcPts val="914"/>
              </a:lnSpc>
              <a:spcBef>
                <a:spcPts val="5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offices, companies, and private individuals.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685814" y="7873592"/>
            <a:ext cx="177181" cy="5711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0" marR="0">
              <a:lnSpc>
                <a:spcPts val="1197"/>
              </a:lnSpc>
              <a:spcBef>
                <a:spcPts val="180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914415" y="7913274"/>
            <a:ext cx="4733678" cy="3447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9812" marR="0">
              <a:lnSpc>
                <a:spcPts val="9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A network topology is the basic design </a:t>
            </a:r>
            <a:r>
              <a:rPr sz="900" spc="-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a computer network. It details how</a:t>
            </a:r>
            <a:r>
              <a:rPr sz="900" spc="1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key network</a:t>
            </a:r>
          </a:p>
          <a:p>
            <a:pPr marL="0" marR="0">
              <a:lnSpc>
                <a:spcPts val="914"/>
              </a:lnSpc>
              <a:spcBef>
                <a:spcPts val="5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components such as nodes and links are interconnected.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914413" y="8294274"/>
            <a:ext cx="4659906" cy="3447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9815" marR="0">
              <a:lnSpc>
                <a:spcPts val="9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There are three primary types</a:t>
            </a:r>
            <a:r>
              <a:rPr sz="900" spc="-18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network topologies</a:t>
            </a:r>
            <a:r>
              <a:rPr sz="900" spc="27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that refer to the physical and</a:t>
            </a:r>
            <a:r>
              <a:rPr sz="900" spc="-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logical</a:t>
            </a:r>
          </a:p>
          <a:p>
            <a:pPr marL="0" marR="0">
              <a:lnSpc>
                <a:spcPts val="914"/>
              </a:lnSpc>
              <a:spcBef>
                <a:spcPts val="5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layout </a:t>
            </a:r>
            <a:r>
              <a:rPr sz="900" spc="-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of</a:t>
            </a:r>
            <a:r>
              <a:rPr sz="900" spc="26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the network cabling.</a:t>
            </a:r>
            <a:r>
              <a:rPr sz="900" spc="-19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They are a star, ring, and bus topology.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685808" y="8685275"/>
            <a:ext cx="864114" cy="2218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Keywords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685802" y="8946938"/>
            <a:ext cx="4812701" cy="408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Archive</a:t>
            </a:r>
            <a:r>
              <a:rPr sz="900" dirty="0">
                <a:solidFill>
                  <a:srgbClr val="000000"/>
                </a:solidFill>
                <a:latin typeface="OFAISH+PalatinoLinotype,BoldItalic"/>
                <a:cs typeface="OFAISH+PalatinoLinotype,BoldItalic"/>
              </a:rPr>
              <a:t>: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computer site advertises and stores a large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amount of public domain, shareware</a:t>
            </a:r>
          </a:p>
          <a:p>
            <a:pPr marL="11" marR="0">
              <a:lnSpc>
                <a:spcPts val="1085"/>
              </a:lnSpc>
              <a:spcBef>
                <a:spcPts val="62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software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documentation.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685813" y="9396519"/>
            <a:ext cx="4903624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Broadcast Networks</a:t>
            </a:r>
            <a:r>
              <a:rPr sz="900" dirty="0">
                <a:solidFill>
                  <a:srgbClr val="000000"/>
                </a:solidFill>
                <a:latin typeface="OFAISH+PalatinoLinotype,BoldItalic"/>
                <a:cs typeface="OFAISH+PalatinoLinotype,BoldItalic"/>
              </a:rPr>
              <a:t>: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 have a single communication channel, which is shared by all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2121420" y="10084432"/>
            <a:ext cx="2328354" cy="1382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endParaRPr sz="900" dirty="0">
              <a:solidFill>
                <a:srgbClr val="000000"/>
              </a:solidFill>
              <a:latin typeface="RMHARQ+BKSOFX+BookAntiqua-Bold"/>
              <a:cs typeface="RMHARQ+BKSOFX+BookAntiqua-Bold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983224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25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89560" y="399796"/>
            <a:ext cx="1240535" cy="4815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10512" y="672592"/>
            <a:ext cx="508254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43714" y="5237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8800" y="524379"/>
            <a:ext cx="211924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8805" y="685924"/>
            <a:ext cx="506718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 on the network and therefore, any message transmitted by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computer on the network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8805" y="903855"/>
            <a:ext cx="306212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received by all the computers connected 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channel.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8805" y="1121198"/>
            <a:ext cx="5031113" cy="5014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Error Control</a:t>
            </a:r>
            <a:r>
              <a:rPr sz="900" dirty="0">
                <a:solidFill>
                  <a:srgbClr val="000000"/>
                </a:solidFill>
                <a:latin typeface="OFAISH+PalatinoLinotype,BoldItalic"/>
                <a:cs typeface="OFAISH+PalatinoLinotype,BoldItalic"/>
              </a:rPr>
              <a:t>: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The receiving end after the completion </a:t>
            </a:r>
            <a:r>
              <a:rPr sz="900" spc="-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receiving the information must also</a:t>
            </a:r>
            <a:r>
              <a:rPr sz="900" spc="-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be</a:t>
            </a:r>
          </a:p>
          <a:p>
            <a:pPr marL="6" marR="0">
              <a:lnSpc>
                <a:spcPts val="914"/>
              </a:lnSpc>
              <a:spcBef>
                <a:spcPts val="29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capable </a:t>
            </a:r>
            <a:r>
              <a:rPr sz="900" spc="-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dealing with</a:t>
            </a:r>
            <a:r>
              <a:rPr sz="900" spc="1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and recognizing corruption.</a:t>
            </a:r>
          </a:p>
          <a:p>
            <a:pPr marL="6" marR="0">
              <a:lnSpc>
                <a:spcPts val="1200"/>
              </a:lnSpc>
              <a:spcBef>
                <a:spcPts val="36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Local Area Network:</a:t>
            </a:r>
            <a:r>
              <a:rPr sz="1000" spc="-15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A LAN is a form </a:t>
            </a:r>
            <a:r>
              <a:rPr sz="900" spc="-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local (limited distance), shared packet network for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8812" y="1620677"/>
            <a:ext cx="1536171" cy="1542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9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computer communications.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8809" y="1741465"/>
            <a:ext cx="5097433" cy="4999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Metropolitan Area Network</a:t>
            </a:r>
            <a:r>
              <a:rPr sz="900" dirty="0">
                <a:solidFill>
                  <a:srgbClr val="000000"/>
                </a:solidFill>
                <a:latin typeface="OFAISH+PalatinoLinotype,BoldItalic"/>
                <a:cs typeface="OFAISH+PalatinoLinotype,BoldItalic"/>
              </a:rPr>
              <a:t>: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In</a:t>
            </a:r>
            <a:r>
              <a:rPr sz="900" spc="1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MAN, different LANs are connected through a local telephone</a:t>
            </a:r>
          </a:p>
          <a:p>
            <a:pPr marL="0" marR="0">
              <a:lnSpc>
                <a:spcPts val="914"/>
              </a:lnSpc>
              <a:spcBef>
                <a:spcPts val="28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exchange using one </a:t>
            </a:r>
            <a:r>
              <a:rPr sz="900" spc="-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or</a:t>
            </a:r>
            <a:r>
              <a:rPr sz="900" spc="18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two cables but not switching elements.</a:t>
            </a:r>
          </a:p>
          <a:p>
            <a:pPr marL="0" marR="0">
              <a:lnSpc>
                <a:spcPts val="1200"/>
              </a:lnSpc>
              <a:spcBef>
                <a:spcPts val="36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Service Primitives</a:t>
            </a:r>
            <a:r>
              <a:rPr sz="900" dirty="0">
                <a:solidFill>
                  <a:srgbClr val="000000"/>
                </a:solidFill>
                <a:latin typeface="OFAISH+PalatinoLinotype,BoldItalic"/>
                <a:cs typeface="OFAISH+PalatinoLinotype,BoldItalic"/>
              </a:rPr>
              <a:t>: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The primitives enable the service provider to perform some action </a:t>
            </a:r>
            <a:r>
              <a:rPr sz="900" spc="-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or</a:t>
            </a:r>
            <a:r>
              <a:rPr sz="900" spc="3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report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8813" y="2239421"/>
            <a:ext cx="1918294" cy="1542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914"/>
              </a:lnSpc>
              <a:spcBef>
                <a:spcPts val="0"/>
              </a:spcBef>
              <a:spcAft>
                <a:spcPts val="0"/>
              </a:spcAft>
            </a:pPr>
            <a:r>
              <a:rPr sz="900" spc="-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on</a:t>
            </a:r>
            <a:r>
              <a:rPr sz="900" spc="18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an action taken by a peer entity.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8812" y="2361733"/>
            <a:ext cx="5023265" cy="49675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Wide Area Network</a:t>
            </a:r>
            <a:r>
              <a:rPr sz="900" dirty="0">
                <a:solidFill>
                  <a:srgbClr val="000000"/>
                </a:solidFill>
                <a:latin typeface="OFAISH+PalatinoLinotype,BoldItalic"/>
                <a:cs typeface="OFAISH+PalatinoLinotype,BoldItalic"/>
              </a:rPr>
              <a:t>: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A WAN may be defined as a data communications network that covers a</a:t>
            </a:r>
          </a:p>
          <a:p>
            <a:pPr marL="0" marR="0">
              <a:lnSpc>
                <a:spcPts val="914"/>
              </a:lnSpc>
              <a:spcBef>
                <a:spcPts val="28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the relatively broad geographic area to connect LANs between different cities with the help</a:t>
            </a:r>
            <a:r>
              <a:rPr sz="900" spc="-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of</a:t>
            </a:r>
          </a:p>
          <a:p>
            <a:pPr marL="0" marR="0">
              <a:lnSpc>
                <a:spcPts val="914"/>
              </a:lnSpc>
              <a:spcBef>
                <a:spcPts val="2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transmission facilities provided by</a:t>
            </a:r>
            <a:r>
              <a:rPr sz="900" spc="11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common</a:t>
            </a:r>
            <a:r>
              <a:rPr sz="900" spc="1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carriers, such as telephone companies.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8812" y="2900169"/>
            <a:ext cx="1425122" cy="2218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Review Questions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8800" y="3162424"/>
            <a:ext cx="273131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Q1: Physical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logical arrangement of a network is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057401" y="3423028"/>
            <a:ext cx="867384" cy="3663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</a:t>
            </a:r>
            <a:r>
              <a:rPr sz="900" spc="8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</a:t>
            </a:r>
            <a:r>
              <a:rPr sz="900" spc="7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057401" y="3804028"/>
            <a:ext cx="998492" cy="3663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</a:t>
            </a:r>
            <a:r>
              <a:rPr sz="900" spc="8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Networking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</a:t>
            </a:r>
            <a:r>
              <a:rPr sz="900" spc="7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Control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8800" y="4218556"/>
            <a:ext cx="3286020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Q2: _____________ topology requires a multipoint connection.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057401" y="4479160"/>
            <a:ext cx="658878" cy="7473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</a:t>
            </a:r>
            <a:r>
              <a:rPr sz="900" spc="8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Star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</a:t>
            </a:r>
            <a:r>
              <a:rPr sz="900" spc="7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Mesh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</a:t>
            </a:r>
            <a:r>
              <a:rPr sz="900" spc="8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Ring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</a:t>
            </a:r>
            <a:r>
              <a:rPr sz="900" spc="7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828801" y="5274688"/>
            <a:ext cx="393415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Q3: The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types of transmission channel or media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 for LAN or WAN are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286002" y="5535292"/>
            <a:ext cx="1389721" cy="3663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</a:t>
            </a:r>
            <a:r>
              <a:rPr sz="900" spc="8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Twisted Pair Cables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</a:t>
            </a:r>
            <a:r>
              <a:rPr sz="900" spc="7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Coaxial Cables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286001" y="5916292"/>
            <a:ext cx="2241663" cy="3663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</a:t>
            </a:r>
            <a:r>
              <a:rPr sz="900" spc="8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Fibre-Optic Cables and Radio Waves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</a:t>
            </a:r>
            <a:r>
              <a:rPr sz="900" spc="7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 of above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828798" y="6330820"/>
            <a:ext cx="5190045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Q4: The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_________________ is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physical path by which a message travels from sender 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057399" y="6592948"/>
            <a:ext cx="802215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</a:t>
            </a:r>
            <a:r>
              <a:rPr sz="900" spc="8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057399" y="6783448"/>
            <a:ext cx="81816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</a:t>
            </a:r>
            <a:r>
              <a:rPr sz="900" spc="7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057399" y="6973948"/>
            <a:ext cx="1518312" cy="3663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</a:t>
            </a:r>
            <a:r>
              <a:rPr sz="900" spc="8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 medium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</a:t>
            </a:r>
            <a:r>
              <a:rPr sz="900" spc="7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828798" y="7388476"/>
            <a:ext cx="468925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Q5: A _____________ is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set of rules governing data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 between two devices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057399" y="7649079"/>
            <a:ext cx="817416" cy="7473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</a:t>
            </a:r>
            <a:r>
              <a:rPr sz="900" spc="8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</a:t>
            </a:r>
            <a:r>
              <a:rPr sz="900" spc="7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</a:t>
            </a:r>
            <a:r>
              <a:rPr sz="900" spc="8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</a:t>
            </a:r>
            <a:r>
              <a:rPr sz="900" spc="7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1828798" y="8444608"/>
            <a:ext cx="310169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Q6: The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____________ is the device that sends the message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057399" y="8705212"/>
            <a:ext cx="802215" cy="3663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</a:t>
            </a:r>
            <a:r>
              <a:rPr sz="900" spc="8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</a:t>
            </a:r>
            <a:r>
              <a:rPr sz="900" spc="7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2057399" y="9086212"/>
            <a:ext cx="834121" cy="3663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</a:t>
            </a:r>
            <a:r>
              <a:rPr sz="900" spc="8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</a:t>
            </a:r>
            <a:r>
              <a:rPr sz="900" spc="7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1828798" y="9500740"/>
            <a:ext cx="494478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Q7: In a ____________ connection, two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 two devices are connected by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dedicated link.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26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3264420" y="10084432"/>
            <a:ext cx="2328249" cy="1382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endParaRPr sz="900" dirty="0">
              <a:solidFill>
                <a:srgbClr val="000000"/>
              </a:solidFill>
              <a:latin typeface="RMHARQ+BKSOFX+BookAntiqua-Bold"/>
              <a:cs typeface="RMHARQ+BKSOFX+BookAntiqua-Bold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688848" y="7803239"/>
            <a:ext cx="280554" cy="2622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786628" y="323596"/>
            <a:ext cx="1769871" cy="48005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7512" y="672592"/>
            <a:ext cx="5082540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6539497" y="4475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148852" y="524379"/>
            <a:ext cx="373355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Unit 1: Introduction to Data Communication and Computer Networks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914391" y="728596"/>
            <a:ext cx="92979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</a:t>
            </a:r>
            <a:r>
              <a:rPr sz="900" spc="8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Multipoint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914391" y="919095"/>
            <a:ext cx="1093121" cy="3663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</a:t>
            </a:r>
            <a:r>
              <a:rPr sz="900" spc="7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Point-to-point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</a:t>
            </a:r>
            <a:r>
              <a:rPr sz="900" spc="8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(a) and (b)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914391" y="1300095"/>
            <a:ext cx="130641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</a:t>
            </a:r>
            <a:r>
              <a:rPr sz="900" spc="7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None of the above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790" y="1524124"/>
            <a:ext cx="320468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Q8: An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unauthorized user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network _____________ issue.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914391" y="1784728"/>
            <a:ext cx="1026365" cy="556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</a:t>
            </a:r>
            <a:r>
              <a:rPr sz="900" spc="8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Performance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</a:t>
            </a:r>
            <a:r>
              <a:rPr sz="900" spc="7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Reliability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</a:t>
            </a:r>
            <a:r>
              <a:rPr sz="900" spc="8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914391" y="2356228"/>
            <a:ext cx="105391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</a:t>
            </a:r>
            <a:r>
              <a:rPr sz="900" spc="7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 the above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790" y="2580256"/>
            <a:ext cx="322314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Q9: Which topology requires a centraller controller or a hub?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914392" y="2840861"/>
            <a:ext cx="658879" cy="7473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</a:t>
            </a:r>
            <a:r>
              <a:rPr sz="900" spc="8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Mesh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</a:t>
            </a:r>
            <a:r>
              <a:rPr sz="900" spc="7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Star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</a:t>
            </a:r>
            <a:r>
              <a:rPr sz="900" spc="8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</a:t>
            </a:r>
            <a:r>
              <a:rPr sz="900" spc="7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Ring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792" y="3636389"/>
            <a:ext cx="280002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Q10: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 type of network would use phone lines?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914392" y="3898517"/>
            <a:ext cx="814424" cy="5568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a)</a:t>
            </a:r>
            <a:r>
              <a:rPr sz="900" spc="8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Wireless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b)</a:t>
            </a:r>
            <a:r>
              <a:rPr sz="900" spc="7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c)</a:t>
            </a:r>
            <a:r>
              <a:rPr sz="900" spc="8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LAN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914392" y="4470017"/>
            <a:ext cx="79296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d)</a:t>
            </a:r>
            <a:r>
              <a:rPr sz="900" spc="7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WWAN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792" y="4884545"/>
            <a:ext cx="3445527" cy="3938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Q11: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Explain five effective characteristics of data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communication.</a:t>
            </a:r>
          </a:p>
          <a:p>
            <a:pPr marL="5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Q12: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Write down applications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computer networks.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798" y="5331077"/>
            <a:ext cx="4790804" cy="1761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Q13: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How</a:t>
            </a:r>
            <a:r>
              <a:rPr sz="900" spc="14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are computer</a:t>
            </a:r>
            <a:r>
              <a:rPr sz="900" spc="1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networks classified? Mention some </a:t>
            </a:r>
            <a:r>
              <a:rPr sz="900" spc="-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the important reasons for</a:t>
            </a:r>
            <a:r>
              <a:rPr sz="900" spc="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the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799" y="5506880"/>
            <a:ext cx="1978647" cy="1542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9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classification </a:t>
            </a:r>
            <a:r>
              <a:rPr sz="900" spc="-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computer networks.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798" y="5737003"/>
            <a:ext cx="3517479" cy="6160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9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Q14: Diagramtically explain bus topology and ring topology</a:t>
            </a:r>
          </a:p>
          <a:p>
            <a:pPr marL="0" marR="0">
              <a:lnSpc>
                <a:spcPts val="914"/>
              </a:lnSpc>
              <a:spcBef>
                <a:spcPts val="9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Q15:</a:t>
            </a:r>
            <a:r>
              <a:rPr sz="900" spc="-1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Explain</a:t>
            </a:r>
            <a:r>
              <a:rPr sz="900" spc="11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the difference between Star, Bus,</a:t>
            </a:r>
            <a:r>
              <a:rPr sz="900" spc="-11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Mesh topology.</a:t>
            </a:r>
          </a:p>
          <a:p>
            <a:pPr marL="0" marR="0">
              <a:lnSpc>
                <a:spcPts val="914"/>
              </a:lnSpc>
              <a:spcBef>
                <a:spcPts val="9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Q16: Write down</a:t>
            </a:r>
            <a:r>
              <a:rPr sz="900" spc="14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the difference between LAN,</a:t>
            </a:r>
            <a:r>
              <a:rPr sz="900" spc="2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 </a:t>
            </a:r>
            <a:r>
              <a:rPr sz="900" dirty="0">
                <a:solidFill>
                  <a:srgbClr val="000000"/>
                </a:solidFill>
                <a:latin typeface="BOSMCK+PalatinoLinotype"/>
                <a:cs typeface="BOSMCK+PalatinoLinotype"/>
              </a:rPr>
              <a:t>MAN, and WAN.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85800" y="6394704"/>
            <a:ext cx="761802" cy="2218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Answers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751334" y="6731631"/>
            <a:ext cx="238889" cy="4715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</a:p>
          <a:p>
            <a:pPr marL="1" marR="0">
              <a:lnSpc>
                <a:spcPts val="1085"/>
              </a:lnSpc>
              <a:spcBef>
                <a:spcPts val="12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6.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973838" y="6731631"/>
            <a:ext cx="20955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475235" y="6731631"/>
            <a:ext cx="238890" cy="4715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</a:t>
            </a:r>
          </a:p>
          <a:p>
            <a:pPr marL="2" marR="0">
              <a:lnSpc>
                <a:spcPts val="1085"/>
              </a:lnSpc>
              <a:spcBef>
                <a:spcPts val="12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7.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697740" y="6731631"/>
            <a:ext cx="222221" cy="4715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</a:t>
            </a:r>
          </a:p>
          <a:p>
            <a:pPr marL="2" marR="0">
              <a:lnSpc>
                <a:spcPts val="1085"/>
              </a:lnSpc>
              <a:spcBef>
                <a:spcPts val="12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199137" y="6731631"/>
            <a:ext cx="238890" cy="4715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3.</a:t>
            </a:r>
          </a:p>
          <a:p>
            <a:pPr marL="2" marR="0">
              <a:lnSpc>
                <a:spcPts val="1085"/>
              </a:lnSpc>
              <a:spcBef>
                <a:spcPts val="12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8.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421642" y="6731631"/>
            <a:ext cx="222221" cy="4715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</a:t>
            </a:r>
          </a:p>
          <a:p>
            <a:pPr marL="2" marR="0">
              <a:lnSpc>
                <a:spcPts val="1085"/>
              </a:lnSpc>
              <a:spcBef>
                <a:spcPts val="12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923039" y="6731631"/>
            <a:ext cx="238890" cy="4715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4.</a:t>
            </a:r>
          </a:p>
          <a:p>
            <a:pPr marL="2" marR="0">
              <a:lnSpc>
                <a:spcPts val="1085"/>
              </a:lnSpc>
              <a:spcBef>
                <a:spcPts val="12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9.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3145544" y="6731631"/>
            <a:ext cx="20313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3646943" y="6731631"/>
            <a:ext cx="23888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5.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3869448" y="6731631"/>
            <a:ext cx="20955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973840" y="7027288"/>
            <a:ext cx="215635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3145547" y="7027288"/>
            <a:ext cx="215635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3589032" y="7027288"/>
            <a:ext cx="296800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10.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3869449" y="7027288"/>
            <a:ext cx="215635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685803" y="7537702"/>
            <a:ext cx="2122533" cy="2218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Further/Suggested Readings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914402" y="8173820"/>
            <a:ext cx="177182" cy="380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1" marR="0">
              <a:lnSpc>
                <a:spcPts val="1197"/>
              </a:lnSpc>
              <a:spcBef>
                <a:spcPts val="30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1143002" y="8191624"/>
            <a:ext cx="4743844" cy="556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Andrew S.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Tanenbaum,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Computer Networks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, Prentice Hall.</a:t>
            </a:r>
          </a:p>
          <a:p>
            <a:pPr marL="1" marR="0">
              <a:lnSpc>
                <a:spcPts val="1085"/>
              </a:lnSpc>
              <a:spcBef>
                <a:spcPts val="41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Behrouz</a:t>
            </a:r>
            <a:r>
              <a:rPr sz="900" spc="2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2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Forouzan</a:t>
            </a:r>
            <a:r>
              <a:rPr sz="900" spc="2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Sophia</a:t>
            </a:r>
            <a:r>
              <a:rPr sz="900" spc="2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Chung</a:t>
            </a:r>
            <a:r>
              <a:rPr sz="900" spc="2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Fegan,</a:t>
            </a:r>
            <a:r>
              <a:rPr sz="900" spc="2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Data</a:t>
            </a:r>
            <a:r>
              <a:rPr sz="900" spc="23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Communications</a:t>
            </a:r>
            <a:r>
              <a:rPr sz="900" spc="228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and</a:t>
            </a:r>
            <a:r>
              <a:rPr sz="900" spc="227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Networking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,</a:t>
            </a:r>
          </a:p>
          <a:p>
            <a:pPr marL="4" marR="0">
              <a:lnSpc>
                <a:spcPts val="1085"/>
              </a:lnSpc>
              <a:spcBef>
                <a:spcPts val="41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McGraw-Hill Companies.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914406" y="8745320"/>
            <a:ext cx="177181" cy="5711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0" marR="0">
              <a:lnSpc>
                <a:spcPts val="1197"/>
              </a:lnSpc>
              <a:spcBef>
                <a:spcPts val="180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42" name="object 42"/>
          <p:cNvSpPr txBox="1"/>
          <p:nvPr/>
        </p:nvSpPr>
        <p:spPr>
          <a:xfrm>
            <a:off x="1143007" y="8763124"/>
            <a:ext cx="4743932" cy="3663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Burton,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Bill,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Remote</a:t>
            </a:r>
            <a:r>
              <a:rPr sz="900" spc="75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Access</a:t>
            </a:r>
            <a:r>
              <a:rPr sz="900" spc="72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for</a:t>
            </a:r>
            <a:r>
              <a:rPr sz="900" spc="61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Cisco</a:t>
            </a:r>
            <a:r>
              <a:rPr sz="900" spc="71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Networks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,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McGraw-Hill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Osborne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Media,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McGraw-Hill</a:t>
            </a:r>
          </a:p>
          <a:p>
            <a:pPr marL="0" marR="0">
              <a:lnSpc>
                <a:spcPts val="1085"/>
              </a:lnSpc>
              <a:spcBef>
                <a:spcPts val="41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Osborne Media.</a:t>
            </a:r>
          </a:p>
        </p:txBody>
      </p:sp>
      <p:sp>
        <p:nvSpPr>
          <p:cNvPr id="43" name="object 43"/>
          <p:cNvSpPr txBox="1"/>
          <p:nvPr/>
        </p:nvSpPr>
        <p:spPr>
          <a:xfrm>
            <a:off x="1143003" y="9144124"/>
            <a:ext cx="4742158" cy="3663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Rajneesh</a:t>
            </a:r>
            <a:r>
              <a:rPr sz="900" spc="2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Agrawal</a:t>
            </a:r>
            <a:r>
              <a:rPr sz="900" spc="2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Bharat</a:t>
            </a:r>
            <a:r>
              <a:rPr sz="900" spc="2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Bhushan</a:t>
            </a:r>
            <a:r>
              <a:rPr sz="900" spc="2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Tiwari,</a:t>
            </a:r>
            <a:r>
              <a:rPr sz="900" spc="2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Computer</a:t>
            </a:r>
            <a:r>
              <a:rPr sz="900" spc="229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Networks</a:t>
            </a:r>
            <a:r>
              <a:rPr sz="900" spc="241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and</a:t>
            </a:r>
            <a:r>
              <a:rPr sz="900" spc="248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Internet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,</a:t>
            </a:r>
            <a:r>
              <a:rPr sz="900" spc="2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Vikas</a:t>
            </a:r>
          </a:p>
          <a:p>
            <a:pPr marL="0" marR="0">
              <a:lnSpc>
                <a:spcPts val="1085"/>
              </a:lnSpc>
              <a:spcBef>
                <a:spcPts val="41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Publication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2121420" y="10084432"/>
            <a:ext cx="2328354" cy="1382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endParaRPr sz="900" dirty="0">
              <a:solidFill>
                <a:srgbClr val="000000"/>
              </a:solidFill>
              <a:latin typeface="RMHARQ+BKSOFX+BookAntiqua-Bold"/>
              <a:cs typeface="RMHARQ+BKSOFX+BookAntiqua-Bold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983224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27</a:t>
            </a: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1810512" y="5078476"/>
            <a:ext cx="5082540" cy="130911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810512" y="3263392"/>
            <a:ext cx="5082540" cy="8823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9560" y="399796"/>
            <a:ext cx="1240535" cy="4815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0512" y="672592"/>
            <a:ext cx="5082540" cy="2849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43714" y="5237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8800" y="524379"/>
            <a:ext cx="211924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057412" y="1061312"/>
            <a:ext cx="177180" cy="1901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286013" y="1079116"/>
            <a:ext cx="3359519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https://www.geeksforgeeks.org/computer-network-tutorials/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28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3264420" y="10084432"/>
            <a:ext cx="2328249" cy="1382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endParaRPr sz="900" dirty="0">
              <a:solidFill>
                <a:srgbClr val="000000"/>
              </a:solidFill>
              <a:latin typeface="RMHARQ+BKSOFX+BookAntiqua-Bold"/>
              <a:cs typeface="RMHARQ+BKSOFX+BookAntiqua-Bold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289560" y="399796"/>
            <a:ext cx="1240535" cy="4815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810512" y="672592"/>
            <a:ext cx="508254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743714" y="5237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828800" y="524379"/>
            <a:ext cx="211924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Data Communication and Networking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8805" y="685924"/>
            <a:ext cx="5196433" cy="3176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1900–1915: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Teletype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(telegraph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bit)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1915–1020: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ARQ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(Automatic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Repeat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request)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credited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Van</a:t>
            </a:r>
          </a:p>
          <a:p>
            <a:pPr marL="1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Duuren.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8806" y="1045587"/>
            <a:ext cx="3625125" cy="3953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1915–1020: ARQ (Automatic Repeat request) credited to Van Duuren</a:t>
            </a:r>
          </a:p>
          <a:p>
            <a:pPr marL="0" marR="0">
              <a:lnSpc>
                <a:spcPts val="1085"/>
              </a:lnSpc>
              <a:spcBef>
                <a:spcPts val="6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1930–1940: ENIAC credited to DOD/MIT 1950s: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8806" y="1482974"/>
            <a:ext cx="361550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1950s: SAGE (Semi-Automatic Ground Environment) MIT 1950s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8806" y="1700906"/>
            <a:ext cx="5199105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1960s: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Transistorized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Computers–2nd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Generation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1961: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CTSS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(Compatible</a:t>
            </a:r>
            <a:r>
              <a:rPr sz="900" spc="1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Time-Sharing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System)</a:t>
            </a:r>
          </a:p>
          <a:p>
            <a:pPr marL="11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credited to Cobato/MIT.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8817" y="2060570"/>
            <a:ext cx="5195167" cy="3191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1965:</a:t>
            </a:r>
            <a:r>
              <a:rPr sz="900" spc="2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Auto</a:t>
            </a:r>
            <a:r>
              <a:rPr sz="900" spc="2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Equalization</a:t>
            </a:r>
            <a:r>
              <a:rPr sz="900" spc="2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Techniques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Phone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lines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credited</a:t>
            </a:r>
            <a:r>
              <a:rPr sz="900" spc="2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Lucky</a:t>
            </a:r>
            <a:r>
              <a:rPr sz="900" spc="2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et</a:t>
            </a:r>
            <a:r>
              <a:rPr sz="900" spc="2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al.</a:t>
            </a:r>
            <a:r>
              <a:rPr sz="900" spc="2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1966: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Fiber</a:t>
            </a:r>
            <a:r>
              <a:rPr sz="900" spc="2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Glass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credited to Kao &amp; Hockman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8817" y="2421758"/>
            <a:ext cx="2808806" cy="3938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1967: Integrated Circuits Computers–3rd Generation</a:t>
            </a:r>
          </a:p>
          <a:p>
            <a:pPr marL="28955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1968: Carterfone–FCC Decision in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8816" y="2857622"/>
            <a:ext cx="5201024" cy="46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1969: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group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DoD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researchers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linked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four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 UCLA,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SRI,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University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Utah,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and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3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UCSB.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created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communicate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about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government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projects.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3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 was part of the DoD’s Advanced Research Project Agency and was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dubbed ARPAnet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8820" y="3360541"/>
            <a:ext cx="5198071" cy="6010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1972: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50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universities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military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agencies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were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linked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together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short period,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 was 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top-secret defense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project,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ensuring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could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talk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event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nuclear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attack.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1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sites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called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invented by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Ray Tomlinson of Bolt, Berank,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Newman.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8819" y="4005192"/>
            <a:ext cx="374828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1973: The defence project links were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extended to Norway and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England.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8818" y="4223124"/>
            <a:ext cx="5200520" cy="4593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1974: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Control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(TCP)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published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military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educational</a:t>
            </a:r>
            <a:r>
              <a:rPr sz="900" spc="1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links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diverged.</a:t>
            </a:r>
            <a:r>
              <a:rPr sz="900" spc="3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Organizations</a:t>
            </a:r>
            <a:r>
              <a:rPr sz="900" spc="3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like</a:t>
            </a:r>
            <a:r>
              <a:rPr sz="900" spc="3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NASA</a:t>
            </a:r>
            <a:r>
              <a:rPr sz="900" spc="3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began</a:t>
            </a:r>
            <a:r>
              <a:rPr sz="900" spc="3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experiment</a:t>
            </a:r>
            <a:r>
              <a:rPr sz="900" spc="3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3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3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networks,</a:t>
            </a:r>
            <a:r>
              <a:rPr sz="900" spc="3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 began to interconnect and the name Internet was coined.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8818" y="4724520"/>
            <a:ext cx="284222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1976: The Queen sends an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 from RSRE Malvern.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8818" y="4943976"/>
            <a:ext cx="5196224" cy="3176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1983:</a:t>
            </a:r>
            <a:r>
              <a:rPr sz="900" spc="1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TCP/IP</a:t>
            </a:r>
            <a:r>
              <a:rPr sz="900" spc="1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become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standard</a:t>
            </a:r>
            <a:r>
              <a:rPr sz="900" spc="1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ARPAnet.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Scott</a:t>
            </a:r>
            <a:r>
              <a:rPr sz="900" spc="1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Fahlman</a:t>
            </a:r>
            <a:r>
              <a:rPr sz="900" spc="1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invents</a:t>
            </a:r>
            <a:r>
              <a:rPr sz="900" spc="1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smiley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convey emotions in email.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8796" y="5303640"/>
            <a:ext cx="5200810" cy="74435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1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1984: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US,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NSF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built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high-speed,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long-distance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lines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supercomputer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sites</a:t>
            </a:r>
          </a:p>
          <a:p>
            <a:pPr marL="1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across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USA.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  <a:r>
              <a:rPr sz="900" spc="1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eventually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replaced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original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ARPAnet.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time,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NSFnet</a:t>
            </a:r>
            <a:r>
              <a:rPr sz="900" spc="1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joined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</a:p>
          <a:p>
            <a:pPr marL="1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2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dozens</a:t>
            </a:r>
            <a:r>
              <a:rPr sz="900" spc="2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universities,</a:t>
            </a:r>
            <a:r>
              <a:rPr sz="900" spc="2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research</a:t>
            </a:r>
            <a:r>
              <a:rPr sz="900" spc="2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laboratories,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high-tech</a:t>
            </a:r>
            <a:r>
              <a:rPr sz="900" spc="2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companies.</a:t>
            </a:r>
            <a:r>
              <a:rPr sz="900" spc="2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3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1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assigning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names</a:t>
            </a:r>
            <a:r>
              <a:rPr sz="900" spc="1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1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introduced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—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DNS.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JANET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</a:p>
          <a:p>
            <a:pPr marL="0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launched to connect British Universities.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28784" y="6090025"/>
            <a:ext cx="5199107" cy="4593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1986:</a:t>
            </a:r>
            <a:r>
              <a:rPr sz="900" spc="1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NSF</a:t>
            </a:r>
            <a:r>
              <a:rPr sz="900" spc="1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established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own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faster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NSFnet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News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</a:p>
          <a:p>
            <a:pPr marL="12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(NNTP) was introduced making on-line interactive discussion a reality.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backbone speed was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56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Kbps.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828784" y="6592945"/>
            <a:ext cx="231424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1987: 1000 Notes th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RFC and 10,000th host.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828784" y="6810876"/>
            <a:ext cx="5195518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1988: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Robert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Tappan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Morris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releases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Worm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CERT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set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response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this. Backbone speed upgraded to 1.544 Mbps. IRC developed.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828770" y="7170541"/>
            <a:ext cx="5199166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1989: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100,000th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host.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Cuckoo’s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Egg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released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Cliff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Stoll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telling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true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story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East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German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crackers accessing US installations.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828770" y="7531729"/>
            <a:ext cx="371516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1990: ARPAnet ceased to exist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the Internet effectively took its role.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828770" y="7749661"/>
            <a:ext cx="5200527" cy="74435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1991: Gopher, a software program for retrieving information from servers on the Internet was made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available</a:t>
            </a:r>
            <a:r>
              <a:rPr sz="900" spc="2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2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University</a:t>
            </a:r>
            <a:r>
              <a:rPr sz="900" spc="2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Minnesota.</a:t>
            </a:r>
            <a:r>
              <a:rPr sz="900" spc="2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</a:t>
            </a:r>
            <a:r>
              <a:rPr sz="900" spc="2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Government</a:t>
            </a:r>
            <a:r>
              <a:rPr sz="900" spc="2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announced</a:t>
            </a:r>
            <a:r>
              <a:rPr sz="900" spc="2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2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2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longer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intended</a:t>
            </a:r>
            <a:r>
              <a:rPr sz="900" spc="2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restrict</a:t>
            </a:r>
            <a:r>
              <a:rPr sz="900" spc="2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activity</a:t>
            </a:r>
            <a:r>
              <a:rPr sz="900" spc="2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2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  <a:r>
              <a:rPr sz="900" spc="2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research.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2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policy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shift</a:t>
            </a:r>
            <a:r>
              <a:rPr sz="900" spc="2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sufficient</a:t>
            </a:r>
            <a:r>
              <a:rPr sz="900" spc="2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12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companies</a:t>
            </a:r>
            <a:r>
              <a:rPr sz="900" spc="3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co-operate</a:t>
            </a:r>
            <a:r>
              <a:rPr sz="900" spc="3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produce</a:t>
            </a:r>
            <a:r>
              <a:rPr sz="900" spc="3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CIX.</a:t>
            </a:r>
            <a:r>
              <a:rPr sz="900" spc="3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Phil</a:t>
            </a:r>
            <a:r>
              <a:rPr sz="900" spc="3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Zimmerman</a:t>
            </a:r>
            <a:r>
              <a:rPr sz="900" spc="3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released</a:t>
            </a:r>
            <a:r>
              <a:rPr sz="900" spc="3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PGP.</a:t>
            </a:r>
            <a:r>
              <a:rPr sz="900" spc="3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Backbone</a:t>
            </a:r>
            <a:r>
              <a:rPr sz="900" spc="3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speed</a:t>
            </a:r>
          </a:p>
          <a:p>
            <a:pPr marL="0" marR="0">
              <a:lnSpc>
                <a:spcPts val="1085"/>
              </a:lnSpc>
              <a:spcBef>
                <a:spcPts val="9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upgraded to 44.736 Mbps.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828770" y="8536046"/>
            <a:ext cx="5197991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1992: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World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Wide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Web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became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possibility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after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CERN,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Switzerland,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released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hypertext.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1,000,000th Host. The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author gets his first dial-up email account with Demon Internet (Nov. 1992).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828768" y="8895710"/>
            <a:ext cx="5192881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1993: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Mosaic,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software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program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browse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Web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sites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written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Marc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Andreesen,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released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followed by Netscape.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828768" y="9256898"/>
            <a:ext cx="5193375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1994: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Shopping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Malls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arrive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Internet.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UK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Treasury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goes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online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cyberbank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opens. The first banner adverts appeared for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Zima (a drink) and AT&amp;T.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280160" y="10085729"/>
            <a:ext cx="2095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611124" y="1727200"/>
            <a:ext cx="5195316" cy="279196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413511"/>
            <a:ext cx="6888988" cy="4815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15017" y="486941"/>
            <a:ext cx="2792111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2"/>
              </a:lnSpc>
              <a:spcBef>
                <a:spcPts val="0"/>
              </a:spcBef>
              <a:spcAft>
                <a:spcPts val="0"/>
              </a:spcAft>
            </a:pPr>
            <a:r>
              <a:rPr sz="1000" i="1" dirty="0">
                <a:solidFill>
                  <a:srgbClr val="000000"/>
                </a:solidFill>
                <a:latin typeface="Arial"/>
                <a:cs typeface="Arial"/>
              </a:rPr>
              <a:t>Dr. Rajni Bhalla</a:t>
            </a:r>
            <a:r>
              <a:rPr sz="1000" i="1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n-US" sz="1000" i="1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endParaRPr sz="1000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472952" y="524379"/>
            <a:ext cx="1413965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Unit 2: Data and Signals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487693" y="537506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299741" y="1361861"/>
            <a:ext cx="2067476" cy="2530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687"/>
              </a:lnSpc>
              <a:spcBef>
                <a:spcPts val="0"/>
              </a:spcBef>
              <a:spcAft>
                <a:spcPts val="0"/>
              </a:spcAft>
            </a:pPr>
            <a:r>
              <a:rPr sz="1400" u="sng" spc="-48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Unit</a:t>
            </a:r>
            <a:r>
              <a:rPr sz="1400" u="sng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1400" u="sng" spc="-6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0</a:t>
            </a:r>
            <a:r>
              <a:rPr sz="1400" u="sng" spc="-39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2:</a:t>
            </a:r>
            <a:r>
              <a:rPr sz="1400" u="sng" spc="-6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1400" u="sng" spc="-52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Data</a:t>
            </a:r>
            <a:r>
              <a:rPr sz="1400" u="sng" spc="-57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1400" u="sng" spc="-45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and</a:t>
            </a:r>
            <a:r>
              <a:rPr sz="1400" u="sng" spc="-56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1400" u="sng" spc="-49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Signals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2" y="1746628"/>
            <a:ext cx="81272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CONTENTS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2" y="1963036"/>
            <a:ext cx="79123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Introduction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2" y="2180967"/>
            <a:ext cx="296309" cy="126708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2.1</a:t>
            </a:r>
          </a:p>
          <a:p>
            <a:pPr marL="0" marR="0">
              <a:lnSpc>
                <a:spcPts val="1085"/>
              </a:lnSpc>
              <a:spcBef>
                <a:spcPts val="6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2.2</a:t>
            </a:r>
          </a:p>
          <a:p>
            <a:pPr marL="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2.3</a:t>
            </a:r>
          </a:p>
          <a:p>
            <a:pPr marL="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2.4</a:t>
            </a:r>
          </a:p>
          <a:p>
            <a:pPr marL="0" marR="0">
              <a:lnSpc>
                <a:spcPts val="1085"/>
              </a:lnSpc>
              <a:spcBef>
                <a:spcPts val="6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2.5</a:t>
            </a:r>
          </a:p>
          <a:p>
            <a:pPr marL="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2.6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104843" y="2180967"/>
            <a:ext cx="2331965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What are major functions of Physical Layer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104843" y="2400424"/>
            <a:ext cx="1512950" cy="8296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 Classifications</a:t>
            </a:r>
          </a:p>
          <a:p>
            <a:pPr marL="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Transmission Mode</a:t>
            </a:r>
          </a:p>
          <a:p>
            <a:pPr marL="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Transmission Impairments</a:t>
            </a:r>
          </a:p>
          <a:p>
            <a:pPr marL="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Protocols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104843" y="3272152"/>
            <a:ext cx="114671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02" y="3491607"/>
            <a:ext cx="64902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Summary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02" y="3709540"/>
            <a:ext cx="97346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Self-Assessment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2" y="3927472"/>
            <a:ext cx="1613805" cy="6117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Answers for Self Assessment</a:t>
            </a:r>
          </a:p>
          <a:p>
            <a:pPr marL="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Review Questions</a:t>
            </a:r>
          </a:p>
          <a:p>
            <a:pPr marL="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Further Readings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2" y="4818887"/>
            <a:ext cx="897166" cy="2218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Objectives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2" y="5079616"/>
            <a:ext cx="215353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After this lecture, you would be able to: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914402" y="5322416"/>
            <a:ext cx="177180" cy="13331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0" marR="0">
              <a:lnSpc>
                <a:spcPts val="1197"/>
              </a:lnSpc>
              <a:spcBef>
                <a:spcPts val="30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0" marR="0">
              <a:lnSpc>
                <a:spcPts val="1197"/>
              </a:lnSpc>
              <a:spcBef>
                <a:spcPts val="30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0" marR="0">
              <a:lnSpc>
                <a:spcPts val="1197"/>
              </a:lnSpc>
              <a:spcBef>
                <a:spcPts val="30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0" marR="0">
              <a:lnSpc>
                <a:spcPts val="1197"/>
              </a:lnSpc>
              <a:spcBef>
                <a:spcPts val="30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0" marR="0">
              <a:lnSpc>
                <a:spcPts val="1197"/>
              </a:lnSpc>
              <a:spcBef>
                <a:spcPts val="30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0" marR="0">
              <a:lnSpc>
                <a:spcPts val="1197"/>
              </a:lnSpc>
              <a:spcBef>
                <a:spcPts val="30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143003" y="5340220"/>
            <a:ext cx="206264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understand analog and digital signals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143003" y="5530720"/>
            <a:ext cx="2543427" cy="3663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learn what are the various transmission modes.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understand what is performance metrics.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143003" y="5911720"/>
            <a:ext cx="3286274" cy="5568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learn the various essential network metrics to monitor.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Understand the various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reasons for transmission impairments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Understand the concept of protocols.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143003" y="6483220"/>
            <a:ext cx="2628450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Learn the components and functions of protocols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685802" y="6705598"/>
            <a:ext cx="1032829" cy="2218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Introduction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685802" y="6967851"/>
            <a:ext cx="5200883" cy="11695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One</a:t>
            </a:r>
            <a:r>
              <a:rPr sz="900" spc="1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major</a:t>
            </a:r>
            <a:r>
              <a:rPr sz="900" spc="1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functions</a:t>
            </a:r>
            <a:r>
              <a:rPr sz="900" spc="1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physical</a:t>
            </a:r>
            <a:r>
              <a:rPr sz="900" spc="1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layer</a:t>
            </a:r>
            <a:r>
              <a:rPr sz="900" spc="1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move</a:t>
            </a:r>
            <a:r>
              <a:rPr sz="900" spc="1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1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form</a:t>
            </a:r>
            <a:r>
              <a:rPr sz="900" spc="1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electromagnetic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signals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across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transmission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medium.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Whether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collecting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numericalstatistics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from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another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computer,</a:t>
            </a:r>
            <a:r>
              <a:rPr sz="900" spc="20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sending</a:t>
            </a:r>
            <a:r>
              <a:rPr sz="900" spc="1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animated</a:t>
            </a:r>
            <a:r>
              <a:rPr sz="900" spc="1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pictures</a:t>
            </a:r>
            <a:r>
              <a:rPr sz="900" spc="20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from</a:t>
            </a:r>
            <a:r>
              <a:rPr sz="900" spc="2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design</a:t>
            </a:r>
            <a:r>
              <a:rPr sz="900" spc="2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workstation,or</a:t>
            </a:r>
            <a:r>
              <a:rPr sz="900" spc="2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causing</a:t>
            </a:r>
            <a:r>
              <a:rPr sz="900" spc="19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bell</a:t>
            </a:r>
            <a:r>
              <a:rPr sz="900" spc="20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2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ring</a:t>
            </a:r>
            <a:r>
              <a:rPr sz="900" spc="19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at</a:t>
            </a:r>
            <a:r>
              <a:rPr sz="900" spc="1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distant</a:t>
            </a:r>
            <a:r>
              <a:rPr sz="900" spc="6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control</a:t>
            </a:r>
            <a:r>
              <a:rPr sz="900" spc="6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center,</a:t>
            </a:r>
            <a:r>
              <a:rPr sz="900" spc="6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you</a:t>
            </a:r>
            <a:r>
              <a:rPr sz="900" spc="6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6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working</a:t>
            </a:r>
            <a:r>
              <a:rPr sz="900" spc="6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</a:t>
            </a:r>
            <a:r>
              <a:rPr sz="900" spc="6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65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transmissionof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data</a:t>
            </a:r>
            <a:r>
              <a:rPr sz="900" spc="672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across</a:t>
            </a:r>
            <a:r>
              <a:rPr sz="900" spc="6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</a:t>
            </a:r>
          </a:p>
          <a:p>
            <a:pPr marL="3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connections.Generally,</a:t>
            </a:r>
            <a:r>
              <a:rPr sz="900" spc="2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2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usable</a:t>
            </a:r>
            <a:r>
              <a:rPr sz="900" spc="2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25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person</a:t>
            </a:r>
            <a:r>
              <a:rPr sz="900" spc="2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2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application</a:t>
            </a:r>
            <a:r>
              <a:rPr sz="900" spc="25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2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not</a:t>
            </a:r>
            <a:r>
              <a:rPr sz="900" spc="2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2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form</a:t>
            </a:r>
            <a:r>
              <a:rPr sz="900" spc="2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2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</a:p>
          <a:p>
            <a:pPr marL="3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betransmitted</a:t>
            </a:r>
            <a:r>
              <a:rPr sz="900" spc="1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over</a:t>
            </a:r>
            <a:r>
              <a:rPr sz="900" spc="1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network.</a:t>
            </a:r>
            <a:r>
              <a:rPr sz="900" spc="1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1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example,</a:t>
            </a:r>
            <a:r>
              <a:rPr sz="900" spc="1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photograph</a:t>
            </a:r>
            <a:r>
              <a:rPr sz="900" spc="1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must</a:t>
            </a:r>
            <a:r>
              <a:rPr sz="900" spc="1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first</a:t>
            </a:r>
            <a:r>
              <a:rPr sz="900" spc="1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1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changed</a:t>
            </a:r>
            <a:r>
              <a:rPr sz="900" spc="16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formthat</a:t>
            </a:r>
          </a:p>
          <a:p>
            <a:pPr marL="3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transmission</a:t>
            </a:r>
            <a:r>
              <a:rPr sz="900" spc="1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media</a:t>
            </a:r>
            <a:r>
              <a:rPr sz="900" spc="1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accept.</a:t>
            </a:r>
            <a:r>
              <a:rPr sz="900" spc="1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Transmission</a:t>
            </a:r>
            <a:r>
              <a:rPr sz="900" spc="1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media</a:t>
            </a:r>
            <a:r>
              <a:rPr sz="900" spc="1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work</a:t>
            </a:r>
            <a:r>
              <a:rPr sz="900" spc="1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1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conducting</a:t>
            </a:r>
            <a:r>
              <a:rPr sz="900" spc="1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energyalong</a:t>
            </a:r>
            <a:r>
              <a:rPr sz="900" spc="1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physical</a:t>
            </a:r>
          </a:p>
          <a:p>
            <a:pPr marL="3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path.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685805" y="8179304"/>
            <a:ext cx="3375209" cy="2218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2.1 </a:t>
            </a:r>
            <a:r>
              <a:rPr sz="1200" u="sng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What are major functions of Physical Layer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685802" y="8440036"/>
            <a:ext cx="5200885" cy="61785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physical</a:t>
            </a:r>
            <a:r>
              <a:rPr sz="900" spc="4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layer</a:t>
            </a:r>
            <a:r>
              <a:rPr sz="900" spc="4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4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responsible</a:t>
            </a:r>
            <a:r>
              <a:rPr sz="900" spc="45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electromagnetic</a:t>
            </a:r>
            <a:r>
              <a:rPr sz="900" spc="4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compatibility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including electromagnetic</a:t>
            </a:r>
          </a:p>
          <a:p>
            <a:pPr marL="1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spectrum frequency</a:t>
            </a:r>
            <a:r>
              <a:rPr sz="900" spc="3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allocation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3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specification</a:t>
            </a:r>
            <a:r>
              <a:rPr sz="900" spc="3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</a:t>
            </a:r>
            <a:r>
              <a:rPr sz="900" spc="3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strength,</a:t>
            </a:r>
            <a:r>
              <a:rPr sz="900" spc="3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analog bandwidth,</a:t>
            </a:r>
            <a:r>
              <a:rPr sz="900" spc="3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etc.</a:t>
            </a:r>
            <a:r>
              <a:rPr sz="900" spc="3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4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transmission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medium</a:t>
            </a:r>
            <a:r>
              <a:rPr sz="900" spc="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may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electrical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optical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over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optical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fiber</a:t>
            </a:r>
            <a:r>
              <a:rPr sz="900" spc="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wireless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IR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communication</a:t>
            </a:r>
          </a:p>
          <a:p>
            <a:pPr marL="0" marR="0">
              <a:lnSpc>
                <a:spcPts val="1179"/>
              </a:lnSpc>
              <a:spcBef>
                <a:spcPts val="2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link</a:t>
            </a:r>
            <a:r>
              <a:rPr sz="1050" dirty="0">
                <a:solidFill>
                  <a:srgbClr val="202122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 example, a photograph must first be changed to a form that transmission media can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accept.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685808" y="9100862"/>
            <a:ext cx="157473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Analog and Digital Data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685808" y="9328527"/>
            <a:ext cx="5196789" cy="459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Signals</a:t>
            </a:r>
            <a:r>
              <a:rPr sz="900" spc="8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9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classified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based</a:t>
            </a:r>
            <a:r>
              <a:rPr sz="900" spc="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different</a:t>
            </a:r>
            <a:r>
              <a:rPr sz="900" spc="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parameters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like</a:t>
            </a:r>
            <a:r>
              <a:rPr sz="900" spc="7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time</a:t>
            </a:r>
            <a:r>
              <a:rPr sz="900" spc="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intervals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between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which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7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being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created,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type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7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signal.Both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signals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represent</a:t>
            </a:r>
            <a:r>
              <a:rPr sz="900" spc="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them</a:t>
            </a:r>
            <a:r>
              <a:rPr sz="900" spc="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either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analog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digital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form as shown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Table 1.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2121420" y="10084432"/>
            <a:ext cx="2328189" cy="1382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endParaRPr sz="900" dirty="0">
              <a:solidFill>
                <a:srgbClr val="000000"/>
              </a:solidFill>
              <a:latin typeface="IIGCIL+BookAntiqua,Bold"/>
              <a:cs typeface="IIGCIL+BookAntiqua,Bold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983224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29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1"/>
          <p:cNvSpPr/>
          <p:nvPr/>
        </p:nvSpPr>
        <p:spPr>
          <a:xfrm>
            <a:off x="3056940" y="1385848"/>
            <a:ext cx="2592375" cy="126339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511552" y="6687807"/>
            <a:ext cx="3688130" cy="235306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757197" y="3492017"/>
            <a:ext cx="5120462" cy="244297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422656"/>
            <a:ext cx="1680972" cy="48158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810537" y="672617"/>
            <a:ext cx="5083886" cy="127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1828825" y="524405"/>
            <a:ext cx="212053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Data Communication and Networking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597434" y="546663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Notes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3594925" y="1120289"/>
            <a:ext cx="166827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Table 1 Analog and Digital Data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3154489" y="1521101"/>
            <a:ext cx="80942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Analog Data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4445317" y="1521101"/>
            <a:ext cx="79742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Digital Data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3154489" y="2007245"/>
            <a:ext cx="1259900" cy="4593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term</a:t>
            </a:r>
            <a:r>
              <a:rPr sz="900" spc="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analog</a:t>
            </a:r>
            <a:r>
              <a:rPr sz="900" spc="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</a:p>
          <a:p>
            <a:pPr marL="0" marR="0">
              <a:lnSpc>
                <a:spcPts val="1085"/>
              </a:lnSpc>
              <a:spcBef>
                <a:spcPts val="3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refers</a:t>
            </a:r>
            <a:r>
              <a:rPr sz="900" spc="2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2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information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 is continuous.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4445317" y="2077361"/>
            <a:ext cx="1260183" cy="3176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Digital</a:t>
            </a:r>
            <a:r>
              <a:rPr sz="900" spc="2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2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take</a:t>
            </a:r>
            <a:r>
              <a:rPr sz="900" spc="2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discrete values.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8825" y="2990109"/>
            <a:ext cx="1890955" cy="2218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2.2 </a:t>
            </a:r>
            <a:r>
              <a:rPr sz="1200" u="sng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Signal Classifications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057425" y="3248254"/>
            <a:ext cx="2583344" cy="2071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30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a)</a:t>
            </a:r>
            <a:r>
              <a:rPr sz="1100" spc="605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11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Periodic and</a:t>
            </a:r>
            <a:r>
              <a:rPr sz="1100" spc="-11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11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Non-Periodic Signals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595410" y="3575453"/>
            <a:ext cx="100204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Periodic Signals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5021389" y="3575453"/>
            <a:ext cx="126751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Non-Periodic Signals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28825" y="3871109"/>
            <a:ext cx="4621467" cy="3145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Completes</a:t>
            </a:r>
            <a:r>
              <a:rPr sz="900" spc="94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a</a:t>
            </a:r>
            <a:r>
              <a:rPr sz="900" spc="93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pattern</a:t>
            </a:r>
            <a:r>
              <a:rPr sz="900" spc="87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and</a:t>
            </a:r>
            <a:r>
              <a:rPr sz="900" spc="85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repeats</a:t>
            </a:r>
            <a:r>
              <a:rPr sz="900" spc="94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that</a:t>
            </a:r>
            <a:r>
              <a:rPr sz="900" spc="88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pattern</a:t>
            </a:r>
            <a:r>
              <a:rPr sz="900" spc="862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Changes without exhibiting a pattern</a:t>
            </a:r>
          </a:p>
          <a:p>
            <a:pPr marL="0" marR="0">
              <a:lnSpc>
                <a:spcPts val="1085"/>
              </a:lnSpc>
              <a:spcBef>
                <a:spcPts val="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over subsequent identical periods.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828825" y="4305449"/>
            <a:ext cx="513133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The</a:t>
            </a:r>
            <a:r>
              <a:rPr sz="900" spc="44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completion</a:t>
            </a:r>
            <a:r>
              <a:rPr sz="900" spc="37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of</a:t>
            </a:r>
            <a:r>
              <a:rPr sz="900" spc="34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one</a:t>
            </a:r>
            <a:r>
              <a:rPr sz="900" spc="42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full</a:t>
            </a:r>
            <a:r>
              <a:rPr sz="900" spc="26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pattern</a:t>
            </a:r>
            <a:r>
              <a:rPr sz="900" spc="4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called</a:t>
            </a:r>
            <a:r>
              <a:rPr sz="900" spc="41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a</a:t>
            </a:r>
            <a:r>
              <a:rPr sz="900" spc="852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Any</a:t>
            </a:r>
            <a:r>
              <a:rPr sz="900" spc="534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continuous-time</a:t>
            </a:r>
            <a:r>
              <a:rPr sz="900" spc="535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signal</a:t>
            </a:r>
            <a:r>
              <a:rPr sz="900" spc="533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which</a:t>
            </a:r>
            <a:r>
              <a:rPr sz="900" spc="533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is</a:t>
            </a:r>
            <a:r>
              <a:rPr sz="900" spc="527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not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828825" y="4444133"/>
            <a:ext cx="44136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cycle.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4349305" y="4444133"/>
            <a:ext cx="220410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periodic is called a non-periodic signal.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057425" y="6232247"/>
            <a:ext cx="1945832" cy="2071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30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b)</a:t>
            </a:r>
            <a:r>
              <a:rPr sz="1100" spc="488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11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Analog</a:t>
            </a:r>
            <a:r>
              <a:rPr sz="1100" spc="-14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11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and Digital Data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828825" y="6478673"/>
            <a:ext cx="234366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Examples of Analog data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 shown below.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828825" y="9121289"/>
            <a:ext cx="245613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example of digital data are shown below: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30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3265729" y="10084456"/>
            <a:ext cx="2328257" cy="1382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endParaRPr sz="900" dirty="0">
              <a:solidFill>
                <a:srgbClr val="000000"/>
              </a:solidFill>
              <a:latin typeface="IIGCIL+BookAntiqua,Bold"/>
              <a:cs typeface="IIGCIL+BookAntiqua,Bold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1261872" y="6684747"/>
            <a:ext cx="3942601" cy="146916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412748" y="4276852"/>
            <a:ext cx="3616452" cy="12435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7537" y="413511"/>
            <a:ext cx="6888962" cy="229971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474273" y="524405"/>
            <a:ext cx="141410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Unit 2: Data and Signals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489065" y="537531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26" y="3462075"/>
            <a:ext cx="194524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i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914427" y="3462075"/>
            <a:ext cx="981969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Analog Signal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914427" y="3699438"/>
            <a:ext cx="192417" cy="1657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rial"/>
                <a:cs typeface="Arial"/>
              </a:rPr>
              <a:t>•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143027" y="3697373"/>
            <a:ext cx="1640990" cy="466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Many levels of intensity</a:t>
            </a:r>
          </a:p>
          <a:p>
            <a:pPr marL="0" marR="0">
              <a:lnSpc>
                <a:spcPts val="1085"/>
              </a:lnSpc>
              <a:spcBef>
                <a:spcPts val="120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infinite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number of values.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914427" y="3990510"/>
            <a:ext cx="192417" cy="1657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rial"/>
                <a:cs typeface="Arial"/>
              </a:rPr>
              <a:t>•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667038" y="5588657"/>
            <a:ext cx="123646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Figure</a:t>
            </a:r>
            <a:r>
              <a:rPr sz="900" spc="-12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1 Analog Signal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26" y="5888296"/>
            <a:ext cx="119703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ii</a:t>
            </a:r>
            <a:r>
              <a:rPr sz="1000" spc="879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10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Digital Signal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914427" y="6122598"/>
            <a:ext cx="192417" cy="1657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rial"/>
                <a:cs typeface="Arial"/>
              </a:rPr>
              <a:t>•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143027" y="6120533"/>
            <a:ext cx="197285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Limited</a:t>
            </a:r>
            <a:r>
              <a:rPr sz="900" spc="-1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number of defined values.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914427" y="6409110"/>
            <a:ext cx="192417" cy="1657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rial"/>
                <a:cs typeface="Arial"/>
              </a:rPr>
              <a:t>•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143027" y="6407045"/>
            <a:ext cx="388826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Although each value</a:t>
            </a:r>
            <a:r>
              <a:rPr sz="900" spc="11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can be any number, it is often as simple</a:t>
            </a:r>
            <a:r>
              <a:rPr sz="900" spc="1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as</a:t>
            </a:r>
            <a:r>
              <a:rPr sz="900" spc="-18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1 and 0.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672905" y="8214509"/>
            <a:ext cx="122888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2 Digital Signal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26" y="8484257"/>
            <a:ext cx="5196629" cy="74435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Information</a:t>
            </a:r>
            <a:r>
              <a:rPr sz="900" spc="18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1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also</a:t>
            </a:r>
            <a:r>
              <a:rPr sz="900" spc="1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1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represented</a:t>
            </a:r>
            <a:r>
              <a:rPr sz="900" spc="18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1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digital</a:t>
            </a:r>
            <a:r>
              <a:rPr sz="900" spc="1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signal.</a:t>
            </a:r>
            <a:r>
              <a:rPr sz="900" spc="1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1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example,</a:t>
            </a:r>
            <a:r>
              <a:rPr sz="900" spc="18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</a:t>
            </a:r>
            <a:r>
              <a:rPr sz="900" spc="1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1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1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encoded</a:t>
            </a:r>
            <a:r>
              <a:rPr sz="900" spc="18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1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positive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voltage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 a 0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 zero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voltage.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digital signal can have</a:t>
            </a:r>
            <a:r>
              <a:rPr sz="900" spc="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more than two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levels.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 this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case,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</a:t>
            </a:r>
            <a:r>
              <a:rPr sz="900" spc="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8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zero</a:t>
            </a:r>
            <a:r>
              <a:rPr sz="900" spc="8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voltage.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8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digital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</a:t>
            </a:r>
            <a:r>
              <a:rPr sz="900" spc="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have</a:t>
            </a:r>
            <a:r>
              <a:rPr sz="900" spc="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more</a:t>
            </a:r>
            <a:r>
              <a:rPr sz="900" spc="8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than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two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levels.</a:t>
            </a:r>
            <a:r>
              <a:rPr sz="900" spc="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9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case,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</a:t>
            </a:r>
            <a:r>
              <a:rPr sz="900" spc="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send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more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than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bit</a:t>
            </a:r>
            <a:r>
              <a:rPr sz="900" spc="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each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level.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following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figure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shows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two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signals,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one</a:t>
            </a:r>
            <a:r>
              <a:rPr sz="900" spc="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two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levels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0" marR="0">
              <a:lnSpc>
                <a:spcPts val="1085"/>
              </a:lnSpc>
              <a:spcBef>
                <a:spcPts val="9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other with four. In general, if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signal 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has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 levels, each level needs log2L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bits.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121433" y="10084456"/>
            <a:ext cx="2329553" cy="1382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endParaRPr sz="900" dirty="0">
              <a:solidFill>
                <a:srgbClr val="000000"/>
              </a:solidFill>
              <a:latin typeface="IIGCIL+BookAntiqua,Bold"/>
              <a:cs typeface="IIGCIL+BookAntiqua,Bold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983224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31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1"/>
          <p:cNvSpPr/>
          <p:nvPr/>
        </p:nvSpPr>
        <p:spPr>
          <a:xfrm>
            <a:off x="2753664" y="2405405"/>
            <a:ext cx="3200603" cy="142646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10537" y="4618253"/>
            <a:ext cx="5083886" cy="212290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732557" y="902715"/>
            <a:ext cx="3238322" cy="115978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422656"/>
            <a:ext cx="1680972" cy="481583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810537" y="672617"/>
            <a:ext cx="5083886" cy="127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1828825" y="524405"/>
            <a:ext cx="212053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Data Communication and Networking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597434" y="546663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Notes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3454717" y="2141357"/>
            <a:ext cx="1949729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3 Digital Signal with two levels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3445573" y="3910721"/>
            <a:ext cx="196790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4 Digital Signal with four</a:t>
            </a:r>
            <a:r>
              <a:rPr sz="900" spc="-11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levels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8825" y="4406033"/>
            <a:ext cx="59818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Bit Rate: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8825" y="4620917"/>
            <a:ext cx="406344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333333"/>
                </a:solidFill>
                <a:latin typeface="CQQEGU+BookAntiqua"/>
                <a:cs typeface="CQQEGU+BookAntiqua"/>
              </a:rPr>
              <a:t>The bit rate is the</a:t>
            </a:r>
            <a:r>
              <a:rPr sz="900" spc="14" dirty="0">
                <a:solidFill>
                  <a:srgbClr val="333333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333333"/>
                </a:solidFill>
                <a:latin typeface="CQQEGU+BookAntiqua"/>
                <a:cs typeface="CQQEGU+BookAntiqua"/>
              </a:rPr>
              <a:t>number of bits</a:t>
            </a:r>
            <a:r>
              <a:rPr sz="900" spc="11" dirty="0">
                <a:solidFill>
                  <a:srgbClr val="333333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333333"/>
                </a:solidFill>
                <a:latin typeface="CQQEGU+BookAntiqua"/>
                <a:cs typeface="CQQEGU+BookAntiqua"/>
              </a:rPr>
              <a:t>sent in Is, expressed </a:t>
            </a:r>
            <a:r>
              <a:rPr sz="900" spc="-10" dirty="0">
                <a:solidFill>
                  <a:srgbClr val="333333"/>
                </a:solidFill>
                <a:latin typeface="CQQEGU+BookAntiqua"/>
                <a:cs typeface="CQQEGU+BookAntiqua"/>
              </a:rPr>
              <a:t>in</a:t>
            </a:r>
            <a:r>
              <a:rPr sz="900" spc="16" dirty="0">
                <a:solidFill>
                  <a:srgbClr val="333333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333333"/>
                </a:solidFill>
                <a:latin typeface="CQQEGU+BookAntiqua"/>
                <a:cs typeface="CQQEGU+BookAntiqua"/>
              </a:rPr>
              <a:t>bits per second (bps).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3599497" y="6817001"/>
            <a:ext cx="165994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5 Bit rate and</a:t>
            </a:r>
            <a:r>
              <a:rPr sz="900" spc="14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bit</a:t>
            </a:r>
            <a:r>
              <a:rPr sz="900" spc="-1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interval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8825" y="7085225"/>
            <a:ext cx="286466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333333"/>
                </a:solidFill>
                <a:latin typeface="CQQEGU+BookAntiqua"/>
                <a:cs typeface="CQQEGU+BookAntiqua"/>
              </a:rPr>
              <a:t>The Bit Rate for</a:t>
            </a:r>
            <a:r>
              <a:rPr sz="900" spc="12" dirty="0">
                <a:solidFill>
                  <a:srgbClr val="333333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333333"/>
                </a:solidFill>
                <a:latin typeface="CQQEGU+BookAntiqua"/>
                <a:cs typeface="CQQEGU+BookAntiqua"/>
              </a:rPr>
              <a:t>the above diagram is 8bps and 16bps.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8825" y="7336685"/>
            <a:ext cx="73032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Bit Length: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8825" y="7553093"/>
            <a:ext cx="519517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8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bit</a:t>
            </a:r>
            <a:r>
              <a:rPr sz="900" spc="8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length</a:t>
            </a:r>
            <a:r>
              <a:rPr sz="900" spc="8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8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8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distance</a:t>
            </a:r>
            <a:r>
              <a:rPr sz="900" spc="8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one</a:t>
            </a:r>
            <a:r>
              <a:rPr sz="900" spc="8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bit</a:t>
            </a:r>
            <a:r>
              <a:rPr sz="900" spc="8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occupies</a:t>
            </a:r>
            <a:r>
              <a:rPr sz="900" spc="8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8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8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transmission</a:t>
            </a:r>
            <a:r>
              <a:rPr sz="900" spc="8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medium.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8825" y="7909709"/>
            <a:ext cx="3812465" cy="4094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89672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Bit length =propagation speed x bit duration</a:t>
            </a:r>
          </a:p>
          <a:p>
            <a:pPr marL="0" marR="0">
              <a:lnSpc>
                <a:spcPts val="1200"/>
              </a:lnSpc>
              <a:spcBef>
                <a:spcPts val="638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Baud Rate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28825" y="8356241"/>
            <a:ext cx="5138366" cy="3938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Baud Rate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number of signal unit transmitted per second.</a:t>
            </a:r>
          </a:p>
          <a:p>
            <a:pPr marL="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Thus Baud Rate 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-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always less</a:t>
            </a:r>
            <a:r>
              <a:rPr sz="900" spc="-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than or equal to bit rate. Baud</a:t>
            </a:r>
            <a:r>
              <a:rPr sz="900" spc="-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rate is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number of symbols per second.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32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3265729" y="10084456"/>
            <a:ext cx="2328257" cy="1382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endParaRPr sz="900" dirty="0">
              <a:solidFill>
                <a:srgbClr val="000000"/>
              </a:solidFill>
              <a:latin typeface="IIGCIL+BookAntiqua,Bold"/>
              <a:cs typeface="IIGCIL+BookAntiqua,Bold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739140" y="6332728"/>
            <a:ext cx="4805172" cy="176022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14197" y="1131341"/>
            <a:ext cx="4803419" cy="178612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7537" y="413511"/>
            <a:ext cx="6888962" cy="48158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474273" y="524405"/>
            <a:ext cx="141410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Unit 2: Data and Signals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489065" y="537531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26" y="919109"/>
            <a:ext cx="2368809" cy="4902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333333"/>
                </a:solidFill>
                <a:latin typeface="IIGCIL+BookAntiqua,Bold"/>
                <a:cs typeface="IIGCIL+BookAntiqua,Bold"/>
              </a:rPr>
              <a:t>DifferenceBetweenBit Rate</a:t>
            </a:r>
            <a:r>
              <a:rPr sz="900" spc="11" dirty="0">
                <a:solidFill>
                  <a:srgbClr val="333333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333333"/>
                </a:solidFill>
                <a:latin typeface="IIGCIL+BookAntiqua,Bold"/>
                <a:cs typeface="IIGCIL+BookAntiqua,Bold"/>
              </a:rPr>
              <a:t>and Baud Rate</a:t>
            </a:r>
          </a:p>
          <a:p>
            <a:pPr marL="870215" marR="0">
              <a:lnSpc>
                <a:spcPts val="1200"/>
              </a:lnSpc>
              <a:spcBef>
                <a:spcPts val="1274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Bit Rate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3887533" y="1218759"/>
            <a:ext cx="74845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Baud Rate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26" y="1528709"/>
            <a:ext cx="4810673" cy="31916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Bit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rate</a:t>
            </a:r>
            <a:r>
              <a:rPr sz="900" spc="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also</a:t>
            </a:r>
            <a:r>
              <a:rPr sz="900" spc="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defined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per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second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travel</a:t>
            </a:r>
            <a:r>
              <a:rPr sz="900" spc="8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Baud</a:t>
            </a:r>
            <a:r>
              <a:rPr sz="900" spc="4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rate</a:t>
            </a:r>
            <a:r>
              <a:rPr sz="900" spc="4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39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also</a:t>
            </a:r>
            <a:r>
              <a:rPr sz="900" spc="40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defined</a:t>
            </a:r>
            <a:r>
              <a:rPr sz="900" spc="4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40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per</a:t>
            </a:r>
            <a:r>
              <a:rPr sz="900" spc="4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second</a:t>
            </a:r>
          </a:p>
          <a:p>
            <a:pPr marL="0" marR="0">
              <a:lnSpc>
                <a:spcPts val="1085"/>
              </a:lnSpc>
              <a:spcBef>
                <a:spcPts val="4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number of bits.</a:t>
            </a:r>
            <a:r>
              <a:rPr sz="900" spc="121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number of changes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26" y="1972193"/>
            <a:ext cx="4811492" cy="3176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Bit</a:t>
            </a:r>
            <a:r>
              <a:rPr sz="900" spc="10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rate</a:t>
            </a:r>
            <a:r>
              <a:rPr sz="900" spc="10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emphasized</a:t>
            </a:r>
            <a:r>
              <a:rPr sz="900" spc="10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10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computer</a:t>
            </a:r>
            <a:r>
              <a:rPr sz="900" spc="8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While</a:t>
            </a:r>
            <a:r>
              <a:rPr sz="900" spc="7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baud</a:t>
            </a:r>
            <a:r>
              <a:rPr sz="900" spc="7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rate</a:t>
            </a:r>
            <a:r>
              <a:rPr sz="900" spc="7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emphasized</a:t>
            </a:r>
            <a:r>
              <a:rPr sz="900" spc="7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7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</a:p>
          <a:p>
            <a:pPr marL="0" marR="0">
              <a:lnSpc>
                <a:spcPts val="1085"/>
              </a:lnSpc>
              <a:spcBef>
                <a:spcPts val="3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efficiency.</a:t>
            </a:r>
            <a:r>
              <a:rPr sz="900" spc="141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transmission.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26" y="2414165"/>
            <a:ext cx="4811606" cy="3191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Bit</a:t>
            </a:r>
            <a:r>
              <a:rPr sz="900" spc="6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rate</a:t>
            </a:r>
            <a:r>
              <a:rPr sz="900" spc="6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6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not</a:t>
            </a:r>
            <a:r>
              <a:rPr sz="900" spc="6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used</a:t>
            </a:r>
            <a:r>
              <a:rPr sz="900" spc="6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6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decide</a:t>
            </a:r>
            <a:r>
              <a:rPr sz="900" spc="6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8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While</a:t>
            </a:r>
            <a:r>
              <a:rPr sz="900" spc="5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baud</a:t>
            </a:r>
            <a:r>
              <a:rPr sz="900" spc="50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rate</a:t>
            </a:r>
            <a:r>
              <a:rPr sz="900" spc="50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50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used</a:t>
            </a:r>
            <a:r>
              <a:rPr sz="900" spc="4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5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decide</a:t>
            </a:r>
            <a:r>
              <a:rPr sz="900" spc="50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requirement of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bandwidth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 transmission</a:t>
            </a:r>
            <a:r>
              <a:rPr sz="900" spc="8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requirement</a:t>
            </a:r>
            <a:r>
              <a:rPr sz="900" spc="2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2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bandwidth</a:t>
            </a:r>
            <a:r>
              <a:rPr sz="900" spc="2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2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transmission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26" y="2699153"/>
            <a:ext cx="61316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 signal.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3026473" y="2699153"/>
            <a:ext cx="61316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 signal.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26" y="2997268"/>
            <a:ext cx="762602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Bit Length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26" y="3305692"/>
            <a:ext cx="394655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bit length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distance one bit occupies on the transmission medium.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182393" y="3519065"/>
            <a:ext cx="220594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GUWHFJ+BookAntiqua,Italic"/>
                <a:cs typeface="GUWHFJ+BookAntiqua,Italic"/>
              </a:rPr>
              <a:t>Bit length</a:t>
            </a:r>
            <a:r>
              <a:rPr sz="900" spc="19" dirty="0">
                <a:solidFill>
                  <a:srgbClr val="000000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000000"/>
                </a:solidFill>
                <a:latin typeface="GUWHFJ+BookAntiqua,Italic"/>
                <a:cs typeface="GUWHFJ+BookAntiqua,Italic"/>
              </a:rPr>
              <a:t>=propagation speed x bit duration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26" y="3739456"/>
            <a:ext cx="811864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Bit Interval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26" y="3967109"/>
            <a:ext cx="5200742" cy="3176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9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represented</a:t>
            </a:r>
            <a:r>
              <a:rPr sz="900" spc="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digital</a:t>
            </a:r>
            <a:r>
              <a:rPr sz="900" spc="9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signal.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Example</a:t>
            </a:r>
            <a:r>
              <a:rPr sz="900" spc="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encoded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9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positivevoltage</a:t>
            </a:r>
          </a:p>
          <a:p>
            <a:pPr marL="0" marR="0">
              <a:lnSpc>
                <a:spcPts val="1085"/>
              </a:lnSpc>
              <a:spcBef>
                <a:spcPts val="3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0 can</a:t>
            </a:r>
            <a:r>
              <a:rPr sz="900" spc="2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 encoded as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zero voltage.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26" y="4831101"/>
            <a:ext cx="1771556" cy="2218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2.3 </a:t>
            </a:r>
            <a:r>
              <a:rPr sz="1200" u="sng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Transmission Mode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26" y="5091833"/>
            <a:ext cx="5201794" cy="46088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Transmission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mode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refers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mechanism</a:t>
            </a:r>
            <a:r>
              <a:rPr sz="900" spc="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transferring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between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two</a:t>
            </a:r>
            <a:r>
              <a:rPr sz="900" spc="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devices</a:t>
            </a:r>
            <a:r>
              <a:rPr sz="900" spc="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connected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over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network.It</a:t>
            </a:r>
            <a:r>
              <a:rPr sz="900" spc="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8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also</a:t>
            </a:r>
            <a:r>
              <a:rPr sz="900" spc="8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called</a:t>
            </a:r>
            <a:r>
              <a:rPr sz="900" spc="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Communication</a:t>
            </a:r>
            <a:r>
              <a:rPr sz="900" spc="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Mode.These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modes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direct</a:t>
            </a:r>
            <a:r>
              <a:rPr sz="900" spc="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direction</a:t>
            </a:r>
            <a:r>
              <a:rPr sz="900" spc="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9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flow</a:t>
            </a:r>
            <a:r>
              <a:rPr sz="900" spc="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information.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826" y="5595688"/>
            <a:ext cx="1470141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Modes</a:t>
            </a:r>
            <a:r>
              <a:rPr sz="1000" spc="17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of Transmission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85826" y="5823353"/>
            <a:ext cx="5197237" cy="45936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Transmission</a:t>
            </a:r>
            <a:r>
              <a:rPr sz="900" spc="3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mode</a:t>
            </a:r>
            <a:r>
              <a:rPr sz="900" spc="3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means</a:t>
            </a:r>
            <a:r>
              <a:rPr sz="900" spc="3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transferring</a:t>
            </a:r>
            <a:r>
              <a:rPr sz="900" spc="3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3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3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between</a:t>
            </a:r>
            <a:r>
              <a:rPr sz="900" spc="3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two</a:t>
            </a:r>
            <a:r>
              <a:rPr sz="900" spc="3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devices.</a:t>
            </a:r>
            <a:r>
              <a:rPr sz="900" spc="3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3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3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also</a:t>
            </a:r>
            <a:r>
              <a:rPr sz="900" spc="35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known</a:t>
            </a:r>
            <a:r>
              <a:rPr sz="900" spc="3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communication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mode.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Buses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networks</a:t>
            </a:r>
            <a:r>
              <a:rPr sz="900" spc="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designed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allow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communication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occur</a:t>
            </a:r>
            <a:r>
              <a:rPr sz="900" spc="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between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individual devices that are interconnected. There are three types of transmission mode:-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525039" y="6631215"/>
            <a:ext cx="1491005" cy="2218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Transmission Mode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755061" y="7605432"/>
            <a:ext cx="1034051" cy="2218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CQQEGU+BookAntiqua"/>
                <a:cs typeface="CQQEGU+BookAntiqua"/>
              </a:rPr>
              <a:t>Half- Duplex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071670" y="7690636"/>
            <a:ext cx="1130046" cy="2218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CQQEGU+BookAntiqua"/>
                <a:cs typeface="CQQEGU+BookAntiqua"/>
              </a:rPr>
              <a:t>Simplex Mode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4207014" y="7690636"/>
            <a:ext cx="1396746" cy="2218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CQQEGU+BookAntiqua"/>
                <a:cs typeface="CQQEGU+BookAntiqua"/>
              </a:rPr>
              <a:t>Full-Duplex Mode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998901" y="7776120"/>
            <a:ext cx="546659" cy="2218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CQQEGU+BookAntiqua"/>
                <a:cs typeface="CQQEGU+BookAntiqua"/>
              </a:rPr>
              <a:t>Mode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519197" y="8334905"/>
            <a:ext cx="153552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Figure</a:t>
            </a:r>
            <a:r>
              <a:rPr sz="900" spc="-12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6 Transmission Modes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685826" y="8604653"/>
            <a:ext cx="217433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These are explained as following below.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914427" y="8819999"/>
            <a:ext cx="1421892" cy="2071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30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a)</a:t>
            </a:r>
            <a:r>
              <a:rPr sz="1100" spc="605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11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Simplex Mode</a:t>
            </a:r>
            <a:r>
              <a:rPr sz="1100" spc="-11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11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–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685826" y="9067950"/>
            <a:ext cx="5199566" cy="6010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Simplex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mode,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communication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unidirectional,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one-way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street.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Only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one</a:t>
            </a:r>
            <a:r>
              <a:rPr sz="900" spc="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two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devices</a:t>
            </a:r>
            <a:r>
              <a:rPr sz="900" spc="1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1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link</a:t>
            </a:r>
            <a:r>
              <a:rPr sz="900" spc="1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1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transmit,</a:t>
            </a:r>
            <a:r>
              <a:rPr sz="900" spc="1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other</a:t>
            </a:r>
            <a:r>
              <a:rPr sz="900" spc="1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1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only</a:t>
            </a:r>
            <a:r>
              <a:rPr sz="900" spc="1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receive.</a:t>
            </a:r>
            <a:r>
              <a:rPr sz="900" spc="1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simplex</a:t>
            </a:r>
            <a:r>
              <a:rPr sz="900" spc="1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mode</a:t>
            </a:r>
            <a:r>
              <a:rPr sz="900" spc="1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1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</a:t>
            </a:r>
            <a:r>
              <a:rPr sz="900" spc="1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entire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capacity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channel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send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one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direction.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Example: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Keyboard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traditional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monitors.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keyboard can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only introduce input,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monitor can only give the output.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2121433" y="10084456"/>
            <a:ext cx="2329553" cy="1382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endParaRPr sz="900" dirty="0">
              <a:solidFill>
                <a:srgbClr val="000000"/>
              </a:solidFill>
              <a:latin typeface="IIGCIL+BookAntiqua,Bold"/>
              <a:cs typeface="IIGCIL+BookAntiqua,Bold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983224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33</a:t>
            </a: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bject 1"/>
          <p:cNvSpPr/>
          <p:nvPr/>
        </p:nvSpPr>
        <p:spPr>
          <a:xfrm>
            <a:off x="5747004" y="1073404"/>
            <a:ext cx="1144548" cy="63703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3477768" y="911859"/>
            <a:ext cx="2209800" cy="92963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891539" y="1943607"/>
            <a:ext cx="4843272" cy="26212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189988" y="3677919"/>
            <a:ext cx="4724400" cy="13716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988820" y="904240"/>
            <a:ext cx="1379220" cy="9372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795272" y="7189216"/>
            <a:ext cx="4893564" cy="131368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422656"/>
            <a:ext cx="1680972" cy="48158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810537" y="672617"/>
            <a:ext cx="5083886" cy="1270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1828825" y="524405"/>
            <a:ext cx="212053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Data Communication and Networking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597434" y="546663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Notes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202205" y="1189251"/>
            <a:ext cx="880274" cy="3749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12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Calibri"/>
                <a:cs typeface="Calibri"/>
              </a:rPr>
              <a:t>TV Station</a:t>
            </a:r>
          </a:p>
          <a:p>
            <a:pPr marL="0" marR="0">
              <a:lnSpc>
                <a:spcPts val="1200"/>
              </a:lnSpc>
              <a:spcBef>
                <a:spcPts val="251"/>
              </a:spcBef>
              <a:spcAft>
                <a:spcPts val="0"/>
              </a:spcAft>
            </a:pPr>
            <a:r>
              <a:rPr sz="1200" spc="-11" dirty="0">
                <a:solidFill>
                  <a:srgbClr val="000000"/>
                </a:solidFill>
                <a:latin typeface="Calibri"/>
                <a:cs typeface="Calibri"/>
              </a:rPr>
              <a:t>Transmitter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016625" y="1236482"/>
            <a:ext cx="772146" cy="3749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5823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Calibri"/>
                <a:cs typeface="Calibri"/>
              </a:rPr>
              <a:t>Home</a:t>
            </a:r>
          </a:p>
          <a:p>
            <a:pPr marL="0" marR="0">
              <a:lnSpc>
                <a:spcPts val="1200"/>
              </a:lnSpc>
              <a:spcBef>
                <a:spcPts val="251"/>
              </a:spcBef>
              <a:spcAft>
                <a:spcPts val="0"/>
              </a:spcAft>
            </a:pPr>
            <a:r>
              <a:rPr sz="1200" spc="-13" dirty="0">
                <a:solidFill>
                  <a:srgbClr val="000000"/>
                </a:solidFill>
                <a:latin typeface="Calibri"/>
                <a:cs typeface="Calibri"/>
              </a:rPr>
              <a:t>Television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3690937" y="1279166"/>
            <a:ext cx="977835" cy="19050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Calibri"/>
                <a:cs typeface="Calibri"/>
              </a:rPr>
              <a:t>OneDirection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773489" y="1941725"/>
            <a:ext cx="123555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7 Simplex Mode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057425" y="2282039"/>
            <a:ext cx="1703618" cy="2071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30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b)</a:t>
            </a:r>
            <a:r>
              <a:rPr sz="1100" spc="488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11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Half-Duplex Mode –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8825" y="2528465"/>
            <a:ext cx="5201274" cy="744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half-duplex</a:t>
            </a:r>
            <a:r>
              <a:rPr sz="900" spc="1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mode,</a:t>
            </a:r>
            <a:r>
              <a:rPr sz="900" spc="1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each</a:t>
            </a:r>
            <a:r>
              <a:rPr sz="900" spc="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station</a:t>
            </a:r>
            <a:r>
              <a:rPr sz="900" spc="1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1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both</a:t>
            </a:r>
            <a:r>
              <a:rPr sz="900" spc="1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transmit</a:t>
            </a:r>
            <a:r>
              <a:rPr sz="900" spc="9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receive,</a:t>
            </a:r>
            <a:r>
              <a:rPr sz="900" spc="1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but</a:t>
            </a:r>
            <a:r>
              <a:rPr sz="900" spc="9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not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at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same</a:t>
            </a:r>
            <a:r>
              <a:rPr sz="900" spc="9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time.</a:t>
            </a:r>
            <a:r>
              <a:rPr sz="900" spc="1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When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one</a:t>
            </a:r>
            <a:r>
              <a:rPr sz="900" spc="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device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sending,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other</a:t>
            </a:r>
            <a:r>
              <a:rPr sz="900" spc="6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only</a:t>
            </a:r>
            <a:r>
              <a:rPr sz="900" spc="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receive,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vice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versa.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half-duplex</a:t>
            </a:r>
            <a:r>
              <a:rPr sz="900" spc="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mode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used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</a:p>
          <a:p>
            <a:pPr marL="0" marR="0">
              <a:lnSpc>
                <a:spcPts val="1085"/>
              </a:lnSpc>
              <a:spcBef>
                <a:spcPts val="4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cases</a:t>
            </a:r>
            <a:r>
              <a:rPr sz="900" spc="15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where</a:t>
            </a:r>
            <a:r>
              <a:rPr sz="900" spc="1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there</a:t>
            </a:r>
            <a:r>
              <a:rPr sz="900" spc="1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</a:t>
            </a:r>
            <a:r>
              <a:rPr sz="900" spc="1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need</a:t>
            </a:r>
            <a:r>
              <a:rPr sz="900" spc="1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1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communication</a:t>
            </a:r>
            <a:r>
              <a:rPr sz="900" spc="1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both</a:t>
            </a:r>
            <a:r>
              <a:rPr sz="900" spc="2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direction</a:t>
            </a:r>
            <a:r>
              <a:rPr sz="900" spc="1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at</a:t>
            </a:r>
            <a:r>
              <a:rPr sz="900" spc="1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5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same</a:t>
            </a:r>
            <a:r>
              <a:rPr sz="900" spc="1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time.</a:t>
            </a:r>
            <a:r>
              <a:rPr sz="900" spc="1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entire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capacity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channel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 utilized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each</a:t>
            </a:r>
            <a:r>
              <a:rPr sz="900" spc="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direction.</a:t>
            </a:r>
            <a:r>
              <a:rPr sz="900" spc="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Example: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Walkie-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talkie in which message</a:t>
            </a:r>
          </a:p>
          <a:p>
            <a:pPr marL="0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 sent one at</a:t>
            </a:r>
            <a:r>
              <a:rPr sz="900" spc="-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time and messages are sent in both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directions.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790253" y="3313774"/>
            <a:ext cx="3278540" cy="2071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30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CQQEGU+BookAntiqua"/>
                <a:cs typeface="CQQEGU+BookAntiqua"/>
              </a:rPr>
              <a:t>Channel capacity=Bandwidth * Propagation Delay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3800665" y="3897534"/>
            <a:ext cx="1406866" cy="68276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9143" marR="0">
              <a:lnSpc>
                <a:spcPts val="159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QFHCUS+SegoeUI"/>
                <a:cs typeface="QFHCUS+SegoeUI"/>
              </a:rPr>
              <a:t>Direction </a:t>
            </a:r>
            <a:r>
              <a:rPr sz="1200" spc="-19" dirty="0">
                <a:solidFill>
                  <a:srgbClr val="000000"/>
                </a:solidFill>
                <a:latin typeface="QFHCUS+SegoeUI"/>
                <a:cs typeface="QFHCUS+SegoeUI"/>
              </a:rPr>
              <a:t>of</a:t>
            </a:r>
            <a:r>
              <a:rPr sz="1200" spc="10" dirty="0">
                <a:solidFill>
                  <a:srgbClr val="000000"/>
                </a:solidFill>
                <a:latin typeface="QFHCUS+SegoeUI"/>
                <a:cs typeface="QFHCUS+SegoeUI"/>
              </a:rPr>
              <a:t> </a:t>
            </a:r>
            <a:r>
              <a:rPr sz="1200" dirty="0">
                <a:solidFill>
                  <a:srgbClr val="000000"/>
                </a:solidFill>
                <a:latin typeface="QFHCUS+SegoeUI"/>
                <a:cs typeface="QFHCUS+SegoeUI"/>
              </a:rPr>
              <a:t>data 1</a:t>
            </a:r>
          </a:p>
          <a:p>
            <a:pPr marL="0" marR="0">
              <a:lnSpc>
                <a:spcPts val="1596"/>
              </a:lnSpc>
              <a:spcBef>
                <a:spcPts val="1883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QFHCUS+SegoeUI"/>
                <a:cs typeface="QFHCUS+SegoeUI"/>
              </a:rPr>
              <a:t>Direction </a:t>
            </a:r>
            <a:r>
              <a:rPr sz="1200" spc="-19" dirty="0">
                <a:solidFill>
                  <a:srgbClr val="000000"/>
                </a:solidFill>
                <a:latin typeface="QFHCUS+SegoeUI"/>
                <a:cs typeface="QFHCUS+SegoeUI"/>
              </a:rPr>
              <a:t>of</a:t>
            </a:r>
            <a:r>
              <a:rPr sz="1200" spc="10" dirty="0">
                <a:solidFill>
                  <a:srgbClr val="000000"/>
                </a:solidFill>
                <a:latin typeface="QFHCUS+SegoeUI"/>
                <a:cs typeface="QFHCUS+SegoeUI"/>
              </a:rPr>
              <a:t> </a:t>
            </a:r>
            <a:r>
              <a:rPr sz="1200" dirty="0">
                <a:solidFill>
                  <a:srgbClr val="000000"/>
                </a:solidFill>
                <a:latin typeface="QFHCUS+SegoeUI"/>
                <a:cs typeface="QFHCUS+SegoeUI"/>
              </a:rPr>
              <a:t>data 2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3660444" y="4785509"/>
            <a:ext cx="180297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8 Half Duplex</a:t>
            </a:r>
            <a:r>
              <a:rPr sz="900" spc="1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Transmission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057425" y="4929227"/>
            <a:ext cx="1671615" cy="2071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30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c)</a:t>
            </a:r>
            <a:r>
              <a:rPr sz="1100" spc="667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11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Full-Duplex Mode –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828825" y="5177177"/>
            <a:ext cx="5196302" cy="4593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full-duplex</a:t>
            </a:r>
            <a:r>
              <a:rPr sz="900" spc="1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mode,</a:t>
            </a:r>
            <a:r>
              <a:rPr sz="900" spc="1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both</a:t>
            </a:r>
            <a:r>
              <a:rPr sz="900" spc="1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stations</a:t>
            </a:r>
            <a:r>
              <a:rPr sz="900" spc="1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1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transmit</a:t>
            </a:r>
            <a:r>
              <a:rPr sz="900" spc="1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1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receive</a:t>
            </a:r>
            <a:r>
              <a:rPr sz="900" spc="1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simultaneously.</a:t>
            </a:r>
            <a:r>
              <a:rPr sz="900" spc="1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fullduplex</a:t>
            </a:r>
            <a:r>
              <a:rPr sz="900" spc="1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mode,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signals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going</a:t>
            </a:r>
            <a:r>
              <a:rPr sz="900" spc="1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one</a:t>
            </a:r>
            <a:r>
              <a:rPr sz="900" spc="1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direction</a:t>
            </a:r>
            <a:r>
              <a:rPr sz="900" spc="9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share</a:t>
            </a:r>
            <a:r>
              <a:rPr sz="900" spc="9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capacity</a:t>
            </a:r>
            <a:r>
              <a:rPr sz="900" spc="1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link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</a:t>
            </a:r>
            <a:r>
              <a:rPr sz="900" spc="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signals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going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other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direction,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 sharing can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occur in two</a:t>
            </a:r>
            <a:r>
              <a:rPr sz="900" spc="-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ways: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828825" y="5678573"/>
            <a:ext cx="5196883" cy="3191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Either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link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must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contain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two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physically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separate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transmission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paths,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one</a:t>
            </a:r>
            <a:r>
              <a:rPr sz="900" spc="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sending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other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 receiving.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828825" y="6039761"/>
            <a:ext cx="375201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 the capacity is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divided between signals travelling in both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directions.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828825" y="6257693"/>
            <a:ext cx="5202449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8955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Full-duplex</a:t>
            </a:r>
            <a:r>
              <a:rPr sz="900" spc="1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mode</a:t>
            </a:r>
            <a:r>
              <a:rPr sz="900" spc="1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6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used</a:t>
            </a:r>
            <a:r>
              <a:rPr sz="900" spc="1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when</a:t>
            </a:r>
            <a:r>
              <a:rPr sz="900" spc="1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communication</a:t>
            </a:r>
            <a:r>
              <a:rPr sz="900" spc="17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both</a:t>
            </a:r>
            <a:r>
              <a:rPr sz="900" spc="1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direction</a:t>
            </a:r>
            <a:r>
              <a:rPr sz="900" spc="17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required</a:t>
            </a:r>
            <a:r>
              <a:rPr sz="900" spc="1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</a:t>
            </a:r>
            <a:r>
              <a:rPr sz="900" spc="1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time.</a:t>
            </a:r>
            <a:r>
              <a:rPr sz="900" spc="2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capacity of the channel,</a:t>
            </a:r>
            <a:r>
              <a:rPr sz="900" spc="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however,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must be divided between the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two directions.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828825" y="6617357"/>
            <a:ext cx="5194716" cy="3191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Example:</a:t>
            </a:r>
            <a:r>
              <a:rPr sz="900" spc="3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Telephone</a:t>
            </a:r>
            <a:r>
              <a:rPr sz="900" spc="3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</a:t>
            </a:r>
            <a:r>
              <a:rPr sz="900" spc="3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3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which</a:t>
            </a:r>
            <a:r>
              <a:rPr sz="900" spc="3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there</a:t>
            </a:r>
            <a:r>
              <a:rPr sz="900" spc="3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3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communication</a:t>
            </a:r>
            <a:r>
              <a:rPr sz="900" spc="3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between</a:t>
            </a:r>
            <a:r>
              <a:rPr sz="900" spc="3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two</a:t>
            </a:r>
            <a:r>
              <a:rPr sz="900" spc="3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persons</a:t>
            </a:r>
            <a:r>
              <a:rPr sz="900" spc="3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3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telephone line, through which both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 talk and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listen at the same time.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828825" y="6978545"/>
            <a:ext cx="281398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Channel Capacity=2* Bandwidth*propagation Delay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3533965" y="8563505"/>
            <a:ext cx="1789359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9 Full Duplex</a:t>
            </a:r>
            <a:r>
              <a:rPr sz="900" spc="1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Transmission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1828825" y="8834188"/>
            <a:ext cx="1355273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Performance Metrics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1828825" y="9061853"/>
            <a:ext cx="5199316" cy="6010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performance</a:t>
            </a:r>
            <a:r>
              <a:rPr sz="900" spc="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affected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number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different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factors.It’s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important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companies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know which network performance metrics 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-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important to examine.However, depending on the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specific</a:t>
            </a:r>
            <a:r>
              <a:rPr sz="900" spc="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issues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plague</a:t>
            </a:r>
            <a:r>
              <a:rPr sz="900" spc="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your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network,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not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every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metric</a:t>
            </a:r>
            <a:r>
              <a:rPr sz="900" spc="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going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important</a:t>
            </a:r>
            <a:r>
              <a:rPr sz="900" spc="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look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at.Despite this, there are some metrics that are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essential for any businesses to consider.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34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3265729" y="10084456"/>
            <a:ext cx="2328257" cy="1382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endParaRPr sz="900" dirty="0">
              <a:solidFill>
                <a:srgbClr val="000000"/>
              </a:solidFill>
              <a:latin typeface="IIGCIL+BookAntiqua,Bold"/>
              <a:cs typeface="IIGCIL+BookAntiqua,Bold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1671828" y="914895"/>
            <a:ext cx="3075445" cy="266853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37" y="413511"/>
            <a:ext cx="6888962" cy="4815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474273" y="524405"/>
            <a:ext cx="141410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Unit 2: Data and Signals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6489065" y="537531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3334689" y="1237840"/>
            <a:ext cx="1225853" cy="80205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33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Arial"/>
                <a:cs typeface="Arial"/>
              </a:rPr>
              <a:t>Bandwidth usage</a:t>
            </a:r>
          </a:p>
          <a:p>
            <a:pPr marL="176758" marR="0">
              <a:lnSpc>
                <a:spcPts val="1233"/>
              </a:lnSpc>
              <a:spcBef>
                <a:spcPts val="1157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Arial"/>
                <a:cs typeface="Arial"/>
              </a:rPr>
              <a:t>Throughput</a:t>
            </a:r>
          </a:p>
          <a:p>
            <a:pPr marL="292608" marR="0">
              <a:lnSpc>
                <a:spcPts val="1233"/>
              </a:lnSpc>
              <a:spcBef>
                <a:spcPts val="1157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Arial"/>
                <a:cs typeface="Arial"/>
              </a:rPr>
              <a:t>Latency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3389528" y="2148786"/>
            <a:ext cx="1118589" cy="80205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4967" marR="0">
              <a:lnSpc>
                <a:spcPts val="1233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Arial"/>
                <a:cs typeface="Arial"/>
              </a:rPr>
              <a:t>Packet</a:t>
            </a:r>
            <a:r>
              <a:rPr sz="1100" spc="-28" dirty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r>
              <a:rPr sz="1100" dirty="0">
                <a:solidFill>
                  <a:srgbClr val="000000"/>
                </a:solidFill>
                <a:latin typeface="Arial"/>
                <a:cs typeface="Arial"/>
              </a:rPr>
              <a:t>loss</a:t>
            </a:r>
          </a:p>
          <a:p>
            <a:pPr marL="0" marR="0">
              <a:lnSpc>
                <a:spcPts val="1233"/>
              </a:lnSpc>
              <a:spcBef>
                <a:spcPts val="1157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Arial"/>
                <a:cs typeface="Arial"/>
              </a:rPr>
              <a:t>Retransmission</a:t>
            </a:r>
          </a:p>
          <a:p>
            <a:pPr marL="153949" marR="0">
              <a:lnSpc>
                <a:spcPts val="1233"/>
              </a:lnSpc>
              <a:spcBef>
                <a:spcPts val="1157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Arial"/>
                <a:cs typeface="Arial"/>
              </a:rPr>
              <a:t>Availability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491661" y="3059744"/>
            <a:ext cx="916081" cy="1947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33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Arial"/>
                <a:cs typeface="Arial"/>
              </a:rPr>
              <a:t>Connectivity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85226" y="3654701"/>
            <a:ext cx="2801489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10:</a:t>
            </a:r>
            <a:r>
              <a:rPr sz="900" spc="-12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Seven Essential Network Performance Metrics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26" y="4138731"/>
            <a:ext cx="1135116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Bandwidth usage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26" y="4366409"/>
            <a:ext cx="5200353" cy="8876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Bandwidth</a:t>
            </a:r>
            <a:r>
              <a:rPr sz="900" spc="1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maximum</a:t>
            </a:r>
            <a:r>
              <a:rPr sz="900" spc="1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1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transmission</a:t>
            </a:r>
            <a:r>
              <a:rPr sz="900" spc="1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rate</a:t>
            </a:r>
            <a:r>
              <a:rPr sz="900" spc="1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possible</a:t>
            </a:r>
            <a:r>
              <a:rPr sz="900" spc="1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1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network.</a:t>
            </a:r>
            <a:r>
              <a:rPr sz="900" spc="1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1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optimal</a:t>
            </a:r>
            <a:r>
              <a:rPr sz="900" spc="1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operations,</a:t>
            </a:r>
            <a:r>
              <a:rPr sz="900" spc="1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</a:t>
            </a:r>
            <a:r>
              <a:rPr sz="900" spc="1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want</a:t>
            </a:r>
            <a:r>
              <a:rPr sz="900" spc="1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get</a:t>
            </a:r>
            <a:r>
              <a:rPr sz="900" spc="1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1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close</a:t>
            </a:r>
            <a:r>
              <a:rPr sz="900" spc="1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your</a:t>
            </a:r>
            <a:r>
              <a:rPr sz="900" spc="1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maximum</a:t>
            </a:r>
            <a:r>
              <a:rPr sz="900" spc="1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bandwidth</a:t>
            </a:r>
            <a:r>
              <a:rPr sz="900" spc="1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1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possible</a:t>
            </a:r>
            <a:r>
              <a:rPr sz="900" spc="1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without</a:t>
            </a:r>
            <a:r>
              <a:rPr sz="900" spc="1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reaching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critical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levels.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</a:t>
            </a:r>
            <a:r>
              <a:rPr sz="900" spc="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indicates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your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</a:t>
            </a:r>
            <a:r>
              <a:rPr sz="900" spc="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sending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much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within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period</a:t>
            </a:r>
            <a:r>
              <a:rPr sz="900" spc="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time</a:t>
            </a:r>
            <a:r>
              <a:rPr sz="900" spc="1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but</a:t>
            </a:r>
            <a:r>
              <a:rPr sz="900" spc="1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isn’t</a:t>
            </a:r>
            <a:r>
              <a:rPr sz="900" spc="1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being</a:t>
            </a:r>
            <a:r>
              <a:rPr sz="900" spc="1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overloaded.</a:t>
            </a:r>
            <a:r>
              <a:rPr sz="900" spc="1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  <a:r>
              <a:rPr sz="900" spc="1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NPM</a:t>
            </a:r>
            <a:r>
              <a:rPr sz="900" spc="1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1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monitor</a:t>
            </a:r>
            <a:r>
              <a:rPr sz="900" spc="1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how</a:t>
            </a:r>
            <a:r>
              <a:rPr sz="900" spc="1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much</a:t>
            </a:r>
            <a:r>
              <a:rPr sz="900" spc="1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bandwidth</a:t>
            </a:r>
            <a:r>
              <a:rPr sz="900" spc="1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currently</a:t>
            </a:r>
            <a:r>
              <a:rPr sz="900" spc="1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being</a:t>
            </a:r>
          </a:p>
          <a:p>
            <a:pPr marL="0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used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network,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well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how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much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bandwidth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typically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used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during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daily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operations.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solution can also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alert you when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your network is using too much bandwidth.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26" y="5296984"/>
            <a:ext cx="81602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Throughput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26" y="5524649"/>
            <a:ext cx="5197753" cy="74435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Throughput measures your network’s actual data transmission rate, which can vary wildly through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different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areas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your</a:t>
            </a:r>
            <a:r>
              <a:rPr sz="900" spc="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network.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While</a:t>
            </a:r>
            <a:r>
              <a:rPr sz="900" spc="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your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network’s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bandwidth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measures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theoretical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limit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transfer,</a:t>
            </a:r>
            <a:r>
              <a:rPr sz="900" spc="7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throughput</a:t>
            </a:r>
            <a:r>
              <a:rPr sz="900" spc="6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tells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</a:t>
            </a:r>
            <a:r>
              <a:rPr sz="900" spc="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how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much</a:t>
            </a:r>
            <a:r>
              <a:rPr sz="900" spc="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7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actually</a:t>
            </a:r>
            <a:r>
              <a:rPr sz="900" spc="7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being</a:t>
            </a:r>
            <a:r>
              <a:rPr sz="900" spc="7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sent.</a:t>
            </a:r>
            <a:r>
              <a:rPr sz="900" spc="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Specifically,</a:t>
            </a:r>
            <a:r>
              <a:rPr sz="900" spc="7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throughput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measures</a:t>
            </a:r>
            <a:r>
              <a:rPr sz="900" spc="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percentage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packets</a:t>
            </a:r>
            <a:r>
              <a:rPr sz="900" spc="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successfully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being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sent;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low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throughput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means</a:t>
            </a:r>
          </a:p>
          <a:p>
            <a:pPr marL="0" marR="0">
              <a:lnSpc>
                <a:spcPts val="1085"/>
              </a:lnSpc>
              <a:spcBef>
                <a:spcPts val="9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there are a lot of failed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dropped packets that need to be sent again.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26" y="6311968"/>
            <a:ext cx="602243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Latency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26" y="6539633"/>
            <a:ext cx="5199566" cy="74435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Latency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delay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happens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between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node</a:t>
            </a:r>
            <a:r>
              <a:rPr sz="900" spc="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device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requesting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when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finished</a:t>
            </a:r>
            <a:r>
              <a:rPr sz="900" spc="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being</a:t>
            </a:r>
            <a:r>
              <a:rPr sz="900" spc="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delivered.</a:t>
            </a:r>
            <a:r>
              <a:rPr sz="900" spc="1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delay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happen</a:t>
            </a:r>
            <a:r>
              <a:rPr sz="900" spc="1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variety</a:t>
            </a:r>
            <a:r>
              <a:rPr sz="900" spc="1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reasons,</a:t>
            </a:r>
            <a:r>
              <a:rPr sz="900" spc="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but</a:t>
            </a:r>
            <a:r>
              <a:rPr sz="900" spc="9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whatever</a:t>
            </a:r>
            <a:r>
              <a:rPr sz="900" spc="1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cause,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your</a:t>
            </a:r>
            <a:r>
              <a:rPr sz="900" spc="1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NPM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solution</a:t>
            </a:r>
            <a:r>
              <a:rPr sz="900" spc="1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1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track</a:t>
            </a:r>
            <a:r>
              <a:rPr sz="900" spc="1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any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delays</a:t>
            </a:r>
            <a:r>
              <a:rPr sz="900" spc="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10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log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them.</a:t>
            </a:r>
            <a:r>
              <a:rPr sz="900" spc="1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Consistent</a:t>
            </a:r>
            <a:r>
              <a:rPr sz="900" spc="1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delays</a:t>
            </a:r>
            <a:r>
              <a:rPr sz="900" spc="1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1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odd</a:t>
            </a:r>
            <a:r>
              <a:rPr sz="900" spc="1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spikes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delay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time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indicate</a:t>
            </a:r>
            <a:r>
              <a:rPr sz="900" spc="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major</a:t>
            </a:r>
            <a:r>
              <a:rPr sz="900" spc="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performance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issue;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however,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because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delays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often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undetectable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0" marR="0">
              <a:lnSpc>
                <a:spcPts val="1085"/>
              </a:lnSpc>
              <a:spcBef>
                <a:spcPts val="9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human eye, you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need a monitoring tool to keep an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eye on any delays that happen.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26" y="7326952"/>
            <a:ext cx="796647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Packet loss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26" y="7554617"/>
            <a:ext cx="5196056" cy="88608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Packet</a:t>
            </a:r>
            <a:r>
              <a:rPr sz="900" spc="1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loss</a:t>
            </a:r>
            <a:r>
              <a:rPr sz="900" spc="1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examines</a:t>
            </a:r>
            <a:r>
              <a:rPr sz="900" spc="19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how</a:t>
            </a:r>
            <a:r>
              <a:rPr sz="900" spc="19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many</a:t>
            </a:r>
            <a:r>
              <a:rPr sz="900" spc="1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20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packets</a:t>
            </a:r>
            <a:r>
              <a:rPr sz="900" spc="1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1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dropped</a:t>
            </a:r>
            <a:r>
              <a:rPr sz="900" spc="19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during</a:t>
            </a:r>
            <a:r>
              <a:rPr sz="900" spc="1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20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transmissions</a:t>
            </a:r>
            <a:r>
              <a:rPr sz="900" spc="1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1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your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network.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more</a:t>
            </a:r>
            <a:r>
              <a:rPr sz="900" spc="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packets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7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lost,</a:t>
            </a:r>
            <a:r>
              <a:rPr sz="900" spc="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longer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takes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7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request</a:t>
            </a:r>
            <a:r>
              <a:rPr sz="900" spc="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fulfilled.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Your</a:t>
            </a:r>
            <a:r>
              <a:rPr sz="900" spc="3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3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team</a:t>
            </a:r>
            <a:r>
              <a:rPr sz="900" spc="3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should</a:t>
            </a:r>
            <a:r>
              <a:rPr sz="900" spc="3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know</a:t>
            </a:r>
            <a:r>
              <a:rPr sz="900" spc="30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how</a:t>
            </a:r>
            <a:r>
              <a:rPr sz="900" spc="30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many</a:t>
            </a:r>
            <a:r>
              <a:rPr sz="900" spc="3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packets</a:t>
            </a:r>
            <a:r>
              <a:rPr sz="900" spc="3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3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being</a:t>
            </a:r>
            <a:r>
              <a:rPr sz="900" spc="3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dropped</a:t>
            </a:r>
            <a:r>
              <a:rPr sz="900" spc="3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3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average</a:t>
            </a:r>
            <a:r>
              <a:rPr sz="900" spc="3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across</a:t>
            </a:r>
            <a:r>
              <a:rPr sz="900" spc="3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your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infrastructure.</a:t>
            </a:r>
            <a:r>
              <a:rPr sz="900" spc="26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network’s</a:t>
            </a:r>
            <a:r>
              <a:rPr sz="900" spc="2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Transmission</a:t>
            </a:r>
            <a:r>
              <a:rPr sz="900" spc="26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Control</a:t>
            </a:r>
            <a:r>
              <a:rPr sz="900" spc="2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</a:t>
            </a:r>
            <a:r>
              <a:rPr sz="900" spc="2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(TCP)</a:t>
            </a:r>
            <a:r>
              <a:rPr sz="900" spc="2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interprets</a:t>
            </a:r>
            <a:r>
              <a:rPr sz="900" spc="2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when</a:t>
            </a:r>
            <a:r>
              <a:rPr sz="900" spc="2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packets</a:t>
            </a:r>
            <a:r>
              <a:rPr sz="900" spc="2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</a:p>
          <a:p>
            <a:pPr marL="0" marR="0">
              <a:lnSpc>
                <a:spcPts val="1085"/>
              </a:lnSpc>
              <a:spcBef>
                <a:spcPts val="9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dropped</a:t>
            </a:r>
            <a:r>
              <a:rPr sz="900" spc="1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10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takes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steps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ensure</a:t>
            </a:r>
            <a:r>
              <a:rPr sz="900" spc="10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1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1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packets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still</a:t>
            </a:r>
            <a:r>
              <a:rPr sz="900" spc="1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1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transmitted;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your</a:t>
            </a:r>
            <a:r>
              <a:rPr sz="900" spc="1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</a:t>
            </a:r>
            <a:r>
              <a:rPr sz="900" spc="1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team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should monitor this system to make sure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it’s working.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26" y="8483668"/>
            <a:ext cx="1038912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Retransmission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26" y="8711333"/>
            <a:ext cx="5201383" cy="74435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When</a:t>
            </a:r>
            <a:r>
              <a:rPr sz="900" spc="2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packets</a:t>
            </a:r>
            <a:r>
              <a:rPr sz="900" spc="27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27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lost,</a:t>
            </a:r>
            <a:r>
              <a:rPr sz="900" spc="28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</a:t>
            </a:r>
            <a:r>
              <a:rPr sz="900" spc="2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needs</a:t>
            </a:r>
            <a:r>
              <a:rPr sz="900" spc="2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2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retransmit</a:t>
            </a:r>
            <a:r>
              <a:rPr sz="900" spc="2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2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2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complete</a:t>
            </a:r>
            <a:r>
              <a:rPr sz="900" spc="2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8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2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request.</a:t>
            </a:r>
            <a:r>
              <a:rPr sz="900" spc="28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retransmission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rate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lets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your</a:t>
            </a:r>
            <a:r>
              <a:rPr sz="900" spc="1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enterprise</a:t>
            </a:r>
            <a:r>
              <a:rPr sz="900" spc="1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know</a:t>
            </a:r>
            <a:r>
              <a:rPr sz="900" spc="1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how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often</a:t>
            </a:r>
            <a:r>
              <a:rPr sz="900" spc="1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packets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1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being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dropped,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which</a:t>
            </a:r>
            <a:r>
              <a:rPr sz="900" spc="1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indication</a:t>
            </a:r>
            <a:r>
              <a:rPr sz="900" spc="1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congestion</a:t>
            </a:r>
            <a:r>
              <a:rPr sz="900" spc="1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1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your</a:t>
            </a:r>
            <a:r>
              <a:rPr sz="900" spc="1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network.</a:t>
            </a:r>
            <a:r>
              <a:rPr sz="900" spc="1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</a:t>
            </a:r>
            <a:r>
              <a:rPr sz="900" spc="1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1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analyze</a:t>
            </a:r>
            <a:r>
              <a:rPr sz="900" spc="1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retransmission</a:t>
            </a:r>
            <a:r>
              <a:rPr sz="900" spc="1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delay,</a:t>
            </a:r>
            <a:r>
              <a:rPr sz="900" spc="20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17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time</a:t>
            </a:r>
            <a:r>
              <a:rPr sz="900" spc="1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takes</a:t>
            </a:r>
            <a:r>
              <a:rPr sz="900" spc="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9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dropped</a:t>
            </a:r>
            <a:r>
              <a:rPr sz="900" spc="1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packet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1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retransmitted,</a:t>
            </a:r>
            <a:r>
              <a:rPr sz="900" spc="1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understand</a:t>
            </a:r>
            <a:r>
              <a:rPr sz="900" spc="10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how</a:t>
            </a:r>
            <a:r>
              <a:rPr sz="900" spc="1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long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takes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your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</a:p>
          <a:p>
            <a:pPr marL="0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recover from packet loss.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121433" y="10084456"/>
            <a:ext cx="2329553" cy="1382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endParaRPr sz="900" dirty="0">
              <a:solidFill>
                <a:srgbClr val="000000"/>
              </a:solidFill>
              <a:latin typeface="IIGCIL+BookAntiqua,Bold"/>
              <a:cs typeface="IIGCIL+BookAntiqua,Bold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983224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35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2406396" y="4494784"/>
            <a:ext cx="3915156" cy="123596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868449" y="6962165"/>
            <a:ext cx="5025974" cy="22082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422656"/>
            <a:ext cx="1680972" cy="48158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810537" y="672617"/>
            <a:ext cx="5083886" cy="127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828825" y="524405"/>
            <a:ext cx="2120536" cy="5740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Data Communication and Networking</a:t>
            </a:r>
          </a:p>
          <a:p>
            <a:pPr marL="0" marR="0">
              <a:lnSpc>
                <a:spcPts val="1200"/>
              </a:lnSpc>
              <a:spcBef>
                <a:spcPts val="1934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Availability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597434" y="546663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Notes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8825" y="1135529"/>
            <a:ext cx="5201910" cy="88608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</a:t>
            </a:r>
            <a:r>
              <a:rPr sz="900" spc="2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availability,</a:t>
            </a:r>
            <a:r>
              <a:rPr sz="900" spc="2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also</a:t>
            </a:r>
            <a:r>
              <a:rPr sz="900" spc="2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known</a:t>
            </a:r>
            <a:r>
              <a:rPr sz="900" spc="2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2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uptime,</a:t>
            </a:r>
            <a:r>
              <a:rPr sz="900" spc="2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simply</a:t>
            </a:r>
            <a:r>
              <a:rPr sz="900" spc="2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measures</a:t>
            </a:r>
            <a:r>
              <a:rPr sz="900" spc="2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whether</a:t>
            </a:r>
            <a:r>
              <a:rPr sz="900" spc="2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2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not</a:t>
            </a:r>
            <a:r>
              <a:rPr sz="900" spc="2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</a:t>
            </a:r>
            <a:r>
              <a:rPr sz="900" spc="2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currently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operational.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</a:t>
            </a:r>
            <a:r>
              <a:rPr sz="900" spc="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never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guarantee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100%</a:t>
            </a:r>
            <a:r>
              <a:rPr sz="900" spc="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availability,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but</a:t>
            </a:r>
            <a:r>
              <a:rPr sz="900" spc="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</a:t>
            </a:r>
            <a:r>
              <a:rPr sz="900" spc="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want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aware</a:t>
            </a:r>
            <a:r>
              <a:rPr sz="900" spc="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any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downtime</a:t>
            </a:r>
            <a:r>
              <a:rPr sz="900" spc="9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happens</a:t>
            </a:r>
            <a:r>
              <a:rPr sz="900" spc="9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your</a:t>
            </a:r>
            <a:r>
              <a:rPr sz="900" spc="1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</a:t>
            </a:r>
            <a:r>
              <a:rPr sz="900" spc="10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</a:t>
            </a:r>
            <a:r>
              <a:rPr sz="900" spc="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weren’t</a:t>
            </a:r>
            <a:r>
              <a:rPr sz="900" spc="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expecting.</a:t>
            </a:r>
            <a:r>
              <a:rPr sz="900" spc="1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It’s</a:t>
            </a:r>
            <a:r>
              <a:rPr sz="900" spc="1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important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1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alerted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when the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 goes down, which network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monitoring tools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will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provide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 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you.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However,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</a:t>
            </a:r>
          </a:p>
          <a:p>
            <a:pPr marL="0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should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also</a:t>
            </a:r>
            <a:r>
              <a:rPr sz="900" spc="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able</a:t>
            </a:r>
            <a:r>
              <a:rPr sz="900" spc="9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discover</a:t>
            </a:r>
            <a:r>
              <a:rPr sz="900" spc="1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your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actual</a:t>
            </a:r>
            <a:r>
              <a:rPr sz="900" spc="10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uptime</a:t>
            </a:r>
            <a:r>
              <a:rPr sz="900" spc="10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percentage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8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how</a:t>
            </a:r>
            <a:r>
              <a:rPr sz="900" spc="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often</a:t>
            </a:r>
            <a:r>
              <a:rPr sz="900" spc="1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your</a:t>
            </a:r>
            <a:r>
              <a:rPr sz="900" spc="1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</a:t>
            </a:r>
            <a:r>
              <a:rPr sz="900" spc="1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goes</a:t>
            </a:r>
          </a:p>
          <a:p>
            <a:pPr marL="0" marR="0">
              <a:lnSpc>
                <a:spcPts val="1085"/>
              </a:lnSpc>
              <a:spcBef>
                <a:spcPts val="3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down.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8825" y="2064580"/>
            <a:ext cx="88711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Connectivity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8825" y="2292233"/>
            <a:ext cx="5202404" cy="744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Connectivity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refers</a:t>
            </a:r>
            <a:r>
              <a:rPr sz="900" spc="10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whether</a:t>
            </a:r>
            <a:r>
              <a:rPr sz="900" spc="1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connections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between</a:t>
            </a:r>
            <a:r>
              <a:rPr sz="900" spc="1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nodes</a:t>
            </a:r>
            <a:r>
              <a:rPr sz="900" spc="1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1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your</a:t>
            </a:r>
            <a:r>
              <a:rPr sz="900" spc="1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working</a:t>
            </a:r>
          </a:p>
          <a:p>
            <a:pPr marL="0" marR="0">
              <a:lnSpc>
                <a:spcPts val="1085"/>
              </a:lnSpc>
              <a:spcBef>
                <a:spcPts val="3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properly.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If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there</a:t>
            </a:r>
            <a:r>
              <a:rPr sz="900" spc="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  <a:r>
              <a:rPr sz="900" spc="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improper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malfunctioning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connection</a:t>
            </a:r>
            <a:r>
              <a:rPr sz="900" spc="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your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network,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major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hurdle</a:t>
            </a:r>
            <a:r>
              <a:rPr sz="900" spc="16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1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your</a:t>
            </a:r>
            <a:r>
              <a:rPr sz="900" spc="18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company.</a:t>
            </a:r>
            <a:r>
              <a:rPr sz="900" spc="17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Ideally,</a:t>
            </a:r>
            <a:r>
              <a:rPr sz="900" spc="1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every</a:t>
            </a:r>
            <a:r>
              <a:rPr sz="900" spc="1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connection</a:t>
            </a:r>
            <a:r>
              <a:rPr sz="900" spc="1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should</a:t>
            </a:r>
            <a:r>
              <a:rPr sz="900" spc="1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always</a:t>
            </a:r>
            <a:r>
              <a:rPr sz="900" spc="1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1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operating</a:t>
            </a:r>
            <a:r>
              <a:rPr sz="900" spc="1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at</a:t>
            </a:r>
            <a:r>
              <a:rPr sz="900" spc="15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peak</a:t>
            </a:r>
            <a:r>
              <a:rPr sz="900" spc="1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levels.</a:t>
            </a:r>
          </a:p>
          <a:p>
            <a:pPr marL="0" marR="0">
              <a:lnSpc>
                <a:spcPts val="1085"/>
              </a:lnSpc>
              <a:spcBef>
                <a:spcPts val="3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However,</a:t>
            </a:r>
            <a:r>
              <a:rPr sz="900" spc="2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performance</a:t>
            </a:r>
            <a:r>
              <a:rPr sz="900" spc="25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issues</a:t>
            </a:r>
            <a:r>
              <a:rPr sz="900" spc="2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like</a:t>
            </a:r>
            <a:r>
              <a:rPr sz="900" spc="25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malware</a:t>
            </a:r>
            <a:r>
              <a:rPr sz="900" spc="2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2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target</a:t>
            </a:r>
            <a:r>
              <a:rPr sz="900" spc="2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specific</a:t>
            </a:r>
            <a:r>
              <a:rPr sz="900" spc="25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nodes</a:t>
            </a:r>
            <a:r>
              <a:rPr sz="900" spc="2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25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connections</a:t>
            </a:r>
            <a:r>
              <a:rPr sz="900" spc="2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25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affect</a:t>
            </a:r>
          </a:p>
          <a:p>
            <a:pPr marL="0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performance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 that specific area of the network.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8825" y="3291861"/>
            <a:ext cx="2263741" cy="2218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2.4 </a:t>
            </a:r>
            <a:r>
              <a:rPr sz="1200" u="sng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Transmission Impairments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8825" y="3552580"/>
            <a:ext cx="5201967" cy="46088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Signals</a:t>
            </a:r>
            <a:r>
              <a:rPr sz="900" spc="1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travel</a:t>
            </a:r>
            <a:r>
              <a:rPr sz="900" spc="1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through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transmission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media,</a:t>
            </a:r>
            <a:r>
              <a:rPr sz="900" spc="1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which</a:t>
            </a:r>
            <a:r>
              <a:rPr sz="900" spc="1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not</a:t>
            </a:r>
            <a:r>
              <a:rPr sz="900" spc="1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perfect.</a:t>
            </a:r>
            <a:r>
              <a:rPr sz="900" spc="1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0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imperfection</a:t>
            </a:r>
            <a:r>
              <a:rPr sz="900" spc="1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causes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</a:t>
            </a:r>
          </a:p>
          <a:p>
            <a:pPr marL="0" marR="0">
              <a:lnSpc>
                <a:spcPts val="1085"/>
              </a:lnSpc>
              <a:spcBef>
                <a:spcPts val="3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impairment. This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means that the signal at the beginning of the medium is not the same as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signal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at the end of the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medium. What is sent is not</a:t>
            </a:r>
            <a:r>
              <a:rPr sz="900" spc="-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what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received.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8825" y="4056435"/>
            <a:ext cx="1576517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Reasons for Impairments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8825" y="4281065"/>
            <a:ext cx="357746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Three causes of impairment</a:t>
            </a:r>
            <a:r>
              <a:rPr sz="900" spc="-1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are</a:t>
            </a:r>
            <a:r>
              <a:rPr sz="900" spc="12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attenuation, distortion, and</a:t>
            </a:r>
            <a:r>
              <a:rPr sz="900" spc="-1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noise.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3588829" y="5808113"/>
            <a:ext cx="168370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11 Causes of Impairments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057425" y="6075275"/>
            <a:ext cx="1151919" cy="2071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30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a)</a:t>
            </a:r>
            <a:r>
              <a:rPr sz="1100" spc="605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11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Attenuation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8825" y="6321701"/>
            <a:ext cx="5200783" cy="6026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means</a:t>
            </a:r>
            <a:r>
              <a:rPr sz="900" spc="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loss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energy.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strength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decreases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increasing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distance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which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causes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loss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energy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overcoming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resistance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medium.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also</a:t>
            </a:r>
            <a:r>
              <a:rPr sz="900" spc="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known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attenuated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signal.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Amplifiers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used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amplify</a:t>
            </a:r>
            <a:r>
              <a:rPr sz="900" spc="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attenuated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which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gives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original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</a:t>
            </a:r>
            <a:r>
              <a:rPr sz="900" spc="1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back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compensate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 loss.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3832669" y="9263021"/>
            <a:ext cx="119413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12 Attenuation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36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3265729" y="10084456"/>
            <a:ext cx="2328257" cy="1382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endParaRPr sz="900" dirty="0">
              <a:solidFill>
                <a:srgbClr val="000000"/>
              </a:solidFill>
              <a:latin typeface="IIGCIL+BookAntiqua,Bold"/>
              <a:cs typeface="IIGCIL+BookAntiqua,Bold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1"/>
          <p:cNvSpPr/>
          <p:nvPr/>
        </p:nvSpPr>
        <p:spPr>
          <a:xfrm>
            <a:off x="877824" y="7367524"/>
            <a:ext cx="280554" cy="27889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827532" y="4864977"/>
            <a:ext cx="278892" cy="28055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382268" y="8428228"/>
            <a:ext cx="3665220" cy="11064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45820" y="6149709"/>
            <a:ext cx="280554" cy="28055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075944" y="2583688"/>
            <a:ext cx="4270248" cy="162001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667537" y="413511"/>
            <a:ext cx="6888962" cy="48158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474273" y="524405"/>
            <a:ext cx="141410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Unit 2: Data and Signals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489065" y="537531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Notes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26" y="906929"/>
            <a:ext cx="5199391" cy="3176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Attenuation</a:t>
            </a:r>
            <a:r>
              <a:rPr sz="900" spc="1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measured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decibels(dB)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.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10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measures</a:t>
            </a:r>
            <a:r>
              <a:rPr sz="900" spc="1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relative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strengths</a:t>
            </a:r>
            <a:r>
              <a:rPr sz="900" spc="1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two</a:t>
            </a:r>
            <a:r>
              <a:rPr sz="900" spc="10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signals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1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 at two different point.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26" y="1267514"/>
            <a:ext cx="3483030" cy="8409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How is Attenuation Measured</a:t>
            </a:r>
          </a:p>
          <a:p>
            <a:pPr marL="0" marR="0">
              <a:lnSpc>
                <a:spcPts val="1085"/>
              </a:lnSpc>
              <a:spcBef>
                <a:spcPts val="59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show the loss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 gain of energy the unit “decibel” is used.</a:t>
            </a:r>
          </a:p>
          <a:p>
            <a:pPr marL="1716035" marR="0">
              <a:lnSpc>
                <a:spcPts val="1085"/>
              </a:lnSpc>
              <a:spcBef>
                <a:spcPts val="64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Attenuation dB = 10log10P2/P1</a:t>
            </a:r>
          </a:p>
          <a:p>
            <a:pPr marL="2110522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P1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- input signal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762821" y="2150514"/>
            <a:ext cx="104907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P2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- output signal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546629" y="4278017"/>
            <a:ext cx="147876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Figure</a:t>
            </a:r>
            <a:r>
              <a:rPr sz="900" spc="-12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13 Attenuated</a:t>
            </a:r>
            <a:r>
              <a:rPr sz="900" spc="1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Signal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385341" y="4623965"/>
            <a:ext cx="4497674" cy="45936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Suppose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</a:t>
            </a:r>
            <a:r>
              <a:rPr sz="900" spc="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travels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through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transmission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medium</a:t>
            </a:r>
            <a:r>
              <a:rPr sz="900" spc="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its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power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reduced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one-half.</a:t>
            </a:r>
            <a:r>
              <a:rPr sz="900" spc="10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</a:t>
            </a:r>
            <a:r>
              <a:rPr sz="900" spc="1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means</a:t>
            </a:r>
            <a:r>
              <a:rPr sz="900" spc="10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1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P2</a:t>
            </a:r>
            <a:r>
              <a:rPr sz="900" spc="10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0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(1/2)P1.</a:t>
            </a:r>
            <a:r>
              <a:rPr sz="900" spc="10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</a:t>
            </a:r>
            <a:r>
              <a:rPr sz="900" spc="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case,</a:t>
            </a:r>
            <a:r>
              <a:rPr sz="900" spc="1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attenuation</a:t>
            </a:r>
            <a:r>
              <a:rPr sz="900" spc="1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(loss</a:t>
            </a:r>
            <a:r>
              <a:rPr sz="900" spc="1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power)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 be calculated as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385341" y="5124299"/>
            <a:ext cx="3970019" cy="2076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30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CQQEGU+BookAntiqua"/>
                <a:cs typeface="CQQEGU+BookAntiqua"/>
              </a:rPr>
              <a:t>10 log</a:t>
            </a:r>
            <a:r>
              <a:rPr sz="1100" spc="6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1100" u="sng" dirty="0">
                <a:solidFill>
                  <a:srgbClr val="000000"/>
                </a:solidFill>
                <a:latin typeface="CQQEGU+BookAntiqua"/>
                <a:cs typeface="CQQEGU+BookAntiqua"/>
              </a:rPr>
              <a:t>P2</a:t>
            </a:r>
            <a:r>
              <a:rPr sz="1100" dirty="0">
                <a:solidFill>
                  <a:srgbClr val="000000"/>
                </a:solidFill>
                <a:latin typeface="CQQEGU+BookAntiqua"/>
                <a:cs typeface="CQQEGU+BookAntiqua"/>
              </a:rPr>
              <a:t>/P1 = 10log</a:t>
            </a:r>
            <a:r>
              <a:rPr sz="1100" spc="60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1100" u="sng" dirty="0">
                <a:solidFill>
                  <a:srgbClr val="000000"/>
                </a:solidFill>
                <a:latin typeface="CQQEGU+BookAntiqua"/>
                <a:cs typeface="CQQEGU+BookAntiqua"/>
              </a:rPr>
              <a:t>0.5 P1</a:t>
            </a:r>
            <a:r>
              <a:rPr sz="1100" u="sng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1100" spc="5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1100" dirty="0">
                <a:solidFill>
                  <a:srgbClr val="000000"/>
                </a:solidFill>
                <a:latin typeface="CQQEGU+BookAntiqua"/>
                <a:cs typeface="CQQEGU+BookAntiqua"/>
              </a:rPr>
              <a:t>= 10</a:t>
            </a:r>
            <a:r>
              <a:rPr sz="11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1100" dirty="0">
                <a:solidFill>
                  <a:srgbClr val="000000"/>
                </a:solidFill>
                <a:latin typeface="CQQEGU+BookAntiqua"/>
                <a:cs typeface="CQQEGU+BookAntiqua"/>
              </a:rPr>
              <a:t>log</a:t>
            </a:r>
            <a:r>
              <a:rPr sz="1050" baseline="-8727" dirty="0">
                <a:solidFill>
                  <a:srgbClr val="000000"/>
                </a:solidFill>
                <a:latin typeface="CQQEGU+BookAntiqua"/>
                <a:cs typeface="CQQEGU+BookAntiqua"/>
              </a:rPr>
              <a:t>10</a:t>
            </a:r>
            <a:r>
              <a:rPr sz="1050" spc="101" baseline="-87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1100" dirty="0">
                <a:solidFill>
                  <a:srgbClr val="000000"/>
                </a:solidFill>
                <a:latin typeface="CQQEGU+BookAntiqua"/>
                <a:cs typeface="CQQEGU+BookAntiqua"/>
              </a:rPr>
              <a:t>0.5 = 10(-0.3)= -3 dB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755673" y="5184336"/>
            <a:ext cx="221745" cy="1446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839"/>
              </a:lnSpc>
              <a:spcBef>
                <a:spcPts val="0"/>
              </a:spcBef>
              <a:spcAft>
                <a:spcPts val="0"/>
              </a:spcAft>
            </a:pPr>
            <a:r>
              <a:rPr sz="700" dirty="0">
                <a:solidFill>
                  <a:srgbClr val="000000"/>
                </a:solidFill>
                <a:latin typeface="CQQEGU+BookAntiqua"/>
                <a:cs typeface="CQQEGU+BookAntiqua"/>
              </a:rPr>
              <a:t>10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750629" y="5184336"/>
            <a:ext cx="221745" cy="1446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839"/>
              </a:lnSpc>
              <a:spcBef>
                <a:spcPts val="0"/>
              </a:spcBef>
              <a:spcAft>
                <a:spcPts val="0"/>
              </a:spcAft>
            </a:pPr>
            <a:r>
              <a:rPr sz="700" dirty="0">
                <a:solidFill>
                  <a:srgbClr val="000000"/>
                </a:solidFill>
                <a:latin typeface="CQQEGU+BookAntiqua"/>
                <a:cs typeface="CQQEGU+BookAntiqua"/>
              </a:rPr>
              <a:t>10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74558" y="5298035"/>
            <a:ext cx="307757" cy="2071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30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CQQEGU+BookAntiqua"/>
                <a:cs typeface="CQQEGU+BookAntiqua"/>
              </a:rPr>
              <a:t>P1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973447" y="5298035"/>
            <a:ext cx="307757" cy="2071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30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CQQEGU+BookAntiqua"/>
                <a:cs typeface="CQQEGU+BookAntiqua"/>
              </a:rPr>
              <a:t>P1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385341" y="5549968"/>
            <a:ext cx="3746224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A loss of 3 dB (–3 dB)</a:t>
            </a:r>
            <a:r>
              <a:rPr sz="1000" spc="1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is</a:t>
            </a:r>
            <a:r>
              <a:rPr sz="1000" spc="1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equivalent</a:t>
            </a:r>
            <a:r>
              <a:rPr sz="1000" spc="12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to losing one-half</a:t>
            </a:r>
            <a:r>
              <a:rPr sz="1000" spc="17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the power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364005" y="6160157"/>
            <a:ext cx="4678381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</a:t>
            </a:r>
            <a:r>
              <a:rPr sz="900" spc="1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travels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through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  <a:r>
              <a:rPr sz="900" spc="10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amplifier,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its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power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increased</a:t>
            </a:r>
            <a:r>
              <a:rPr sz="900" spc="9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10</a:t>
            </a:r>
            <a:r>
              <a:rPr sz="900" spc="1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times.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</a:t>
            </a:r>
            <a:r>
              <a:rPr sz="900" spc="1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means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 P2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= 10P1. In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 case,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amplification (gain of power)</a:t>
            </a:r>
            <a:r>
              <a:rPr sz="900" spc="-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 be calculated as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364005" y="6542681"/>
            <a:ext cx="1442488" cy="1807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10 log</a:t>
            </a:r>
            <a:r>
              <a:rPr sz="1000" baseline="-10666" dirty="0">
                <a:solidFill>
                  <a:srgbClr val="000000"/>
                </a:solidFill>
                <a:latin typeface="CQQEGU+BookAntiqua"/>
                <a:cs typeface="CQQEGU+BookAntiqua"/>
              </a:rPr>
              <a:t>10 </a:t>
            </a:r>
            <a:r>
              <a:rPr sz="900" u="sng" dirty="0">
                <a:solidFill>
                  <a:srgbClr val="000000"/>
                </a:solidFill>
                <a:latin typeface="CQQEGU+BookAntiqua"/>
                <a:cs typeface="CQQEGU+BookAntiqua"/>
              </a:rPr>
              <a:t>P2</a:t>
            </a:r>
            <a:r>
              <a:rPr sz="900" spc="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=</a:t>
            </a:r>
            <a:r>
              <a:rPr sz="900" spc="-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10 log</a:t>
            </a:r>
            <a:r>
              <a:rPr sz="1050" baseline="-10666" dirty="0">
                <a:solidFill>
                  <a:srgbClr val="000000"/>
                </a:solidFill>
                <a:latin typeface="CQQEGU+BookAntiqua"/>
                <a:cs typeface="CQQEGU+BookAntiqua"/>
              </a:rPr>
              <a:t>10</a:t>
            </a:r>
            <a:r>
              <a:rPr sz="900" u="sng" dirty="0">
                <a:solidFill>
                  <a:srgbClr val="000000"/>
                </a:solidFill>
                <a:latin typeface="CQQEGU+BookAntiqua"/>
                <a:cs typeface="CQQEGU+BookAntiqua"/>
              </a:rPr>
              <a:t>10P1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766341" y="6693557"/>
            <a:ext cx="27859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P1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491149" y="6693557"/>
            <a:ext cx="27859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P1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364005" y="6932825"/>
            <a:ext cx="1610269" cy="18077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= 10 log</a:t>
            </a:r>
            <a:r>
              <a:rPr sz="900" spc="12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1050" baseline="-10666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10</a:t>
            </a:r>
            <a:r>
              <a:rPr sz="1050" spc="-34" baseline="-10666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10</a:t>
            </a:r>
            <a:r>
              <a:rPr sz="900" spc="14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= 10(1)</a:t>
            </a:r>
            <a:r>
              <a:rPr sz="900" spc="-1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= 10 dB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473733" y="7262009"/>
            <a:ext cx="4410129" cy="6026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One</a:t>
            </a:r>
            <a:r>
              <a:rPr sz="900" spc="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reason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engineers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decibel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measure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changes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strength</a:t>
            </a:r>
            <a:r>
              <a:rPr sz="900" spc="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3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</a:t>
            </a:r>
            <a:r>
              <a:rPr sz="900" spc="3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3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30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decibel</a:t>
            </a:r>
            <a:r>
              <a:rPr sz="900" spc="3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numbers</a:t>
            </a:r>
            <a:r>
              <a:rPr sz="900" spc="3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3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3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added</a:t>
            </a:r>
            <a:r>
              <a:rPr sz="900" spc="3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(or</a:t>
            </a:r>
            <a:r>
              <a:rPr sz="900" spc="3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subtracted)</a:t>
            </a:r>
            <a:r>
              <a:rPr sz="900" spc="3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when</a:t>
            </a:r>
            <a:r>
              <a:rPr sz="900" spc="3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</a:t>
            </a:r>
            <a:r>
              <a:rPr sz="900" spc="29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measuring</a:t>
            </a:r>
            <a:r>
              <a:rPr sz="900" spc="1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several</a:t>
            </a:r>
            <a:r>
              <a:rPr sz="900" spc="1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points</a:t>
            </a:r>
            <a:r>
              <a:rPr sz="900" spc="1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(cascading)</a:t>
            </a:r>
            <a:r>
              <a:rPr sz="900" spc="1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instead</a:t>
            </a:r>
            <a:r>
              <a:rPr sz="900" spc="1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just</a:t>
            </a:r>
            <a:r>
              <a:rPr sz="900" spc="1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two.</a:t>
            </a:r>
            <a:r>
              <a:rPr sz="900" spc="17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Figure</a:t>
            </a:r>
            <a:r>
              <a:rPr sz="900" spc="1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3.27</a:t>
            </a:r>
            <a:r>
              <a:rPr sz="900" spc="1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travels from point 1 to point 4.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 case, the decibel value can be calculated as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473733" y="7902089"/>
            <a:ext cx="110872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GUWHFJ+BookAntiqua,Italic"/>
                <a:cs typeface="GUWHFJ+BookAntiqua,Italic"/>
              </a:rPr>
              <a:t>dB = -3 +</a:t>
            </a:r>
            <a:r>
              <a:rPr sz="900" spc="-14" dirty="0">
                <a:solidFill>
                  <a:srgbClr val="000000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000000"/>
                </a:solidFill>
                <a:latin typeface="GUWHFJ+BookAntiqua,Italic"/>
                <a:cs typeface="GUWHFJ+BookAntiqua,Italic"/>
              </a:rPr>
              <a:t>7 – 3 = +1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145817" y="9608968"/>
            <a:ext cx="228168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14 Attenuated Signal over</a:t>
            </a:r>
            <a:r>
              <a:rPr sz="900" spc="-11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Four Points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121433" y="10084456"/>
            <a:ext cx="2329553" cy="1382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endParaRPr sz="900" dirty="0">
              <a:solidFill>
                <a:srgbClr val="000000"/>
              </a:solidFill>
              <a:latin typeface="IIGCIL+BookAntiqua,Bold"/>
              <a:cs typeface="IIGCIL+BookAntiqua,Bold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983224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37</a:t>
            </a: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1"/>
          <p:cNvSpPr/>
          <p:nvPr/>
        </p:nvSpPr>
        <p:spPr>
          <a:xfrm>
            <a:off x="3540252" y="7789672"/>
            <a:ext cx="230251" cy="63855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3919728" y="7702803"/>
            <a:ext cx="1271015" cy="80162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28800" y="5451856"/>
            <a:ext cx="4803648" cy="173126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267712" y="2150871"/>
            <a:ext cx="4207801" cy="158191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422656"/>
            <a:ext cx="1680972" cy="48158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810537" y="672617"/>
            <a:ext cx="5083886" cy="1270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1828825" y="524405"/>
            <a:ext cx="212053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Data Communication and Networking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597434" y="546663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Notes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057425" y="904342"/>
            <a:ext cx="1043534" cy="2071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30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b)</a:t>
            </a:r>
            <a:r>
              <a:rPr sz="1100" spc="488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11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Distortion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8825" y="1152280"/>
            <a:ext cx="5201979" cy="74282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1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means</a:t>
            </a:r>
            <a:r>
              <a:rPr sz="900" spc="1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changes</a:t>
            </a:r>
            <a:r>
              <a:rPr sz="900" spc="1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5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form</a:t>
            </a:r>
            <a:r>
              <a:rPr sz="900" spc="1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1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shape</a:t>
            </a:r>
            <a:r>
              <a:rPr sz="900" spc="1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signal.</a:t>
            </a:r>
            <a:r>
              <a:rPr sz="900" spc="1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</a:t>
            </a:r>
            <a:r>
              <a:rPr sz="900" spc="1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generally</a:t>
            </a:r>
            <a:r>
              <a:rPr sz="900" spc="1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seen</a:t>
            </a:r>
            <a:r>
              <a:rPr sz="900" spc="1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composite</a:t>
            </a:r>
            <a:r>
              <a:rPr sz="900" spc="1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signals</a:t>
            </a:r>
          </a:p>
          <a:p>
            <a:pPr marL="0" marR="0">
              <a:lnSpc>
                <a:spcPts val="1085"/>
              </a:lnSpc>
              <a:spcBef>
                <a:spcPts val="3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made</a:t>
            </a:r>
            <a:r>
              <a:rPr sz="900" spc="16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up</a:t>
            </a:r>
            <a:r>
              <a:rPr sz="900" spc="1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</a:t>
            </a:r>
            <a:r>
              <a:rPr sz="900" spc="17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different</a:t>
            </a:r>
            <a:r>
              <a:rPr sz="900" spc="1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frequencies.</a:t>
            </a:r>
            <a:r>
              <a:rPr sz="900" spc="1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Each</a:t>
            </a:r>
            <a:r>
              <a:rPr sz="900" spc="1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frequency</a:t>
            </a:r>
            <a:r>
              <a:rPr sz="900" spc="1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component</a:t>
            </a:r>
            <a:r>
              <a:rPr sz="900" spc="15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has</a:t>
            </a:r>
            <a:r>
              <a:rPr sz="900" spc="1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its</a:t>
            </a:r>
            <a:r>
              <a:rPr sz="900" spc="1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own</a:t>
            </a:r>
            <a:r>
              <a:rPr sz="900" spc="1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propagation</a:t>
            </a:r>
            <a:r>
              <a:rPr sz="900" spc="1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speed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travelling</a:t>
            </a:r>
            <a:r>
              <a:rPr sz="900" spc="1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through</a:t>
            </a:r>
            <a:r>
              <a:rPr sz="900" spc="1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medium.</a:t>
            </a:r>
            <a:r>
              <a:rPr sz="900" spc="1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1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thats</a:t>
            </a:r>
            <a:r>
              <a:rPr sz="900" spc="1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why</a:t>
            </a:r>
            <a:r>
              <a:rPr sz="900" spc="1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1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delay</a:t>
            </a:r>
            <a:r>
              <a:rPr sz="900" spc="1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arriving</a:t>
            </a:r>
            <a:r>
              <a:rPr sz="900" spc="1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at</a:t>
            </a:r>
            <a:r>
              <a:rPr sz="900" spc="1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5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final</a:t>
            </a:r>
            <a:r>
              <a:rPr sz="900" spc="1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destination</a:t>
            </a:r>
            <a:r>
              <a:rPr sz="900" spc="1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Every</a:t>
            </a:r>
          </a:p>
          <a:p>
            <a:pPr marL="0" marR="0">
              <a:lnSpc>
                <a:spcPts val="1085"/>
              </a:lnSpc>
              <a:spcBef>
                <a:spcPts val="3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component</a:t>
            </a:r>
            <a:r>
              <a:rPr sz="900" spc="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arrive</a:t>
            </a:r>
            <a:r>
              <a:rPr sz="900" spc="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at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different</a:t>
            </a:r>
            <a:r>
              <a:rPr sz="900" spc="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time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which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leads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distortion.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Therefore,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they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have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different</a:t>
            </a:r>
            <a:r>
              <a:rPr sz="900" spc="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phases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at receiver end from</a:t>
            </a:r>
            <a:r>
              <a:rPr sz="900" spc="-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what they had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at senders end.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8825" y="1934093"/>
            <a:ext cx="55305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GUWHFJ+BookAntiqua,Italic"/>
                <a:cs typeface="GUWHFJ+BookAntiqua,Italic"/>
              </a:rPr>
              <a:t>Example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3873817" y="3794909"/>
            <a:ext cx="111183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15 Distortion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057425" y="4062071"/>
            <a:ext cx="754122" cy="2071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30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c)</a:t>
            </a:r>
            <a:r>
              <a:rPr sz="1100" spc="667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11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Noise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8825" y="4308497"/>
            <a:ext cx="5198944" cy="46088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0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random</a:t>
            </a:r>
            <a:r>
              <a:rPr sz="900" spc="10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1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unwanted</a:t>
            </a:r>
            <a:r>
              <a:rPr sz="900" spc="1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9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mixes</a:t>
            </a:r>
            <a:r>
              <a:rPr sz="900" spc="1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up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original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called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noise.</a:t>
            </a:r>
            <a:r>
              <a:rPr sz="900" spc="1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There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several</a:t>
            </a:r>
            <a:r>
              <a:rPr sz="900" spc="18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types</a:t>
            </a:r>
            <a:r>
              <a:rPr sz="900" spc="1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9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noise</a:t>
            </a:r>
            <a:r>
              <a:rPr sz="900" spc="1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such</a:t>
            </a:r>
            <a:r>
              <a:rPr sz="900" spc="1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1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induced</a:t>
            </a:r>
            <a:r>
              <a:rPr sz="900" spc="18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noise,</a:t>
            </a:r>
            <a:r>
              <a:rPr sz="900" spc="18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crosstalk</a:t>
            </a:r>
            <a:r>
              <a:rPr sz="900" spc="1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noise,</a:t>
            </a:r>
            <a:r>
              <a:rPr sz="900" spc="18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thermal</a:t>
            </a:r>
            <a:r>
              <a:rPr sz="900" spc="18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noise</a:t>
            </a:r>
            <a:r>
              <a:rPr sz="900" spc="1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1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impulse</a:t>
            </a:r>
            <a:r>
              <a:rPr sz="900" spc="1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noise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which may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corrupt the signal.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8825" y="4811417"/>
            <a:ext cx="5200367" cy="6026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Induced</a:t>
            </a:r>
            <a:r>
              <a:rPr sz="900" spc="1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noise</a:t>
            </a:r>
            <a:r>
              <a:rPr sz="900" spc="1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comes</a:t>
            </a:r>
            <a:r>
              <a:rPr sz="900" spc="1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from</a:t>
            </a:r>
            <a:r>
              <a:rPr sz="900" spc="1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sources</a:t>
            </a:r>
            <a:r>
              <a:rPr sz="900" spc="1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such</a:t>
            </a:r>
            <a:r>
              <a:rPr sz="900" spc="1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1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motors</a:t>
            </a:r>
            <a:r>
              <a:rPr sz="900" spc="1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1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appliances.</a:t>
            </a:r>
            <a:r>
              <a:rPr sz="900" spc="1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These</a:t>
            </a:r>
            <a:r>
              <a:rPr sz="900" spc="1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devices</a:t>
            </a:r>
            <a:r>
              <a:rPr sz="900" spc="1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act</a:t>
            </a:r>
            <a:r>
              <a:rPr sz="900" spc="1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1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sending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antenna</a:t>
            </a:r>
            <a:r>
              <a:rPr sz="900" spc="30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3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transmission</a:t>
            </a:r>
            <a:r>
              <a:rPr sz="900" spc="30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medium</a:t>
            </a:r>
            <a:r>
              <a:rPr sz="900" spc="3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act</a:t>
            </a:r>
            <a:r>
              <a:rPr sz="900" spc="2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29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receiving</a:t>
            </a:r>
            <a:r>
              <a:rPr sz="900" spc="30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antenna.</a:t>
            </a:r>
            <a:r>
              <a:rPr sz="900" spc="29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Thermal</a:t>
            </a:r>
            <a:r>
              <a:rPr sz="900" spc="3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noise</a:t>
            </a:r>
            <a:r>
              <a:rPr sz="900" spc="3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3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movement</a:t>
            </a:r>
            <a:r>
              <a:rPr sz="900" spc="2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electrons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7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wire</a:t>
            </a:r>
            <a:r>
              <a:rPr sz="900" spc="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which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creates</a:t>
            </a:r>
            <a:r>
              <a:rPr sz="900" spc="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  <a:r>
              <a:rPr sz="900" spc="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extra</a:t>
            </a:r>
            <a:r>
              <a:rPr sz="900" spc="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signal.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Crosstalk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noise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7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when</a:t>
            </a:r>
            <a:r>
              <a:rPr sz="900" spc="7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one</a:t>
            </a:r>
            <a:r>
              <a:rPr sz="900" spc="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wire</a:t>
            </a:r>
            <a:r>
              <a:rPr sz="900" spc="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affects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other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wire. Impulse noise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signal with high energy that comes from lightning or power lines.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3985069" y="7262009"/>
            <a:ext cx="89019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16 Noise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28825" y="7530233"/>
            <a:ext cx="154821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 to Noise Ratio (SNR)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828825" y="7748165"/>
            <a:ext cx="5195079" cy="3191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measure</a:t>
            </a:r>
            <a:r>
              <a:rPr sz="900" spc="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quality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system</a:t>
            </a:r>
            <a:r>
              <a:rPr sz="900" spc="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SNR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often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used.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indicates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strength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wrt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noise power 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 the system.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3803713" y="8177911"/>
            <a:ext cx="237793" cy="17210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5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CWCTI+CambriaMath"/>
                <a:cs typeface="SCWCTI+CambriaMath"/>
              </a:rPr>
              <a:t>=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828825" y="8470541"/>
            <a:ext cx="2643089" cy="1773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 is usually given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dB and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referred to as SNR</a:t>
            </a:r>
            <a:r>
              <a:rPr sz="900" baseline="-10666" dirty="0">
                <a:solidFill>
                  <a:srgbClr val="000000"/>
                </a:solidFill>
                <a:latin typeface="CQQEGU+BookAntiqua"/>
                <a:cs typeface="CQQEGU+BookAntiqua"/>
              </a:rPr>
              <a:t>dB.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828825" y="8688474"/>
            <a:ext cx="2966395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high SNR means the signal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less corrupted by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noise.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38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3265729" y="10084456"/>
            <a:ext cx="2328257" cy="1382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endParaRPr sz="900" dirty="0">
              <a:solidFill>
                <a:srgbClr val="000000"/>
              </a:solidFill>
              <a:latin typeface="IIGCIL+BookAntiqua,Bold"/>
              <a:cs typeface="IIGCIL+BookAntiqua,Bold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5786628" y="323596"/>
            <a:ext cx="1769871" cy="4800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672592"/>
            <a:ext cx="508254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539497" y="4475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2148852" y="524379"/>
            <a:ext cx="373355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Unit 1: Introduction to Data Communication and Computer Networks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792" y="685924"/>
            <a:ext cx="5200138" cy="6026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1995:</a:t>
            </a:r>
            <a:r>
              <a:rPr sz="900" spc="1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Traditional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dialup</a:t>
            </a:r>
            <a:r>
              <a:rPr sz="900" spc="1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services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(AOL,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CompuServe,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etc)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start</a:t>
            </a:r>
            <a:r>
              <a:rPr sz="900" spc="1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</a:t>
            </a:r>
            <a:r>
              <a:rPr sz="900" spc="1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dialup</a:t>
            </a:r>
            <a:r>
              <a:rPr sz="900" spc="1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services.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Vatican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goes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online.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Several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companies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public.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Netscape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leads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field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largest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IPO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NASDAQ.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launches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AltaVista,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claims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index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every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HTML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page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is.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Jeff Bezos launches Amazon.com. eBay is launched.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792" y="1330575"/>
            <a:ext cx="5197517" cy="8860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1996: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9,272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organizations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find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themselves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unlisted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after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InterNIC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drops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name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</a:t>
            </a:r>
            <a:r>
              <a:rPr sz="900" spc="1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having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paid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  <a:r>
              <a:rPr sz="900" spc="1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domain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name</a:t>
            </a:r>
            <a:r>
              <a:rPr sz="900" spc="1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fee.</a:t>
            </a:r>
            <a:r>
              <a:rPr sz="900" spc="1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Various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ISPs</a:t>
            </a:r>
            <a:r>
              <a:rPr sz="900" spc="1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suffer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extended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outages,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bringing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question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whether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able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handle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growing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users.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AOL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(19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hours),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Netcom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(13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hours),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AT&amp;T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WorldNet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(28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hours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-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</a:t>
            </a:r>
            <a:r>
              <a:rPr sz="900" spc="1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only).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China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requires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users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12" marR="0">
              <a:lnSpc>
                <a:spcPts val="1085"/>
              </a:lnSpc>
              <a:spcBef>
                <a:spcPts val="9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register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Police.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Saudi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Arabia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restricts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universities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hospitals.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Domain</a:t>
            </a:r>
          </a:p>
          <a:p>
            <a:pPr marL="12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name tv.com sold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CNET for US$15,000. Backbone speed upgraded to 622 Mbps.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5" y="2258690"/>
            <a:ext cx="5195412" cy="3176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1997: 2000th RFC. 16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Million hosts. 1,000,000th Domain name registered (March 6th for Bonny View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Cottage Furniture Company).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797" y="2618353"/>
            <a:ext cx="5199757" cy="46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1998:</a:t>
            </a:r>
            <a:r>
              <a:rPr sz="900" spc="1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3,000,000th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Domain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name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registered.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</a:t>
            </a:r>
            <a:r>
              <a:rPr sz="900" spc="1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Postal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authorities</a:t>
            </a:r>
            <a:r>
              <a:rPr sz="900" spc="1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</a:t>
            </a:r>
            <a:r>
              <a:rPr sz="900" spc="2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purchase</a:t>
            </a:r>
            <a:r>
              <a:rPr sz="900" spc="1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postage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stamps</a:t>
            </a:r>
            <a:r>
              <a:rPr sz="900" spc="3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online</a:t>
            </a:r>
            <a:r>
              <a:rPr sz="900" spc="3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3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downloading</a:t>
            </a:r>
            <a:r>
              <a:rPr sz="900" spc="3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printing.</a:t>
            </a:r>
            <a:r>
              <a:rPr sz="900" spc="3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Gigabit</a:t>
            </a:r>
            <a:r>
              <a:rPr sz="900" spc="3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Ethernet</a:t>
            </a:r>
            <a:r>
              <a:rPr sz="900" spc="3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standard</a:t>
            </a:r>
            <a:r>
              <a:rPr sz="900" spc="3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ratified.</a:t>
            </a:r>
            <a:r>
              <a:rPr sz="900" spc="3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Google</a:t>
            </a:r>
            <a:r>
              <a:rPr sz="900" spc="3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launched.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786" y="3121273"/>
            <a:ext cx="5200179" cy="60261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1999: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full-service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bank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opens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(First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Bank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Indiana).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forged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web page,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looking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like Bloomberg,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raises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shares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small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company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31%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(7th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April).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Melissa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strikes.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5,000,000th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Domain</a:t>
            </a:r>
            <a:r>
              <a:rPr sz="900" spc="1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name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registered.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</a:t>
            </a:r>
            <a:r>
              <a:rPr sz="900" spc="1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Cyberwar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starts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1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Serbia</a:t>
            </a:r>
            <a:r>
              <a:rPr sz="900" spc="1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Kosovo.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Shawn Fanning Launches Napster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— record labels are furious.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794" y="3765923"/>
            <a:ext cx="5199384" cy="45936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2000: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10,000,000th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Domain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name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registered.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French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Courts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‘hate’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memorabilia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sale</a:t>
            </a:r>
          </a:p>
          <a:p>
            <a:pPr marL="1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Yahoo’s</a:t>
            </a:r>
            <a:r>
              <a:rPr sz="900" spc="1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auction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site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2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2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removed.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Gnutella</a:t>
            </a:r>
            <a:r>
              <a:rPr sz="900" spc="2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launched.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ICANN</a:t>
            </a:r>
            <a:r>
              <a:rPr sz="900" spc="2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selects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new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top-level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domains. Backbone is upgraded to IPv6.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788" y="4267319"/>
            <a:ext cx="5199934" cy="46088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2001: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Forwarding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email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becomes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illegal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Australia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(Digital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Agenda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Act).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Napster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forced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8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suspend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after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legal action.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Taliban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bans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Afghanistan.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Nimda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released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Internet.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788" y="4770239"/>
            <a:ext cx="5196118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2002:</a:t>
            </a:r>
            <a:r>
              <a:rPr sz="900" spc="2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Distributed</a:t>
            </a:r>
            <a:r>
              <a:rPr sz="900" spc="2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denial</a:t>
            </a:r>
            <a:r>
              <a:rPr sz="900" spc="2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</a:t>
            </a:r>
            <a:r>
              <a:rPr sz="900" spc="2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attack</a:t>
            </a:r>
            <a:r>
              <a:rPr sz="900" spc="2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hits</a:t>
            </a:r>
            <a:r>
              <a:rPr sz="900" spc="2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13</a:t>
            </a:r>
            <a:r>
              <a:rPr sz="900" spc="2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DNS</a:t>
            </a:r>
            <a:r>
              <a:rPr sz="900" spc="2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root</a:t>
            </a:r>
            <a:r>
              <a:rPr sz="900" spc="2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servers,</a:t>
            </a:r>
            <a:r>
              <a:rPr sz="900" spc="2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causing</a:t>
            </a:r>
            <a:r>
              <a:rPr sz="900" spc="2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national</a:t>
            </a:r>
            <a:r>
              <a:rPr sz="900" spc="2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concerns.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787" y="5129903"/>
            <a:ext cx="5195282" cy="46088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2003: The first official Swiss online election takes place in Anières (7 Jan), SQL Slammer (goes round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world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minutes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takes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out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13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DNS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Servers).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Followed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SoBig.F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(19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Aug)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Blaster (11 Aug).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787" y="5632823"/>
            <a:ext cx="5197590" cy="4593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2004: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Lycos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Europe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releases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screen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saver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help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fight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spam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keeping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spam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servers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busy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requests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(1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Dec).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service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discontinued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within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few</a:t>
            </a:r>
            <a:r>
              <a:rPr sz="900" spc="1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days</a:t>
            </a:r>
            <a:r>
              <a:rPr sz="900" spc="1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after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backbone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providers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block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 to the download site and the service causes some servers to crash.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788" y="6134091"/>
            <a:ext cx="1873948" cy="2218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1.1 </a:t>
            </a:r>
            <a:r>
              <a:rPr sz="1200" u="sng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Data Communication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2" y="6392714"/>
            <a:ext cx="1583804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What is communication?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2" y="6624951"/>
            <a:ext cx="5200888" cy="4593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1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people</a:t>
            </a:r>
            <a:r>
              <a:rPr sz="900" spc="1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communicate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1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  <a:r>
              <a:rPr sz="900" spc="1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1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</a:t>
            </a:r>
            <a:r>
              <a:rPr sz="900" spc="1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message,</a:t>
            </a:r>
            <a:r>
              <a:rPr sz="900" spc="5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sharing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  <a:r>
              <a:rPr sz="900" spc="1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ideas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called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040374" y="10085729"/>
            <a:ext cx="2095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3</a:t>
            </a: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1423416" y="6578092"/>
            <a:ext cx="3599700" cy="267309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239012" y="2827528"/>
            <a:ext cx="3963925" cy="10515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7537" y="413511"/>
            <a:ext cx="6888962" cy="180136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474273" y="524405"/>
            <a:ext cx="141410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Unit 2: Data and Signals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489065" y="537531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561869" y="2273945"/>
            <a:ext cx="144950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Figure</a:t>
            </a:r>
            <a:r>
              <a:rPr sz="900" spc="-12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17 High SNR Signal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914427" y="2542710"/>
            <a:ext cx="192417" cy="1657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rial"/>
                <a:cs typeface="Arial"/>
              </a:rPr>
              <a:t>•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143027" y="2540645"/>
            <a:ext cx="309587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A low SNR means the</a:t>
            </a:r>
            <a:r>
              <a:rPr sz="900" spc="13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signal </a:t>
            </a:r>
            <a:r>
              <a:rPr sz="900" spc="1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is</a:t>
            </a:r>
            <a:r>
              <a:rPr sz="900" spc="-11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more corrupted </a:t>
            </a:r>
            <a:r>
              <a:rPr sz="900" spc="-1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by</a:t>
            </a:r>
            <a:r>
              <a:rPr sz="900" spc="15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noise.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580157" y="3948821"/>
            <a:ext cx="141151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Figure</a:t>
            </a:r>
            <a:r>
              <a:rPr sz="900" spc="-12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18 Low SNR Signal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26" y="4216929"/>
            <a:ext cx="1024132" cy="2218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2.5 </a:t>
            </a:r>
            <a:r>
              <a:rPr sz="1200" u="sng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Protocols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26" y="4477661"/>
            <a:ext cx="5202360" cy="117107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8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</a:t>
            </a:r>
            <a:r>
              <a:rPr sz="900" spc="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9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  <a:r>
              <a:rPr sz="900" spc="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established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set</a:t>
            </a:r>
            <a:r>
              <a:rPr sz="900" spc="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rules</a:t>
            </a:r>
            <a:r>
              <a:rPr sz="900" spc="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determine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how</a:t>
            </a:r>
            <a:r>
              <a:rPr sz="900" spc="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8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transmitted</a:t>
            </a:r>
            <a:r>
              <a:rPr sz="900" spc="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between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different devices in the same network. Essentially, it</a:t>
            </a:r>
            <a:r>
              <a:rPr sz="900" spc="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allows connected devices to communicate with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each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other,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regardless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any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differences</a:t>
            </a:r>
            <a:r>
              <a:rPr sz="900" spc="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their</a:t>
            </a:r>
            <a:r>
              <a:rPr sz="900" spc="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internal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processes,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structure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design.Cooperative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action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necessary.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should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noted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computer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networking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not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only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exchange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bytes.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</a:p>
          <a:p>
            <a:pPr marL="0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huge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system</a:t>
            </a:r>
            <a:r>
              <a:rPr sz="900" spc="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several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utilities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functions.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exampleerror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detection,</a:t>
            </a:r>
            <a:r>
              <a:rPr sz="900" spc="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encryption,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routing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etc.For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proper</a:t>
            </a:r>
            <a:r>
              <a:rPr sz="900" spc="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communication,</a:t>
            </a:r>
            <a:r>
              <a:rPr sz="900" spc="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entities</a:t>
            </a:r>
            <a:r>
              <a:rPr sz="900" spc="9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different</a:t>
            </a:r>
            <a:r>
              <a:rPr sz="900" spc="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systems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must</a:t>
            </a:r>
            <a:r>
              <a:rPr sz="900" spc="8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speak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same</a:t>
            </a:r>
            <a:r>
              <a:rPr sz="900" spc="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language.</a:t>
            </a:r>
            <a:r>
              <a:rPr sz="900" spc="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There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must</a:t>
            </a:r>
            <a:r>
              <a:rPr sz="900" spc="2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2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mutually</a:t>
            </a:r>
            <a:r>
              <a:rPr sz="900" spc="2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acceptable</a:t>
            </a:r>
            <a:r>
              <a:rPr sz="900" spc="2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conventions</a:t>
            </a:r>
            <a:r>
              <a:rPr sz="900" spc="2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2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rules</a:t>
            </a:r>
            <a:r>
              <a:rPr sz="900" spc="20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about</a:t>
            </a:r>
            <a:r>
              <a:rPr sz="900" spc="2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content,</a:t>
            </a:r>
            <a:r>
              <a:rPr sz="900" spc="2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timing</a:t>
            </a:r>
            <a:r>
              <a:rPr sz="900" spc="2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2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underlying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mechanisms. Those conventions and associated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rules are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referred as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“PROTOCOLS”.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26" y="5688179"/>
            <a:ext cx="1507286" cy="2071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30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Protocol Architecture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26" y="5934605"/>
            <a:ext cx="5202746" cy="6026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task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 data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transfer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broken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up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into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some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modules.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important to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understand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why it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done</a:t>
            </a:r>
            <a:r>
              <a:rPr sz="900" spc="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how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</a:t>
            </a:r>
            <a:r>
              <a:rPr sz="900" spc="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these</a:t>
            </a:r>
            <a:r>
              <a:rPr sz="900" spc="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modules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interact?For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example,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file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transfer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could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three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modules:</a:t>
            </a:r>
            <a:r>
              <a:rPr sz="900" spc="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File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transfer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application,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communication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service</a:t>
            </a:r>
            <a:r>
              <a:rPr sz="900" spc="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module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access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module.</a:t>
            </a:r>
            <a:r>
              <a:rPr sz="900" spc="2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Let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</a:t>
            </a:r>
            <a:r>
              <a:rPr sz="900" spc="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see</a:t>
            </a:r>
            <a:r>
              <a:rPr sz="900" spc="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real-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worldexample of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Protocol Architecture.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909610" y="9391036"/>
            <a:ext cx="275198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GUWHFJ+BookAntiqua,Italic"/>
                <a:cs typeface="GUWHFJ+BookAntiqua,Italic"/>
              </a:rPr>
              <a:t>19Philosopher-Translator-Secretary Architecture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121433" y="10084456"/>
            <a:ext cx="2329553" cy="1382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endParaRPr sz="900" dirty="0">
              <a:solidFill>
                <a:srgbClr val="000000"/>
              </a:solidFill>
              <a:latin typeface="IIGCIL+BookAntiqua,Bold"/>
              <a:cs typeface="IIGCIL+BookAntiqua,Bold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983224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39</a:t>
            </a: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422656"/>
            <a:ext cx="1680972" cy="4815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10512" y="672592"/>
            <a:ext cx="508254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828800" y="524379"/>
            <a:ext cx="211924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Data Communication and Networking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597410" y="54665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8806" y="906903"/>
            <a:ext cx="5197412" cy="45936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Let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focus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some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issues:</a:t>
            </a:r>
            <a:r>
              <a:rPr sz="900" spc="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like</a:t>
            </a:r>
            <a:r>
              <a:rPr sz="900" spc="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peer-to-peer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protocols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independent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each</a:t>
            </a:r>
            <a:r>
              <a:rPr sz="900" spc="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otherfor</a:t>
            </a:r>
          </a:p>
          <a:p>
            <a:pPr marL="6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example,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secretaries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may</a:t>
            </a:r>
            <a:r>
              <a:rPr sz="900" spc="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change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comm.</a:t>
            </a:r>
            <a:r>
              <a:rPr sz="900" spc="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medium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emailor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translators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may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agree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using</a:t>
            </a:r>
          </a:p>
          <a:p>
            <a:pPr marL="6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another common language. Note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 each layer adds a header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8812" y="1408170"/>
            <a:ext cx="1738917" cy="2218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2.6 </a:t>
            </a:r>
            <a:r>
              <a:rPr sz="1200" u="sng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Network Standards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8800" y="1668903"/>
            <a:ext cx="5196154" cy="6026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Networking</a:t>
            </a:r>
            <a:r>
              <a:rPr sz="900" spc="5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</a:t>
            </a:r>
            <a:r>
              <a:rPr sz="900" spc="5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define</a:t>
            </a:r>
            <a:r>
              <a:rPr sz="900" spc="5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rules</a:t>
            </a:r>
            <a:r>
              <a:rPr sz="900" spc="57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5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data</a:t>
            </a:r>
            <a:r>
              <a:rPr sz="900" spc="58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communications</a:t>
            </a:r>
            <a:r>
              <a:rPr sz="900" spc="5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5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57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needed</a:t>
            </a:r>
            <a:r>
              <a:rPr sz="900" spc="5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interoperability</a:t>
            </a:r>
            <a:r>
              <a:rPr sz="900" spc="4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45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networking</a:t>
            </a:r>
            <a:r>
              <a:rPr sz="900" spc="4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technologies</a:t>
            </a:r>
            <a:r>
              <a:rPr sz="900" spc="4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4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processes.Standards</a:t>
            </a:r>
            <a:r>
              <a:rPr sz="900" spc="4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help</a:t>
            </a:r>
            <a:r>
              <a:rPr sz="900" spc="4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4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creating</a:t>
            </a:r>
            <a:r>
              <a:rPr sz="900" spc="4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maintaining</a:t>
            </a:r>
            <a:r>
              <a:rPr sz="900" spc="1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open</a:t>
            </a:r>
            <a:r>
              <a:rPr sz="900" spc="1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markets</a:t>
            </a:r>
            <a:r>
              <a:rPr sz="900" spc="1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1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allow</a:t>
            </a:r>
            <a:r>
              <a:rPr sz="900" spc="1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different</a:t>
            </a:r>
            <a:r>
              <a:rPr sz="900" spc="1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vendors</a:t>
            </a:r>
            <a:r>
              <a:rPr sz="900" spc="1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compete</a:t>
            </a:r>
            <a:r>
              <a:rPr sz="900" spc="1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1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basis</a:t>
            </a:r>
            <a:r>
              <a:rPr sz="900" spc="1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quality</a:t>
            </a:r>
            <a:r>
              <a:rPr sz="900" spc="1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their products while being compatible with existing market</a:t>
            </a:r>
            <a:r>
              <a:rPr sz="900" spc="-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products.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8800" y="2310969"/>
            <a:ext cx="1387382" cy="2071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30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Types of Standards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8800" y="2554347"/>
            <a:ext cx="279769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Standards are of two typesi.e.De facto and De</a:t>
            </a:r>
            <a:r>
              <a:rPr sz="900" spc="14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jure.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8805" y="2772279"/>
            <a:ext cx="5197132" cy="45936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De</a:t>
            </a:r>
            <a:r>
              <a:rPr sz="900" spc="37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facto</a:t>
            </a:r>
            <a:r>
              <a:rPr sz="900" spc="32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standards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followed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without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any</a:t>
            </a:r>
            <a:r>
              <a:rPr sz="900" spc="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formal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plan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approval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any</a:t>
            </a:r>
          </a:p>
          <a:p>
            <a:pPr marL="1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organization.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They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have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come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into</a:t>
            </a:r>
            <a:r>
              <a:rPr sz="900" spc="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existence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due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traditions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facts.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example,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HTTP</a:t>
            </a:r>
            <a:r>
              <a:rPr sz="900" spc="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had</a:t>
            </a:r>
          </a:p>
          <a:p>
            <a:pPr marL="1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started as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de facto standard.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8800" y="3273673"/>
            <a:ext cx="5199772" cy="46088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De</a:t>
            </a:r>
            <a:r>
              <a:rPr sz="900" spc="61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jure</a:t>
            </a:r>
            <a:r>
              <a:rPr sz="900" spc="58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standards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which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have</a:t>
            </a:r>
            <a:r>
              <a:rPr sz="900" spc="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been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adopted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through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legislation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any</a:t>
            </a:r>
            <a:r>
              <a:rPr sz="900" spc="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officially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recognized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</a:t>
            </a:r>
            <a:r>
              <a:rPr sz="900" spc="7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organization.</a:t>
            </a:r>
            <a:r>
              <a:rPr sz="900" spc="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Most</a:t>
            </a:r>
            <a:r>
              <a:rPr sz="900" spc="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communication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8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used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today</a:t>
            </a:r>
            <a:r>
              <a:rPr sz="900" spc="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 jure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8800" y="3774008"/>
            <a:ext cx="1739038" cy="2071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330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Standards Organizations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8800" y="4021958"/>
            <a:ext cx="2565938" cy="3938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Some of the noted standards organizations are</a:t>
            </a:r>
          </a:p>
          <a:p>
            <a:pPr marL="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1.</a:t>
            </a:r>
            <a:r>
              <a:rPr sz="900" spc="889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International Standards Organization (ISO)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8800" y="4529450"/>
            <a:ext cx="3111402" cy="104762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2.</a:t>
            </a:r>
            <a:r>
              <a:rPr sz="900" spc="889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International Telecommunication Union (ITU)</a:t>
            </a:r>
          </a:p>
          <a:p>
            <a:pPr marL="0" marR="0">
              <a:lnSpc>
                <a:spcPts val="1085"/>
              </a:lnSpc>
              <a:spcBef>
                <a:spcPts val="120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3.</a:t>
            </a:r>
            <a:r>
              <a:rPr sz="900" spc="889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Institute of Electronics and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Electrical Engineers (IEEE)</a:t>
            </a:r>
          </a:p>
          <a:p>
            <a:pPr marL="0" marR="0">
              <a:lnSpc>
                <a:spcPts val="1085"/>
              </a:lnSpc>
              <a:spcBef>
                <a:spcPts val="119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4.</a:t>
            </a:r>
            <a:r>
              <a:rPr sz="900" spc="889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American National Standards</a:t>
            </a:r>
            <a:r>
              <a:rPr sz="900" spc="-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Institute (ANSI)</a:t>
            </a:r>
          </a:p>
          <a:p>
            <a:pPr marL="0" marR="0">
              <a:lnSpc>
                <a:spcPts val="1085"/>
              </a:lnSpc>
              <a:spcBef>
                <a:spcPts val="115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5.</a:t>
            </a:r>
            <a:r>
              <a:rPr sz="900" spc="889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Internet Research Task Force (IRTF)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8800" y="5690738"/>
            <a:ext cx="2341100" cy="46698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6.</a:t>
            </a:r>
            <a:r>
              <a:rPr sz="900" spc="889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Electronic Industries Association (EIA)</a:t>
            </a:r>
          </a:p>
          <a:p>
            <a:pPr marL="0" marR="0">
              <a:lnSpc>
                <a:spcPts val="1085"/>
              </a:lnSpc>
              <a:spcBef>
                <a:spcPts val="120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7.</a:t>
            </a:r>
            <a:r>
              <a:rPr sz="900" spc="889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World Wide Web Consortium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(W3C)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8800" y="6271382"/>
            <a:ext cx="5201054" cy="18812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1.</a:t>
            </a:r>
            <a:r>
              <a:rPr sz="900" spc="8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International</a:t>
            </a:r>
            <a:r>
              <a:rPr sz="900" spc="95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Standards</a:t>
            </a:r>
            <a:r>
              <a:rPr sz="900" spc="947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Organization</a:t>
            </a:r>
            <a:r>
              <a:rPr sz="900" spc="951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(ISO)-</a:t>
            </a:r>
            <a:r>
              <a:rPr sz="900" spc="949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International</a:t>
            </a:r>
            <a:r>
              <a:rPr sz="900" spc="9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Organization</a:t>
            </a:r>
            <a:r>
              <a:rPr sz="900" spc="9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</a:p>
          <a:p>
            <a:pPr marL="228598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standardization</a:t>
            </a:r>
            <a:r>
              <a:rPr sz="900" spc="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widely</a:t>
            </a:r>
            <a:r>
              <a:rPr sz="900" spc="1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known</a:t>
            </a:r>
            <a:r>
              <a:rPr sz="900" spc="9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 ISO,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8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  <a:r>
              <a:rPr sz="900" spc="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international</a:t>
            </a:r>
            <a:r>
              <a:rPr sz="900" spc="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standard-setting</a:t>
            </a:r>
            <a:r>
              <a:rPr sz="900" spc="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body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composed</a:t>
            </a:r>
            <a:r>
              <a:rPr sz="900" spc="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</a:p>
          <a:p>
            <a:pPr marL="228605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representatives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from</a:t>
            </a:r>
            <a:r>
              <a:rPr sz="900" spc="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various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national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organizations.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Founded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February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23,</a:t>
            </a:r>
            <a:r>
              <a:rPr sz="900" spc="6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1947,</a:t>
            </a:r>
          </a:p>
          <a:p>
            <a:pPr marL="228605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organization</a:t>
            </a:r>
            <a:r>
              <a:rPr sz="900" spc="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promulgates</a:t>
            </a:r>
            <a:r>
              <a:rPr sz="900" spc="7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worldwide</a:t>
            </a:r>
            <a:r>
              <a:rPr sz="900" spc="8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proprietary</a:t>
            </a:r>
            <a:r>
              <a:rPr sz="900" spc="7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industrial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commercial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standards.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</a:p>
          <a:p>
            <a:pPr marL="228605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has</a:t>
            </a:r>
            <a:r>
              <a:rPr sz="900" spc="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it’s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headquarters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Geneva,</a:t>
            </a:r>
            <a:r>
              <a:rPr sz="900" spc="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Switzerland.</a:t>
            </a:r>
            <a:r>
              <a:rPr sz="900" spc="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While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ISO</a:t>
            </a:r>
            <a:r>
              <a:rPr sz="900" spc="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defines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itself</a:t>
            </a:r>
            <a:r>
              <a:rPr sz="900" spc="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non-governmental</a:t>
            </a:r>
          </a:p>
          <a:p>
            <a:pPr marL="228591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organization,</a:t>
            </a:r>
            <a:r>
              <a:rPr sz="900" spc="2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its</a:t>
            </a:r>
            <a:r>
              <a:rPr sz="900" spc="2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ability</a:t>
            </a:r>
            <a:r>
              <a:rPr sz="900" spc="2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2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set</a:t>
            </a:r>
            <a:r>
              <a:rPr sz="900" spc="2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</a:t>
            </a:r>
            <a:r>
              <a:rPr sz="900" spc="2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2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often-become</a:t>
            </a:r>
            <a:r>
              <a:rPr sz="900" spc="2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law,</a:t>
            </a:r>
            <a:r>
              <a:rPr sz="900" spc="2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either</a:t>
            </a:r>
            <a:r>
              <a:rPr sz="900" spc="2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through</a:t>
            </a:r>
            <a:r>
              <a:rPr sz="900" spc="2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treaties</a:t>
            </a:r>
            <a:r>
              <a:rPr sz="900" spc="2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</a:p>
          <a:p>
            <a:pPr marL="228598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national</a:t>
            </a:r>
            <a:r>
              <a:rPr sz="900" spc="18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standards,</a:t>
            </a:r>
            <a:r>
              <a:rPr sz="900" spc="17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makes</a:t>
            </a:r>
            <a:r>
              <a:rPr sz="900" spc="1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1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more</a:t>
            </a:r>
            <a:r>
              <a:rPr sz="900" spc="1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powerful</a:t>
            </a:r>
            <a:r>
              <a:rPr sz="900" spc="18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than</a:t>
            </a:r>
            <a:r>
              <a:rPr sz="900" spc="1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most</a:t>
            </a:r>
            <a:r>
              <a:rPr sz="900" spc="1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non-governmental</a:t>
            </a:r>
            <a:r>
              <a:rPr sz="900" spc="1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organizations.</a:t>
            </a:r>
            <a:r>
              <a:rPr sz="900" spc="1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</a:p>
          <a:p>
            <a:pPr marL="228596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practice,</a:t>
            </a:r>
            <a:r>
              <a:rPr sz="900" spc="1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ISO</a:t>
            </a:r>
            <a:r>
              <a:rPr sz="900" spc="1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acts</a:t>
            </a:r>
            <a:r>
              <a:rPr sz="900" spc="1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1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consortium</a:t>
            </a:r>
            <a:r>
              <a:rPr sz="900" spc="1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</a:t>
            </a:r>
            <a:r>
              <a:rPr sz="900" spc="1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strong</a:t>
            </a:r>
            <a:r>
              <a:rPr sz="900" spc="1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links</a:t>
            </a:r>
            <a:r>
              <a:rPr sz="900" spc="1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governments.</a:t>
            </a:r>
            <a:r>
              <a:rPr sz="900" spc="1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ISO</a:t>
            </a:r>
            <a:r>
              <a:rPr sz="900" spc="1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  <a:r>
              <a:rPr sz="900" spc="1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international</a:t>
            </a:r>
          </a:p>
          <a:p>
            <a:pPr marL="228599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standard-setting</a:t>
            </a:r>
            <a:r>
              <a:rPr sz="900" spc="5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body</a:t>
            </a:r>
            <a:r>
              <a:rPr sz="900" spc="5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composed</a:t>
            </a:r>
            <a:r>
              <a:rPr sz="900" spc="5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5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representatives</a:t>
            </a:r>
            <a:r>
              <a:rPr sz="900" spc="5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from</a:t>
            </a:r>
            <a:r>
              <a:rPr sz="900" spc="5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various</a:t>
            </a:r>
            <a:r>
              <a:rPr sz="900" spc="5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national</a:t>
            </a:r>
            <a:r>
              <a:rPr sz="900" spc="5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</a:t>
            </a:r>
          </a:p>
          <a:p>
            <a:pPr marL="228596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organizations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organization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promulgates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worldwide</a:t>
            </a:r>
            <a:r>
              <a:rPr sz="900" spc="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proprietary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industrial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commercial</a:t>
            </a:r>
          </a:p>
          <a:p>
            <a:pPr marL="228596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standards.ISO's</a:t>
            </a:r>
            <a:r>
              <a:rPr sz="900" spc="1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main</a:t>
            </a:r>
            <a:r>
              <a:rPr sz="900" spc="1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products</a:t>
            </a:r>
            <a:r>
              <a:rPr sz="900" spc="1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  <a:r>
              <a:rPr sz="900" spc="1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International</a:t>
            </a:r>
            <a:r>
              <a:rPr sz="900" spc="1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Standards.</a:t>
            </a:r>
            <a:r>
              <a:rPr sz="900" spc="1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ISO</a:t>
            </a:r>
            <a:r>
              <a:rPr sz="900" spc="1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also</a:t>
            </a:r>
            <a:r>
              <a:rPr sz="900" spc="1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publishes</a:t>
            </a:r>
            <a:r>
              <a:rPr sz="900" spc="1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Technical</a:t>
            </a:r>
          </a:p>
          <a:p>
            <a:pPr marL="228596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Reports,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Technical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Specifications,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Publicly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Available</a:t>
            </a:r>
            <a:r>
              <a:rPr sz="900" spc="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Specifications,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Technical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Corrigenda,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</a:p>
          <a:p>
            <a:pPr marL="228596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Guides.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28796" y="8244962"/>
            <a:ext cx="3001209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2.</a:t>
            </a:r>
            <a:r>
              <a:rPr sz="900" spc="8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International</a:t>
            </a:r>
            <a:r>
              <a:rPr sz="900" spc="506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Telecommunication</a:t>
            </a:r>
            <a:r>
              <a:rPr sz="900" spc="509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Union</a:t>
            </a:r>
            <a:r>
              <a:rPr sz="900" spc="508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(ITU)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4773172" y="8244962"/>
            <a:ext cx="19046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-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4904236" y="8244962"/>
            <a:ext cx="212224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International</a:t>
            </a:r>
            <a:r>
              <a:rPr sz="900" spc="50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Telecommunication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057398" y="8388218"/>
            <a:ext cx="4967148" cy="10278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Union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 the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specialized agency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United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Nations which is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responsible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information and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communication</a:t>
            </a:r>
            <a:r>
              <a:rPr sz="900" spc="19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technologies.</a:t>
            </a:r>
            <a:r>
              <a:rPr sz="900" spc="1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ITU</a:t>
            </a:r>
            <a:r>
              <a:rPr sz="900" spc="1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coordinates</a:t>
            </a:r>
            <a:r>
              <a:rPr sz="900" spc="1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shared</a:t>
            </a:r>
            <a:r>
              <a:rPr sz="900" spc="1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global</a:t>
            </a:r>
            <a:r>
              <a:rPr sz="900" spc="18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</a:t>
            </a:r>
            <a:r>
              <a:rPr sz="900" spc="18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8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radio</a:t>
            </a:r>
            <a:r>
              <a:rPr sz="900" spc="16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spectrum,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promotes</a:t>
            </a:r>
            <a:r>
              <a:rPr sz="900" spc="6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international</a:t>
            </a:r>
            <a:r>
              <a:rPr sz="900" spc="6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cooperation</a:t>
            </a:r>
            <a:r>
              <a:rPr sz="900" spc="6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6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assigning</a:t>
            </a:r>
            <a:r>
              <a:rPr sz="900" spc="6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satellite</a:t>
            </a:r>
            <a:r>
              <a:rPr sz="900" spc="6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orbits,</a:t>
            </a:r>
            <a:r>
              <a:rPr sz="900" spc="6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works</a:t>
            </a:r>
            <a:r>
              <a:rPr sz="900" spc="6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6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improve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telecommunication</a:t>
            </a:r>
            <a:r>
              <a:rPr sz="900" spc="4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infrastructure</a:t>
            </a:r>
            <a:r>
              <a:rPr sz="900" spc="4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48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developing</a:t>
            </a:r>
            <a:r>
              <a:rPr sz="900" spc="48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world</a:t>
            </a:r>
            <a:r>
              <a:rPr sz="900" spc="48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48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establishes</a:t>
            </a:r>
            <a:r>
              <a:rPr sz="900" spc="4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worldwide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standards.ITU</a:t>
            </a:r>
            <a:r>
              <a:rPr sz="900" spc="1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also</a:t>
            </a:r>
            <a:r>
              <a:rPr sz="900" spc="1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organizes</a:t>
            </a:r>
            <a:r>
              <a:rPr sz="900" spc="1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worldwide</a:t>
            </a:r>
            <a:r>
              <a:rPr sz="900" spc="1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1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regional</a:t>
            </a:r>
            <a:r>
              <a:rPr sz="900" spc="1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exhibitions</a:t>
            </a:r>
            <a:r>
              <a:rPr sz="900" spc="1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1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forums,</a:t>
            </a:r>
            <a:r>
              <a:rPr sz="900" spc="1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such</a:t>
            </a:r>
            <a:r>
              <a:rPr sz="900" spc="1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1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ITU</a:t>
            </a:r>
          </a:p>
          <a:p>
            <a:pPr marL="0" marR="0">
              <a:lnSpc>
                <a:spcPts val="1085"/>
              </a:lnSpc>
              <a:spcBef>
                <a:spcPts val="9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TELECOM</a:t>
            </a:r>
            <a:r>
              <a:rPr sz="900" spc="85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WORLD,</a:t>
            </a:r>
            <a:r>
              <a:rPr sz="900" spc="8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bringing</a:t>
            </a:r>
            <a:r>
              <a:rPr sz="900" spc="8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together</a:t>
            </a:r>
            <a:r>
              <a:rPr sz="900" spc="8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representatives</a:t>
            </a:r>
            <a:r>
              <a:rPr sz="900" spc="8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8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government</a:t>
            </a:r>
            <a:r>
              <a:rPr sz="900" spc="8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8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telecommunications and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ICT industry to exchange ideas, knowledge and technology.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828797" y="9381867"/>
            <a:ext cx="5197686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3.</a:t>
            </a:r>
            <a:r>
              <a:rPr sz="900" spc="889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Institute</a:t>
            </a:r>
            <a:r>
              <a:rPr sz="900" spc="297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of</a:t>
            </a:r>
            <a:r>
              <a:rPr sz="900" spc="274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Electronics</a:t>
            </a:r>
            <a:r>
              <a:rPr sz="900" spc="275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and</a:t>
            </a:r>
            <a:r>
              <a:rPr sz="900" spc="278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Electrical</a:t>
            </a:r>
            <a:r>
              <a:rPr sz="900" spc="276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Engineers</a:t>
            </a:r>
            <a:r>
              <a:rPr sz="900" spc="287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(IEEE)</a:t>
            </a:r>
            <a:r>
              <a:rPr sz="900" spc="291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-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IEEE's</a:t>
            </a:r>
            <a:r>
              <a:rPr sz="900" spc="2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Constitution</a:t>
            </a:r>
            <a:r>
              <a:rPr sz="900" spc="2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defines</a:t>
            </a:r>
            <a:r>
              <a:rPr sz="900" spc="28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228603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purposes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organization</a:t>
            </a:r>
            <a:r>
              <a:rPr sz="900" spc="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"scientific</a:t>
            </a:r>
            <a:r>
              <a:rPr sz="900" spc="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educational,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directed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toward</a:t>
            </a:r>
            <a:r>
              <a:rPr sz="900" spc="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advancement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40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3264420" y="10084432"/>
            <a:ext cx="2328249" cy="1382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endParaRPr sz="900" dirty="0">
              <a:solidFill>
                <a:srgbClr val="000000"/>
              </a:solidFill>
              <a:latin typeface="IIGCIL+BookAntiqua,Bold"/>
              <a:cs typeface="IIGCIL+BookAntiqua,Bold"/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1"/>
          <p:cNvSpPr/>
          <p:nvPr/>
        </p:nvSpPr>
        <p:spPr>
          <a:xfrm>
            <a:off x="667512" y="413511"/>
            <a:ext cx="6888988" cy="4815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4472952" y="524379"/>
            <a:ext cx="141405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Unit 2: Data and Signals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6487693" y="537506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Notes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914406" y="906904"/>
            <a:ext cx="4972168" cy="23064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4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theory</a:t>
            </a:r>
            <a:r>
              <a:rPr sz="900" spc="4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4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practice</a:t>
            </a:r>
            <a:r>
              <a:rPr sz="900" spc="4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4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Electrical,</a:t>
            </a:r>
            <a:r>
              <a:rPr sz="900" spc="4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Electronics,</a:t>
            </a:r>
            <a:r>
              <a:rPr sz="900" spc="4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Communications</a:t>
            </a:r>
            <a:r>
              <a:rPr sz="900" spc="4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4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Computer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Engineering,</a:t>
            </a:r>
            <a:r>
              <a:rPr sz="900" spc="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8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well</a:t>
            </a:r>
            <a:r>
              <a:rPr sz="900" spc="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Computer</a:t>
            </a:r>
            <a:r>
              <a:rPr sz="900" spc="1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Science,</a:t>
            </a:r>
            <a:r>
              <a:rPr sz="900" spc="10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allied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branches</a:t>
            </a:r>
            <a:r>
              <a:rPr sz="900" spc="10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engineering</a:t>
            </a:r>
            <a:r>
              <a:rPr sz="900" spc="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8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related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arts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 sciences."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IEEE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 Not-for-Profit Corporation.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was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formed in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1963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merger</a:t>
            </a:r>
          </a:p>
          <a:p>
            <a:pPr marL="6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Institute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Radio</a:t>
            </a:r>
            <a:r>
              <a:rPr sz="900" spc="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Engineers</a:t>
            </a:r>
            <a:r>
              <a:rPr sz="900" spc="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(IRE,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founded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1912)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American</a:t>
            </a:r>
            <a:r>
              <a:rPr sz="900" spc="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Institute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Electrical</a:t>
            </a:r>
          </a:p>
          <a:p>
            <a:pPr marL="6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Engineers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(AIEE, founded 1884).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has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more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than 400,000 members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more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than 160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countries,</a:t>
            </a:r>
          </a:p>
          <a:p>
            <a:pPr marL="6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45%</a:t>
            </a:r>
            <a:r>
              <a:rPr sz="900" spc="1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outside</a:t>
            </a:r>
            <a:r>
              <a:rPr sz="900" spc="1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United</a:t>
            </a:r>
            <a:r>
              <a:rPr sz="900" spc="1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States.It</a:t>
            </a:r>
            <a:r>
              <a:rPr sz="900" spc="1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6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also</a:t>
            </a:r>
            <a:r>
              <a:rPr sz="900" spc="1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1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leading</a:t>
            </a:r>
            <a:r>
              <a:rPr sz="900" spc="1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developer</a:t>
            </a:r>
            <a:r>
              <a:rPr sz="900" spc="1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industrial</a:t>
            </a:r>
            <a:r>
              <a:rPr sz="900" spc="1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</a:t>
            </a:r>
            <a:r>
              <a:rPr sz="900" spc="1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having</a:t>
            </a:r>
          </a:p>
          <a:p>
            <a:pPr marL="6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developed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over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900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active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industry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 a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broad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range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disciplines,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including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electric</a:t>
            </a:r>
          </a:p>
          <a:p>
            <a:pPr marL="6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power</a:t>
            </a:r>
            <a:r>
              <a:rPr sz="900" spc="5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5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energy,</a:t>
            </a:r>
            <a:r>
              <a:rPr sz="900" spc="5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biomedical</a:t>
            </a:r>
            <a:r>
              <a:rPr sz="900" spc="5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technology</a:t>
            </a:r>
            <a:r>
              <a:rPr sz="900" spc="5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5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health</a:t>
            </a:r>
            <a:r>
              <a:rPr sz="900" spc="5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care,</a:t>
            </a:r>
            <a:r>
              <a:rPr sz="900" spc="5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information</a:t>
            </a:r>
            <a:r>
              <a:rPr sz="900" spc="5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technology,</a:t>
            </a:r>
          </a:p>
          <a:p>
            <a:pPr marL="6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information</a:t>
            </a:r>
            <a:r>
              <a:rPr sz="900" spc="1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assurance,</a:t>
            </a:r>
            <a:r>
              <a:rPr sz="900" spc="17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telecommunications,</a:t>
            </a:r>
            <a:r>
              <a:rPr sz="900" spc="17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consumer</a:t>
            </a:r>
            <a:r>
              <a:rPr sz="900" spc="1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electronics,</a:t>
            </a:r>
            <a:r>
              <a:rPr sz="900" spc="17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transportation,</a:t>
            </a:r>
            <a:r>
              <a:rPr sz="900" spc="1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aerospace,</a:t>
            </a:r>
          </a:p>
          <a:p>
            <a:pPr marL="6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40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nanotechnology.</a:t>
            </a:r>
            <a:r>
              <a:rPr sz="900" spc="4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IEEE</a:t>
            </a:r>
            <a:r>
              <a:rPr sz="900" spc="40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develops</a:t>
            </a:r>
            <a:r>
              <a:rPr sz="900" spc="4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40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participates</a:t>
            </a:r>
            <a:r>
              <a:rPr sz="900" spc="4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4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educational</a:t>
            </a:r>
            <a:r>
              <a:rPr sz="900" spc="4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activities</a:t>
            </a:r>
            <a:r>
              <a:rPr sz="900" spc="4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such</a:t>
            </a:r>
            <a:r>
              <a:rPr sz="900" spc="4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</a:p>
          <a:p>
            <a:pPr marL="6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accreditation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electrical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engineering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programs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institutes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higher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learning.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IEEE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serves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</a:p>
          <a:p>
            <a:pPr marL="6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major</a:t>
            </a:r>
            <a:r>
              <a:rPr sz="900" spc="7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publisher</a:t>
            </a:r>
            <a:r>
              <a:rPr sz="900" spc="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scientific</a:t>
            </a:r>
            <a:r>
              <a:rPr sz="900" spc="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journals</a:t>
            </a:r>
            <a:r>
              <a:rPr sz="900" spc="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7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conference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organizer.</a:t>
            </a:r>
            <a:r>
              <a:rPr sz="900" spc="7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IEEE</a:t>
            </a:r>
            <a:r>
              <a:rPr sz="900" spc="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7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one</a:t>
            </a:r>
            <a:r>
              <a:rPr sz="900" spc="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8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leading</a:t>
            </a:r>
          </a:p>
          <a:p>
            <a:pPr marL="6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standards-making</a:t>
            </a:r>
            <a:r>
              <a:rPr sz="900" spc="3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organizations</a:t>
            </a:r>
            <a:r>
              <a:rPr sz="900" spc="3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3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3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world.</a:t>
            </a:r>
            <a:r>
              <a:rPr sz="900" spc="3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IEEE</a:t>
            </a:r>
            <a:r>
              <a:rPr sz="900" spc="3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performs</a:t>
            </a:r>
            <a:r>
              <a:rPr sz="900" spc="3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its</a:t>
            </a:r>
            <a:r>
              <a:rPr sz="900" spc="3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</a:t>
            </a:r>
            <a:r>
              <a:rPr sz="900" spc="3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making</a:t>
            </a:r>
            <a:r>
              <a:rPr sz="900" spc="3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</a:p>
          <a:p>
            <a:pPr marL="6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maintaining</a:t>
            </a:r>
            <a:r>
              <a:rPr sz="900" spc="1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functions</a:t>
            </a:r>
            <a:r>
              <a:rPr sz="900" spc="1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through</a:t>
            </a:r>
            <a:r>
              <a:rPr sz="900" spc="1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5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IEEE</a:t>
            </a:r>
            <a:r>
              <a:rPr sz="900" spc="1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</a:t>
            </a:r>
            <a:r>
              <a:rPr sz="900" spc="1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Association</a:t>
            </a:r>
            <a:r>
              <a:rPr sz="900" spc="1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(IEEE-SA).</a:t>
            </a:r>
            <a:r>
              <a:rPr sz="900" spc="1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One</a:t>
            </a:r>
            <a:r>
              <a:rPr sz="900" spc="1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5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more</a:t>
            </a:r>
          </a:p>
          <a:p>
            <a:pPr marL="5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notable</a:t>
            </a:r>
            <a:r>
              <a:rPr sz="900" spc="1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IEEE</a:t>
            </a:r>
            <a:r>
              <a:rPr sz="900" spc="1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</a:t>
            </a:r>
            <a:r>
              <a:rPr sz="900" spc="1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IEEE</a:t>
            </a:r>
            <a:r>
              <a:rPr sz="900" spc="1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802</a:t>
            </a:r>
            <a:r>
              <a:rPr sz="900" spc="1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LAN/MAN</a:t>
            </a:r>
            <a:r>
              <a:rPr sz="900" spc="1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group</a:t>
            </a:r>
            <a:r>
              <a:rPr sz="900" spc="1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</a:t>
            </a:r>
            <a:r>
              <a:rPr sz="900" spc="1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which</a:t>
            </a:r>
            <a:r>
              <a:rPr sz="900" spc="1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includes</a:t>
            </a:r>
            <a:r>
              <a:rPr sz="900" spc="1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5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IEEE 802.3 Ethernet standard and the IEEE 802.11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Wireless</a:t>
            </a:r>
            <a:r>
              <a:rPr sz="900" spc="-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Networking standard.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85809" y="3317869"/>
            <a:ext cx="5200568" cy="17379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4.</a:t>
            </a:r>
            <a:r>
              <a:rPr sz="900" spc="8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American</a:t>
            </a:r>
            <a:r>
              <a:rPr sz="900" spc="351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National</a:t>
            </a:r>
            <a:r>
              <a:rPr sz="900" spc="35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Standards</a:t>
            </a:r>
            <a:r>
              <a:rPr sz="900" spc="348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Institute</a:t>
            </a:r>
            <a:r>
              <a:rPr sz="900" spc="356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(ANSI)</a:t>
            </a:r>
            <a:r>
              <a:rPr sz="900" spc="372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-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Though</a:t>
            </a:r>
            <a:r>
              <a:rPr sz="900" spc="3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ANSI</a:t>
            </a:r>
            <a:r>
              <a:rPr sz="900" spc="3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itself</a:t>
            </a:r>
            <a:r>
              <a:rPr sz="900" spc="3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does</a:t>
            </a:r>
            <a:r>
              <a:rPr sz="900" spc="3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not</a:t>
            </a:r>
            <a:r>
              <a:rPr sz="900" spc="3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develop</a:t>
            </a:r>
          </a:p>
          <a:p>
            <a:pPr marL="228599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standards,</a:t>
            </a:r>
            <a:r>
              <a:rPr sz="900" spc="1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Institute</a:t>
            </a:r>
            <a:r>
              <a:rPr sz="900" spc="1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oversees</a:t>
            </a:r>
            <a:r>
              <a:rPr sz="900" spc="1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development</a:t>
            </a:r>
            <a:r>
              <a:rPr sz="900" spc="1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1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</a:t>
            </a:r>
            <a:r>
              <a:rPr sz="900" spc="2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</a:t>
            </a:r>
            <a:r>
              <a:rPr sz="900" spc="1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2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accrediting</a:t>
            </a:r>
            <a:r>
              <a:rPr sz="900" spc="1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228599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procedures</a:t>
            </a:r>
            <a:r>
              <a:rPr sz="900" spc="3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3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</a:t>
            </a:r>
            <a:r>
              <a:rPr sz="900" spc="3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developing</a:t>
            </a:r>
            <a:r>
              <a:rPr sz="900" spc="3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organizations.</a:t>
            </a:r>
            <a:r>
              <a:rPr sz="900" spc="3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ANSI</a:t>
            </a:r>
            <a:r>
              <a:rPr sz="900" spc="3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accreditation</a:t>
            </a:r>
            <a:r>
              <a:rPr sz="900" spc="3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signifies</a:t>
            </a:r>
            <a:r>
              <a:rPr sz="900" spc="3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3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228598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procedures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used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developing</a:t>
            </a:r>
            <a:r>
              <a:rPr sz="900" spc="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organizations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meet</a:t>
            </a:r>
            <a:r>
              <a:rPr sz="900" spc="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Institute's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requirements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</a:p>
          <a:p>
            <a:pPr marL="228598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openness,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balance,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consensus,</a:t>
            </a:r>
            <a:r>
              <a:rPr sz="900" spc="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due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process.ANSI</a:t>
            </a:r>
            <a:r>
              <a:rPr sz="900" spc="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was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originally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formed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1918,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when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five</a:t>
            </a:r>
          </a:p>
          <a:p>
            <a:pPr marL="228598" marR="0">
              <a:lnSpc>
                <a:spcPts val="1085"/>
              </a:lnSpc>
              <a:spcBef>
                <a:spcPts val="9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engineering</a:t>
            </a:r>
            <a:r>
              <a:rPr sz="900" spc="29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societies</a:t>
            </a:r>
            <a:r>
              <a:rPr sz="900" spc="2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29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three</a:t>
            </a:r>
            <a:r>
              <a:rPr sz="900" spc="2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government</a:t>
            </a:r>
            <a:r>
              <a:rPr sz="900" spc="2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agencies</a:t>
            </a:r>
            <a:r>
              <a:rPr sz="900" spc="2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founded</a:t>
            </a:r>
            <a:r>
              <a:rPr sz="900" spc="29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American</a:t>
            </a:r>
            <a:r>
              <a:rPr sz="900" spc="29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Engineering</a:t>
            </a:r>
          </a:p>
          <a:p>
            <a:pPr marL="228598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</a:t>
            </a:r>
            <a:r>
              <a:rPr sz="900" spc="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Committee</a:t>
            </a:r>
            <a:r>
              <a:rPr sz="900" spc="7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(AESC).In</a:t>
            </a:r>
            <a:r>
              <a:rPr sz="900" spc="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1928,</a:t>
            </a:r>
            <a:r>
              <a:rPr sz="900" spc="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AESC</a:t>
            </a:r>
            <a:r>
              <a:rPr sz="900" spc="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became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American</a:t>
            </a:r>
            <a:r>
              <a:rPr sz="900" spc="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Association</a:t>
            </a:r>
          </a:p>
          <a:p>
            <a:pPr marL="228598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(ASA).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1966,</a:t>
            </a:r>
            <a:r>
              <a:rPr sz="900" spc="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ASA</a:t>
            </a:r>
            <a:r>
              <a:rPr sz="900" spc="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was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reorganized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became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United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States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America</a:t>
            </a:r>
            <a:r>
              <a:rPr sz="900" spc="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</a:t>
            </a:r>
          </a:p>
          <a:p>
            <a:pPr marL="228598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Institute</a:t>
            </a:r>
            <a:r>
              <a:rPr sz="900" spc="3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(USASI).</a:t>
            </a:r>
            <a:r>
              <a:rPr sz="900" spc="3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3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present</a:t>
            </a:r>
            <a:r>
              <a:rPr sz="900" spc="29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name</a:t>
            </a:r>
            <a:r>
              <a:rPr sz="900" spc="30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was</a:t>
            </a:r>
            <a:r>
              <a:rPr sz="900" spc="3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adopted</a:t>
            </a:r>
            <a:r>
              <a:rPr sz="900" spc="3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29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1969.ANSI</a:t>
            </a:r>
            <a:r>
              <a:rPr sz="900" spc="2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also</a:t>
            </a:r>
            <a:r>
              <a:rPr sz="900" spc="2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designates</a:t>
            </a:r>
            <a:r>
              <a:rPr sz="900" spc="3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specific</a:t>
            </a:r>
          </a:p>
          <a:p>
            <a:pPr marL="228598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</a:t>
            </a:r>
            <a:r>
              <a:rPr sz="900" spc="1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15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American</a:t>
            </a:r>
            <a:r>
              <a:rPr sz="900" spc="1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National</a:t>
            </a:r>
            <a:r>
              <a:rPr sz="900" spc="1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Standards,</a:t>
            </a:r>
            <a:r>
              <a:rPr sz="900" spc="1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1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ANS,</a:t>
            </a:r>
            <a:r>
              <a:rPr sz="900" spc="1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when</a:t>
            </a:r>
            <a:r>
              <a:rPr sz="900" spc="1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Institute</a:t>
            </a:r>
            <a:r>
              <a:rPr sz="900" spc="1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determines</a:t>
            </a:r>
            <a:r>
              <a:rPr sz="900" spc="1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1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228598" marR="0">
              <a:lnSpc>
                <a:spcPts val="1085"/>
              </a:lnSpc>
              <a:spcBef>
                <a:spcPts val="9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 were developed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  <a:r>
              <a:rPr sz="900" spc="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environment that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equitable,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accessible and responsive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228598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requirements of various stakeholders.The American National Standards process involves: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914405" y="5023766"/>
            <a:ext cx="192420" cy="59251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rial"/>
                <a:cs typeface="Arial"/>
              </a:rPr>
              <a:t>•</a:t>
            </a:r>
          </a:p>
          <a:p>
            <a:pPr marL="3" marR="0">
              <a:lnSpc>
                <a:spcPts val="1005"/>
              </a:lnSpc>
              <a:spcBef>
                <a:spcPts val="1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rial"/>
                <a:cs typeface="Arial"/>
              </a:rPr>
              <a:t>•</a:t>
            </a:r>
          </a:p>
          <a:p>
            <a:pPr marL="1" marR="0">
              <a:lnSpc>
                <a:spcPts val="1005"/>
              </a:lnSpc>
              <a:spcBef>
                <a:spcPts val="1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rial"/>
                <a:cs typeface="Arial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17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rial"/>
                <a:cs typeface="Arial"/>
              </a:rPr>
              <a:t>•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143005" y="5021701"/>
            <a:ext cx="4737850" cy="744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consensus by a group that is open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representatives from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interested parties</a:t>
            </a:r>
          </a:p>
          <a:p>
            <a:pPr marL="3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broad-based public review and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comment on draft standards</a:t>
            </a:r>
          </a:p>
          <a:p>
            <a:pPr marL="1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consideration of 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response to comments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incorporation</a:t>
            </a:r>
            <a:r>
              <a:rPr sz="900" spc="1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8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submitted</a:t>
            </a:r>
            <a:r>
              <a:rPr sz="900" spc="18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changes</a:t>
            </a:r>
            <a:r>
              <a:rPr sz="900" spc="18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1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meet</a:t>
            </a:r>
            <a:r>
              <a:rPr sz="900" spc="1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8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same</a:t>
            </a:r>
            <a:r>
              <a:rPr sz="900" spc="1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consensus</a:t>
            </a:r>
            <a:r>
              <a:rPr sz="900" spc="1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requirements</a:t>
            </a:r>
            <a:r>
              <a:rPr sz="900" spc="1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into</a:t>
            </a:r>
            <a:r>
              <a:rPr sz="900" spc="18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</a:p>
          <a:p>
            <a:pPr marL="0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draft standard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914405" y="5733950"/>
            <a:ext cx="192417" cy="1657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rial"/>
                <a:cs typeface="Arial"/>
              </a:rPr>
              <a:t>•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143005" y="5731885"/>
            <a:ext cx="4740501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availability</a:t>
            </a:r>
            <a:r>
              <a:rPr sz="900" spc="3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2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  <a:r>
              <a:rPr sz="900" spc="3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appeal</a:t>
            </a:r>
            <a:r>
              <a:rPr sz="900" spc="3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30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any</a:t>
            </a:r>
            <a:r>
              <a:rPr sz="900" spc="30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participant</a:t>
            </a:r>
            <a:r>
              <a:rPr sz="900" spc="29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alleging</a:t>
            </a:r>
            <a:r>
              <a:rPr sz="900" spc="3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2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these</a:t>
            </a:r>
            <a:r>
              <a:rPr sz="900" spc="3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principles</a:t>
            </a:r>
            <a:r>
              <a:rPr sz="900" spc="3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were</a:t>
            </a:r>
            <a:r>
              <a:rPr sz="900" spc="3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not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respected during the standards-development process.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6" y="6158605"/>
            <a:ext cx="5201145" cy="4593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5.</a:t>
            </a:r>
            <a:r>
              <a:rPr sz="900" spc="8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Internet</a:t>
            </a:r>
            <a:r>
              <a:rPr sz="900" spc="241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Research</a:t>
            </a:r>
            <a:r>
              <a:rPr sz="900" spc="244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Task</a:t>
            </a:r>
            <a:r>
              <a:rPr sz="900" spc="247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Force</a:t>
            </a:r>
            <a:r>
              <a:rPr sz="900" spc="251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(IRTF)</a:t>
            </a:r>
            <a:r>
              <a:rPr sz="900" spc="259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-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3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Internet</a:t>
            </a:r>
            <a:r>
              <a:rPr sz="900" spc="2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Research</a:t>
            </a:r>
            <a:r>
              <a:rPr sz="900" spc="2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Task</a:t>
            </a:r>
            <a:r>
              <a:rPr sz="900" spc="2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Force</a:t>
            </a:r>
            <a:r>
              <a:rPr sz="900" spc="2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(IRTF)</a:t>
            </a:r>
            <a:r>
              <a:rPr sz="900" spc="2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promotes</a:t>
            </a:r>
          </a:p>
          <a:p>
            <a:pPr marL="228598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research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importance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evolution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Internet by</a:t>
            </a:r>
            <a:r>
              <a:rPr sz="900" spc="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creating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focused,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long-term Research</a:t>
            </a:r>
          </a:p>
          <a:p>
            <a:pPr marL="228597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Groups</a:t>
            </a:r>
            <a:r>
              <a:rPr sz="900" spc="3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working</a:t>
            </a:r>
            <a:r>
              <a:rPr sz="900" spc="3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37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topics</a:t>
            </a:r>
            <a:r>
              <a:rPr sz="900" spc="3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related</a:t>
            </a:r>
            <a:r>
              <a:rPr sz="900" spc="3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37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Internet</a:t>
            </a:r>
            <a:r>
              <a:rPr sz="900" spc="3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protocols,</a:t>
            </a:r>
            <a:r>
              <a:rPr sz="900" spc="3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applications,</a:t>
            </a:r>
            <a:r>
              <a:rPr sz="900" spc="40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architecture,</a:t>
            </a:r>
            <a:r>
              <a:rPr sz="900" spc="3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914406" y="6583802"/>
            <a:ext cx="1322475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technology.The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IRTF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232411" y="6583802"/>
            <a:ext cx="20955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438046" y="6583802"/>
            <a:ext cx="344813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composed</a:t>
            </a:r>
            <a:r>
              <a:rPr sz="900" spc="95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9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several</a:t>
            </a:r>
            <a:r>
              <a:rPr sz="900" spc="9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focused</a:t>
            </a:r>
            <a:r>
              <a:rPr sz="900" spc="9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9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long-term Research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914398" y="6725533"/>
            <a:ext cx="4971840" cy="14545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Groups.Research</a:t>
            </a:r>
            <a:r>
              <a:rPr sz="900" spc="3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Groups have</a:t>
            </a:r>
            <a:r>
              <a:rPr sz="900" spc="35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3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stable</a:t>
            </a:r>
            <a:r>
              <a:rPr sz="900" spc="34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long-term</a:t>
            </a:r>
            <a:r>
              <a:rPr sz="900" spc="3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membership</a:t>
            </a:r>
            <a:r>
              <a:rPr sz="900" spc="3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needed</a:t>
            </a:r>
            <a:r>
              <a:rPr sz="900" spc="3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3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promote</a:t>
            </a:r>
            <a:r>
              <a:rPr sz="900" spc="3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development</a:t>
            </a:r>
            <a:r>
              <a:rPr sz="900" spc="57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5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research</a:t>
            </a:r>
            <a:r>
              <a:rPr sz="900" spc="5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collaboration</a:t>
            </a:r>
            <a:r>
              <a:rPr sz="900" spc="5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5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teamwork</a:t>
            </a:r>
            <a:r>
              <a:rPr sz="900" spc="5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5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exploring</a:t>
            </a:r>
            <a:r>
              <a:rPr sz="900" spc="5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research</a:t>
            </a:r>
            <a:r>
              <a:rPr sz="900" spc="58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issues.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Participation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individual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contributors,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rather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than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representatives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organizations.The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IRTF</a:t>
            </a:r>
            <a:r>
              <a:rPr sz="900" spc="3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34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managed</a:t>
            </a:r>
            <a:r>
              <a:rPr sz="900" spc="3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3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IRTF</a:t>
            </a:r>
            <a:r>
              <a:rPr sz="900" spc="35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Chair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3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consultation</a:t>
            </a:r>
            <a:r>
              <a:rPr sz="900" spc="3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</a:t>
            </a:r>
            <a:r>
              <a:rPr sz="900" spc="3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Internet</a:t>
            </a:r>
            <a:r>
              <a:rPr sz="900" spc="34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Research</a:t>
            </a:r>
            <a:r>
              <a:rPr sz="900" spc="3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Steering</a:t>
            </a:r>
          </a:p>
          <a:p>
            <a:pPr marL="4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Group (IRSG).</a:t>
            </a:r>
            <a:r>
              <a:rPr sz="900" spc="2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IRSG</a:t>
            </a:r>
            <a:r>
              <a:rPr sz="900" spc="2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membership</a:t>
            </a:r>
            <a:r>
              <a:rPr sz="900" spc="2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includes</a:t>
            </a:r>
            <a:r>
              <a:rPr sz="900" spc="2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IRTF</a:t>
            </a:r>
            <a:r>
              <a:rPr sz="900" spc="2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Chair,</a:t>
            </a:r>
            <a:r>
              <a:rPr sz="900" spc="2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chairs</a:t>
            </a:r>
            <a:r>
              <a:rPr sz="900" spc="2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3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various</a:t>
            </a:r>
          </a:p>
          <a:p>
            <a:pPr marL="6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Research</a:t>
            </a:r>
            <a:r>
              <a:rPr sz="900" spc="1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Groups,</a:t>
            </a:r>
            <a:r>
              <a:rPr sz="900" spc="1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1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other</a:t>
            </a:r>
            <a:r>
              <a:rPr sz="900" spc="1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individuals</a:t>
            </a:r>
            <a:r>
              <a:rPr sz="900" spc="1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(“members</a:t>
            </a:r>
            <a:r>
              <a:rPr sz="900" spc="1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at</a:t>
            </a:r>
            <a:r>
              <a:rPr sz="900" spc="1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large”)</a:t>
            </a:r>
            <a:r>
              <a:rPr sz="900" spc="1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from</a:t>
            </a:r>
            <a:r>
              <a:rPr sz="900" spc="13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research</a:t>
            </a:r>
            <a:r>
              <a:rPr sz="900" spc="1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community</a:t>
            </a:r>
          </a:p>
          <a:p>
            <a:pPr marL="6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selected</a:t>
            </a:r>
            <a:r>
              <a:rPr sz="900" spc="2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2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IRTF</a:t>
            </a:r>
            <a:r>
              <a:rPr sz="900" spc="2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Chair.The</a:t>
            </a:r>
            <a:r>
              <a:rPr sz="900" spc="2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IRTF</a:t>
            </a:r>
            <a:r>
              <a:rPr sz="900" spc="2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2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managed</a:t>
            </a:r>
            <a:r>
              <a:rPr sz="900" spc="26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2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IRTF</a:t>
            </a:r>
            <a:r>
              <a:rPr sz="900" spc="2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Chair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2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consultation</a:t>
            </a:r>
            <a:r>
              <a:rPr sz="900" spc="2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</a:t>
            </a:r>
          </a:p>
          <a:p>
            <a:pPr marL="12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Internet</a:t>
            </a:r>
            <a:r>
              <a:rPr sz="900" spc="8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Research</a:t>
            </a:r>
            <a:r>
              <a:rPr sz="900" spc="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Steering</a:t>
            </a:r>
            <a:r>
              <a:rPr sz="900" spc="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Group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(IRSG).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IRSG</a:t>
            </a:r>
            <a:r>
              <a:rPr sz="900" spc="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membership</a:t>
            </a:r>
            <a:r>
              <a:rPr sz="900" spc="8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includes</a:t>
            </a:r>
            <a:r>
              <a:rPr sz="900" spc="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IRTF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Chair,</a:t>
            </a:r>
          </a:p>
          <a:p>
            <a:pPr marL="2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chairs of the various Research Groups, and other individuals (“members at large”) from the</a:t>
            </a:r>
          </a:p>
          <a:p>
            <a:pPr marL="20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research community selected by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IRTF Chair.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18" y="8289158"/>
            <a:ext cx="5200252" cy="13112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6.</a:t>
            </a:r>
            <a:r>
              <a:rPr sz="900" spc="8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World</a:t>
            </a:r>
            <a:r>
              <a:rPr sz="900" spc="112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Wide</a:t>
            </a:r>
            <a:r>
              <a:rPr sz="900" spc="116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Web</a:t>
            </a:r>
            <a:r>
              <a:rPr sz="900" spc="115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Consortium</a:t>
            </a:r>
            <a:r>
              <a:rPr sz="900" spc="115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(W3C)</a:t>
            </a:r>
            <a:r>
              <a:rPr sz="900" spc="121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r>
              <a:rPr sz="900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-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World</a:t>
            </a:r>
            <a:r>
              <a:rPr sz="900" spc="10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Wide</a:t>
            </a:r>
            <a:r>
              <a:rPr sz="900" spc="9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</a:t>
            </a:r>
            <a:r>
              <a:rPr sz="900" spc="10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Consortium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(W3C)</a:t>
            </a:r>
            <a:r>
              <a:rPr sz="900" spc="1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main</a:t>
            </a:r>
          </a:p>
          <a:p>
            <a:pPr marL="228606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international</a:t>
            </a:r>
            <a:r>
              <a:rPr sz="900" spc="6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</a:t>
            </a:r>
            <a:r>
              <a:rPr sz="900" spc="6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organization</a:t>
            </a:r>
            <a:r>
              <a:rPr sz="900" spc="6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6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World</a:t>
            </a:r>
            <a:r>
              <a:rPr sz="900" spc="6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Wide</a:t>
            </a:r>
            <a:r>
              <a:rPr sz="900" spc="6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</a:t>
            </a:r>
            <a:r>
              <a:rPr sz="900" spc="60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(abbreviated</a:t>
            </a:r>
            <a:r>
              <a:rPr sz="900" spc="6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WWW</a:t>
            </a:r>
            <a:r>
              <a:rPr sz="900" spc="6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</a:p>
          <a:p>
            <a:pPr marL="228606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W3).Founded</a:t>
            </a:r>
            <a:r>
              <a:rPr sz="900" spc="3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3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headed</a:t>
            </a:r>
            <a:r>
              <a:rPr sz="900" spc="3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7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3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Tim</a:t>
            </a:r>
            <a:r>
              <a:rPr sz="900" spc="3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Berners-Lee,</a:t>
            </a:r>
            <a:r>
              <a:rPr sz="900" spc="3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3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consortium</a:t>
            </a:r>
            <a:r>
              <a:rPr sz="900" spc="3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3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made</a:t>
            </a:r>
            <a:r>
              <a:rPr sz="900" spc="3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up</a:t>
            </a:r>
            <a:r>
              <a:rPr sz="900" spc="3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3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member</a:t>
            </a:r>
          </a:p>
          <a:p>
            <a:pPr marL="228604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organizations</a:t>
            </a:r>
            <a:r>
              <a:rPr sz="900" spc="27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which</a:t>
            </a:r>
            <a:r>
              <a:rPr sz="900" spc="2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maintain</a:t>
            </a:r>
            <a:r>
              <a:rPr sz="900" spc="28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full-time</a:t>
            </a:r>
            <a:r>
              <a:rPr sz="900" spc="27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staff</a:t>
            </a:r>
            <a:r>
              <a:rPr sz="900" spc="2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28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purpose</a:t>
            </a:r>
            <a:r>
              <a:rPr sz="900" spc="2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27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working</a:t>
            </a:r>
            <a:r>
              <a:rPr sz="900" spc="2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together</a:t>
            </a:r>
            <a:r>
              <a:rPr sz="900" spc="28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26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228603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development</a:t>
            </a:r>
            <a:r>
              <a:rPr sz="900" spc="2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2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</a:t>
            </a:r>
            <a:r>
              <a:rPr sz="900" spc="2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2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World</a:t>
            </a:r>
            <a:r>
              <a:rPr sz="900" spc="2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Wide</a:t>
            </a:r>
            <a:r>
              <a:rPr sz="900" spc="2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Web.</a:t>
            </a:r>
            <a:r>
              <a:rPr sz="900" spc="2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W3C</a:t>
            </a:r>
            <a:r>
              <a:rPr sz="900" spc="2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also</a:t>
            </a:r>
            <a:r>
              <a:rPr sz="900" spc="2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engages</a:t>
            </a:r>
            <a:r>
              <a:rPr sz="900" spc="2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2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education</a:t>
            </a:r>
            <a:r>
              <a:rPr sz="900" spc="2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</a:p>
          <a:p>
            <a:pPr marL="228603" marR="0">
              <a:lnSpc>
                <a:spcPts val="1085"/>
              </a:lnSpc>
              <a:spcBef>
                <a:spcPts val="9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outreach,</a:t>
            </a:r>
            <a:r>
              <a:rPr sz="900" spc="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develops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software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serves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as</a:t>
            </a:r>
            <a:r>
              <a:rPr sz="900" spc="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  <a:r>
              <a:rPr sz="900" spc="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open</a:t>
            </a:r>
            <a:r>
              <a:rPr sz="900" spc="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forum</a:t>
            </a:r>
            <a:r>
              <a:rPr sz="900" spc="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discussion</a:t>
            </a:r>
            <a:r>
              <a:rPr sz="900" spc="9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about</a:t>
            </a:r>
            <a:r>
              <a:rPr sz="900" spc="8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Web.W3C</a:t>
            </a:r>
          </a:p>
          <a:p>
            <a:pPr marL="228603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was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created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ensure</a:t>
            </a:r>
            <a:r>
              <a:rPr sz="900" spc="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compatibility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agreement</a:t>
            </a:r>
            <a:r>
              <a:rPr sz="900" spc="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among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industry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members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adoption</a:t>
            </a:r>
          </a:p>
          <a:p>
            <a:pPr marL="228603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2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new</a:t>
            </a:r>
            <a:r>
              <a:rPr sz="900" spc="2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standards.</a:t>
            </a:r>
            <a:r>
              <a:rPr sz="900" spc="2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Prior</a:t>
            </a:r>
            <a:r>
              <a:rPr sz="900" spc="2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25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its</a:t>
            </a:r>
            <a:r>
              <a:rPr sz="900" spc="2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creation,</a:t>
            </a:r>
            <a:r>
              <a:rPr sz="900" spc="2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incompatible</a:t>
            </a:r>
            <a:r>
              <a:rPr sz="900" spc="2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versions</a:t>
            </a:r>
            <a:r>
              <a:rPr sz="900" spc="2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2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HTML</a:t>
            </a:r>
            <a:r>
              <a:rPr sz="900" spc="2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were</a:t>
            </a:r>
            <a:r>
              <a:rPr sz="900" spc="2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offered</a:t>
            </a:r>
            <a:r>
              <a:rPr sz="900" spc="25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</a:p>
          <a:p>
            <a:pPr marL="228603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different</a:t>
            </a:r>
            <a:r>
              <a:rPr sz="900" spc="4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vendors,</a:t>
            </a:r>
            <a:r>
              <a:rPr sz="900" spc="4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increasing</a:t>
            </a:r>
            <a:r>
              <a:rPr sz="900" spc="4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potential</a:t>
            </a:r>
            <a:r>
              <a:rPr sz="900" spc="4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4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inconsistency</a:t>
            </a:r>
            <a:r>
              <a:rPr sz="900" spc="4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between</a:t>
            </a:r>
            <a:r>
              <a:rPr sz="900" spc="4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web</a:t>
            </a:r>
            <a:r>
              <a:rPr sz="900" spc="43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pages.</a:t>
            </a:r>
            <a:r>
              <a:rPr sz="900" spc="4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121420" y="10084432"/>
            <a:ext cx="2328248" cy="1382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endParaRPr sz="900" dirty="0">
              <a:solidFill>
                <a:srgbClr val="000000"/>
              </a:solidFill>
              <a:latin typeface="IIGCIL+BookAntiqua,Bold"/>
              <a:cs typeface="IIGCIL+BookAntiqua,Bold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983224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41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422656"/>
            <a:ext cx="1680972" cy="4815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810512" y="672592"/>
            <a:ext cx="508254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828800" y="524379"/>
            <a:ext cx="211924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057407" y="906903"/>
            <a:ext cx="4966215" cy="3176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consortium</a:t>
            </a:r>
            <a:r>
              <a:rPr sz="900" spc="2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was</a:t>
            </a:r>
            <a:r>
              <a:rPr sz="900" spc="2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created</a:t>
            </a:r>
            <a:r>
              <a:rPr sz="900" spc="2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2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get</a:t>
            </a:r>
            <a:r>
              <a:rPr sz="900" spc="2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</a:t>
            </a:r>
            <a:r>
              <a:rPr sz="900" spc="2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those</a:t>
            </a:r>
            <a:r>
              <a:rPr sz="900" spc="2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vendors</a:t>
            </a:r>
            <a:r>
              <a:rPr sz="900" spc="22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2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agree</a:t>
            </a:r>
            <a:r>
              <a:rPr sz="900" spc="20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2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set</a:t>
            </a:r>
            <a:r>
              <a:rPr sz="900" spc="2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2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core</a:t>
            </a:r>
            <a:r>
              <a:rPr sz="900" spc="2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principles</a:t>
            </a:r>
            <a:r>
              <a:rPr sz="900" spc="20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components which would be supported by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everyone.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8795" y="1316734"/>
            <a:ext cx="829893" cy="2218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Summary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8800" y="1577464"/>
            <a:ext cx="5197576" cy="8860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Having</a:t>
            </a:r>
            <a:r>
              <a:rPr sz="900" spc="7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discussed</a:t>
            </a:r>
            <a:r>
              <a:rPr sz="900" spc="7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various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transmission</a:t>
            </a:r>
            <a:r>
              <a:rPr sz="900" spc="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medias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different</a:t>
            </a:r>
            <a:r>
              <a:rPr sz="900" spc="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type</a:t>
            </a:r>
            <a:r>
              <a:rPr sz="900" spc="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signals</a:t>
            </a:r>
            <a:r>
              <a:rPr sz="900" spc="7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</a:t>
            </a:r>
            <a:r>
              <a:rPr sz="900" spc="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they</a:t>
            </a:r>
            <a:r>
              <a:rPr sz="900" spc="7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deal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with,</a:t>
            </a:r>
            <a:r>
              <a:rPr sz="900" spc="29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proper</a:t>
            </a:r>
            <a:r>
              <a:rPr sz="900" spc="2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transmission</a:t>
            </a:r>
            <a:r>
              <a:rPr sz="900" spc="2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mode</a:t>
            </a:r>
            <a:r>
              <a:rPr sz="900" spc="29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has</a:t>
            </a:r>
            <a:r>
              <a:rPr sz="900" spc="2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2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2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chosen</a:t>
            </a:r>
            <a:r>
              <a:rPr sz="900" spc="29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</a:t>
            </a:r>
            <a:r>
              <a:rPr sz="900" spc="30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type</a:t>
            </a:r>
            <a:r>
              <a:rPr sz="900" spc="2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2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communication</a:t>
            </a:r>
            <a:r>
              <a:rPr sz="900" spc="29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we</a:t>
            </a:r>
            <a:r>
              <a:rPr sz="900" spc="28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are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undergoing.</a:t>
            </a:r>
            <a:r>
              <a:rPr sz="900" spc="3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3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ensure</a:t>
            </a:r>
            <a:r>
              <a:rPr sz="900" spc="3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36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effective</a:t>
            </a:r>
            <a:r>
              <a:rPr sz="900" spc="3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35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error-free</a:t>
            </a:r>
            <a:r>
              <a:rPr sz="900" spc="3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transmission</a:t>
            </a:r>
            <a:r>
              <a:rPr sz="900" spc="36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different</a:t>
            </a:r>
            <a:r>
              <a:rPr sz="900" spc="3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essential</a:t>
            </a:r>
            <a:r>
              <a:rPr sz="900" spc="3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</a:t>
            </a:r>
          </a:p>
          <a:p>
            <a:pPr marL="4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performance</a:t>
            </a:r>
            <a:r>
              <a:rPr sz="900" spc="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metrics</a:t>
            </a:r>
            <a:r>
              <a:rPr sz="900" spc="7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must</a:t>
            </a:r>
            <a:r>
              <a:rPr sz="900" spc="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considered</a:t>
            </a:r>
            <a:r>
              <a:rPr sz="900" spc="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7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make</a:t>
            </a:r>
            <a:r>
              <a:rPr sz="900" spc="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necessary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changes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network.</a:t>
            </a:r>
            <a:r>
              <a:rPr sz="900" spc="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different</a:t>
            </a:r>
          </a:p>
          <a:p>
            <a:pPr marL="4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transmission</a:t>
            </a:r>
            <a:r>
              <a:rPr sz="900" spc="19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impairments</a:t>
            </a:r>
            <a:r>
              <a:rPr sz="900" spc="1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need</a:t>
            </a:r>
            <a:r>
              <a:rPr sz="900" spc="20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19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20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understood</a:t>
            </a:r>
            <a:r>
              <a:rPr sz="900" spc="1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2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</a:t>
            </a:r>
            <a:r>
              <a:rPr sz="900" spc="20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organisation</a:t>
            </a:r>
            <a:r>
              <a:rPr sz="900" spc="18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1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should</a:t>
            </a:r>
            <a:r>
              <a:rPr sz="900" spc="19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</a:t>
            </a:r>
            <a:r>
              <a:rPr sz="900" spc="20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effectively</a:t>
            </a:r>
          </a:p>
          <a:p>
            <a:pPr marL="4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managed to ensure effective data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communication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8804" y="2503930"/>
            <a:ext cx="864114" cy="2218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Keywords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8800" y="2766184"/>
            <a:ext cx="5195531" cy="3176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Archive:</a:t>
            </a:r>
            <a:r>
              <a:rPr sz="900" spc="2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5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computer</a:t>
            </a:r>
            <a:r>
              <a:rPr sz="900" spc="25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site</a:t>
            </a:r>
            <a:r>
              <a:rPr sz="900" spc="2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advertises</a:t>
            </a:r>
            <a:r>
              <a:rPr sz="900" spc="2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2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stores</a:t>
            </a:r>
            <a:r>
              <a:rPr sz="900" spc="2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large</a:t>
            </a:r>
            <a:r>
              <a:rPr sz="900" spc="2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amount</a:t>
            </a:r>
            <a:r>
              <a:rPr sz="900" spc="2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2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public</a:t>
            </a:r>
            <a:r>
              <a:rPr sz="900" spc="2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domain,</a:t>
            </a:r>
            <a:r>
              <a:rPr sz="900" spc="2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shareware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software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documentation.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8800" y="3125847"/>
            <a:ext cx="5201402" cy="46088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Broadcast</a:t>
            </a:r>
            <a:r>
              <a:rPr sz="900" spc="26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Networks:</a:t>
            </a:r>
            <a:r>
              <a:rPr sz="900" spc="27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They</a:t>
            </a:r>
            <a:r>
              <a:rPr sz="900" spc="2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have</a:t>
            </a:r>
            <a:r>
              <a:rPr sz="900" spc="26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single</a:t>
            </a:r>
            <a:r>
              <a:rPr sz="900" spc="26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communication</a:t>
            </a:r>
            <a:r>
              <a:rPr sz="900" spc="26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channel,</a:t>
            </a:r>
            <a:r>
              <a:rPr sz="900" spc="2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which</a:t>
            </a:r>
            <a:r>
              <a:rPr sz="900" spc="27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2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shared</a:t>
            </a:r>
            <a:r>
              <a:rPr sz="900" spc="25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27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</a:t>
            </a:r>
            <a:r>
              <a:rPr sz="900" spc="3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computers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network and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therefore, any message</a:t>
            </a:r>
            <a:r>
              <a:rPr sz="900" spc="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transmitted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by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computer</a:t>
            </a:r>
            <a:r>
              <a:rPr sz="900" spc="2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</a:t>
            </a:r>
            <a:r>
              <a:rPr sz="900" spc="1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network</a:t>
            </a:r>
            <a:r>
              <a:rPr sz="900" spc="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received by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computers connected to the channel.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8800" y="3628767"/>
            <a:ext cx="390125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Bit Length: It is the distance one bit occupies on the transmission medium.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8800" y="3846700"/>
            <a:ext cx="5197862" cy="3176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Baud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Rate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number</a:t>
            </a:r>
            <a:r>
              <a:rPr sz="900" spc="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</a:t>
            </a:r>
            <a:r>
              <a:rPr sz="900" spc="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unit</a:t>
            </a:r>
            <a:r>
              <a:rPr sz="900" spc="3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transmitted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per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second.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2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always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less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than</a:t>
            </a:r>
            <a:r>
              <a:rPr sz="900" spc="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5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equal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bit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rate.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8800" y="4207887"/>
            <a:ext cx="5199454" cy="4593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Distortion: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</a:t>
            </a:r>
            <a:r>
              <a:rPr sz="900" spc="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means</a:t>
            </a:r>
            <a:r>
              <a:rPr sz="900" spc="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changes</a:t>
            </a:r>
            <a:r>
              <a:rPr sz="900" spc="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5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form</a:t>
            </a:r>
            <a:r>
              <a:rPr sz="900" spc="3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or</a:t>
            </a:r>
            <a:r>
              <a:rPr sz="900" spc="4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shape</a:t>
            </a:r>
            <a:r>
              <a:rPr sz="900" spc="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signal.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This</a:t>
            </a:r>
            <a:r>
              <a:rPr sz="900" spc="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generally</a:t>
            </a:r>
            <a:r>
              <a:rPr sz="900" spc="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seen</a:t>
            </a:r>
            <a:r>
              <a:rPr sz="900" spc="4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4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composite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signals</a:t>
            </a:r>
            <a:r>
              <a:rPr sz="900" spc="1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made</a:t>
            </a:r>
            <a:r>
              <a:rPr sz="900" spc="1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up</a:t>
            </a:r>
            <a:r>
              <a:rPr sz="900" spc="12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with</a:t>
            </a:r>
            <a:r>
              <a:rPr sz="900" spc="1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different</a:t>
            </a:r>
            <a:r>
              <a:rPr sz="900" spc="1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frequencies.</a:t>
            </a:r>
            <a:r>
              <a:rPr sz="900" spc="1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Each</a:t>
            </a:r>
            <a:r>
              <a:rPr sz="900" spc="14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frequency</a:t>
            </a:r>
            <a:r>
              <a:rPr sz="900" spc="13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component</a:t>
            </a:r>
            <a:r>
              <a:rPr sz="900" spc="1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spc="17" dirty="0">
                <a:solidFill>
                  <a:srgbClr val="000000"/>
                </a:solidFill>
                <a:latin typeface="CQQEGU+BookAntiqua"/>
                <a:cs typeface="CQQEGU+BookAntiqua"/>
              </a:rPr>
              <a:t>has</a:t>
            </a:r>
            <a:r>
              <a:rPr sz="900" spc="10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its</a:t>
            </a:r>
            <a:r>
              <a:rPr sz="900" spc="13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own</a:t>
            </a:r>
            <a:r>
              <a:rPr sz="900" spc="14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propagation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speed travelling through a medium. And</a:t>
            </a:r>
            <a:r>
              <a:rPr sz="900" spc="2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that’s why it delays in arriving at the final destination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8803" y="4925567"/>
            <a:ext cx="1303410" cy="2218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Self-Assessment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057412" y="5230492"/>
            <a:ext cx="2291720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1.</a:t>
            </a:r>
            <a:r>
              <a:rPr sz="900" spc="8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Telegraph Signals are the examples of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286013" y="5420992"/>
            <a:ext cx="1119275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a.</a:t>
            </a:r>
            <a:r>
              <a:rPr sz="900" spc="8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Digital Signals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286013" y="5611492"/>
            <a:ext cx="114350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b.</a:t>
            </a:r>
            <a:r>
              <a:rPr sz="900" spc="8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Analog Signals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286013" y="5801992"/>
            <a:ext cx="118614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Impulse Signals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286013" y="5992492"/>
            <a:ext cx="95584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d.</a:t>
            </a:r>
            <a:r>
              <a:rPr sz="900" spc="79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Pulse Train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057412" y="6182992"/>
            <a:ext cx="286919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2.</a:t>
            </a:r>
            <a:r>
              <a:rPr sz="900" spc="8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example of an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analog to analog conversion is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286013" y="6373492"/>
            <a:ext cx="680810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a.</a:t>
            </a:r>
            <a:r>
              <a:rPr sz="900" spc="8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Radio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286013" y="6563992"/>
            <a:ext cx="68389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b.</a:t>
            </a:r>
            <a:r>
              <a:rPr sz="900" spc="8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Video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286013" y="6754492"/>
            <a:ext cx="90234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Television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286013" y="6944992"/>
            <a:ext cx="78200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d.</a:t>
            </a:r>
            <a:r>
              <a:rPr sz="900" spc="79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Internet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2057412" y="7135492"/>
            <a:ext cx="3065910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3.</a:t>
            </a:r>
            <a:r>
              <a:rPr sz="900" spc="8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Analog to Analog conversion</a:t>
            </a:r>
            <a:r>
              <a:rPr sz="900" spc="-1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 be accomplished in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286013" y="7325992"/>
            <a:ext cx="83732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a.</a:t>
            </a:r>
            <a:r>
              <a:rPr sz="900" spc="8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One way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286013" y="7516492"/>
            <a:ext cx="90255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b.</a:t>
            </a:r>
            <a:r>
              <a:rPr sz="900" spc="8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Two ways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286013" y="7706992"/>
            <a:ext cx="96507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Three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ways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2286013" y="7897492"/>
            <a:ext cx="91489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d.</a:t>
            </a:r>
            <a:r>
              <a:rPr sz="900" spc="79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Four ways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2057412" y="8087992"/>
            <a:ext cx="4077505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4.</a:t>
            </a:r>
            <a:r>
              <a:rPr sz="900" spc="8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____________ transmission mode, communication is unidirectional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2514613" y="8278492"/>
            <a:ext cx="997485" cy="3663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a.</a:t>
            </a:r>
            <a:r>
              <a:rPr sz="900" spc="8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Simplex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b.</a:t>
            </a:r>
            <a:r>
              <a:rPr sz="900" spc="8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Half-duplex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2514613" y="8659492"/>
            <a:ext cx="97310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Full-duplex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2514613" y="8849992"/>
            <a:ext cx="750830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d.</a:t>
            </a:r>
            <a:r>
              <a:rPr sz="900" spc="79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Hybrid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2057412" y="9040492"/>
            <a:ext cx="2775686" cy="3663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5.</a:t>
            </a:r>
            <a:r>
              <a:rPr sz="900" spc="8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_________ is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 example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simplex device.</a:t>
            </a:r>
          </a:p>
          <a:p>
            <a:pPr marL="45720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a.</a:t>
            </a:r>
            <a:r>
              <a:rPr sz="900" spc="8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Repeater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2514613" y="9421492"/>
            <a:ext cx="57749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b.</a:t>
            </a:r>
            <a:r>
              <a:rPr sz="900" spc="8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Tap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2514613" y="9611992"/>
            <a:ext cx="105580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Walkie-talkie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42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3264420" y="10084432"/>
            <a:ext cx="2328249" cy="1382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endParaRPr sz="900" dirty="0">
              <a:solidFill>
                <a:srgbClr val="000000"/>
              </a:solidFill>
              <a:latin typeface="IIGCIL+BookAntiqua,Bold"/>
              <a:cs typeface="IIGCIL+BookAntiqua,Bold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71490" y="403192"/>
            <a:ext cx="6888988" cy="4815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71610" y="949576"/>
            <a:ext cx="88003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d.</a:t>
            </a:r>
            <a:r>
              <a:rPr sz="900" spc="79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Keyboard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914407" y="1140076"/>
            <a:ext cx="482517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6.</a:t>
            </a:r>
            <a:r>
              <a:rPr sz="900" spc="8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_________ transmission mode, each station can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transmit , but not at the same time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371608" y="1330576"/>
            <a:ext cx="79033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a.</a:t>
            </a:r>
            <a:r>
              <a:rPr sz="900" spc="8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Simplex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371608" y="1521076"/>
            <a:ext cx="99748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b.</a:t>
            </a:r>
            <a:r>
              <a:rPr sz="900" spc="8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Half-duplex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371607" y="1711576"/>
            <a:ext cx="97310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Full-duplex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371607" y="1902076"/>
            <a:ext cx="752930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d.</a:t>
            </a:r>
            <a:r>
              <a:rPr sz="900" spc="79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 and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914404" y="2092576"/>
            <a:ext cx="496980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7.</a:t>
            </a:r>
            <a:r>
              <a:rPr sz="900" spc="8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In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___________</a:t>
            </a:r>
            <a:r>
              <a:rPr sz="900" spc="4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transmission</a:t>
            </a:r>
            <a:r>
              <a:rPr sz="900" spc="5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mode,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both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stations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5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transmit</a:t>
            </a:r>
            <a:r>
              <a:rPr sz="900" spc="4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receive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at</a:t>
            </a:r>
            <a:r>
              <a:rPr sz="900" spc="3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</a:t>
            </a:r>
            <a:r>
              <a:rPr sz="900" spc="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same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143005" y="2283076"/>
            <a:ext cx="407185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time.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371605" y="2473576"/>
            <a:ext cx="79033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a.</a:t>
            </a:r>
            <a:r>
              <a:rPr sz="900" spc="8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Simplex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371605" y="2664076"/>
            <a:ext cx="99748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b.</a:t>
            </a:r>
            <a:r>
              <a:rPr sz="900" spc="8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Half-duplex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371604" y="2854576"/>
            <a:ext cx="97310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Full-duplex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371604" y="3045076"/>
            <a:ext cx="752930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d.</a:t>
            </a:r>
            <a:r>
              <a:rPr sz="900" spc="79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 and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914401" y="3235576"/>
            <a:ext cx="4041250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8.</a:t>
            </a:r>
            <a:r>
              <a:rPr sz="900" spc="8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_______ refers to the direction of signal flow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between two linked devices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371602" y="3426076"/>
            <a:ext cx="1319560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a.</a:t>
            </a:r>
            <a:r>
              <a:rPr sz="900" spc="8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Line configuration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371602" y="3616576"/>
            <a:ext cx="86738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b.</a:t>
            </a:r>
            <a:r>
              <a:rPr sz="900" spc="8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Topology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371602" y="3807076"/>
            <a:ext cx="137762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Transmission mode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371602" y="3997576"/>
            <a:ext cx="1155300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d.</a:t>
            </a:r>
            <a:r>
              <a:rPr sz="900" spc="79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Line discipline.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914400" y="4188076"/>
            <a:ext cx="328878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9.</a:t>
            </a:r>
            <a:r>
              <a:rPr sz="900" spc="8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term that refres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to loss of strength of a signal is called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371601" y="4378576"/>
            <a:ext cx="98956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a.</a:t>
            </a:r>
            <a:r>
              <a:rPr sz="900" spc="8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Attenuation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371601" y="4569076"/>
            <a:ext cx="89480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b.</a:t>
            </a:r>
            <a:r>
              <a:rPr sz="900" spc="8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Distortion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371601" y="4759576"/>
            <a:ext cx="674649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Noise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371601" y="4950076"/>
            <a:ext cx="103251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d.</a:t>
            </a:r>
            <a:r>
              <a:rPr sz="900" spc="79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Impairments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914398" y="5140576"/>
            <a:ext cx="347626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10.</a:t>
            </a:r>
            <a:r>
              <a:rPr sz="900" spc="4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transmission media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can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have signal impairment because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1371599" y="5331076"/>
            <a:ext cx="674649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a.</a:t>
            </a:r>
            <a:r>
              <a:rPr sz="900" spc="88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Noise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1371599" y="5521576"/>
            <a:ext cx="98956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b.</a:t>
            </a:r>
            <a:r>
              <a:rPr sz="900" spc="8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Attenuation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1371599" y="5712076"/>
            <a:ext cx="89480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Distortion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1371599" y="5902576"/>
            <a:ext cx="995960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d.</a:t>
            </a:r>
            <a:r>
              <a:rPr sz="900" spc="79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All of above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914397" y="6093076"/>
            <a:ext cx="491068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11.</a:t>
            </a:r>
            <a:r>
              <a:rPr sz="900" spc="4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_______ is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type of transmission impairment in which the signal loses strength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due to the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1142997" y="6283576"/>
            <a:ext cx="382684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different propagation speeds 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each frequency that makes </a:t>
            </a:r>
            <a:r>
              <a:rPr sz="900" spc="-14" dirty="0">
                <a:solidFill>
                  <a:srgbClr val="000000"/>
                </a:solidFill>
                <a:latin typeface="CQQEGU+BookAntiqua"/>
                <a:cs typeface="CQQEGU+BookAntiqua"/>
              </a:rPr>
              <a:t>up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the signal.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1142997" y="6474076"/>
            <a:ext cx="87663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a. Attenuation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1142997" y="6664576"/>
            <a:ext cx="56641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b.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Noise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1142997" y="6855076"/>
            <a:ext cx="774335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c. Distortion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1142997" y="7045576"/>
            <a:ext cx="65762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d. Decibel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914396" y="7236076"/>
            <a:ext cx="449755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12.</a:t>
            </a:r>
            <a:r>
              <a:rPr sz="900" spc="43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________ 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is</a:t>
            </a:r>
            <a:r>
              <a:rPr sz="900" spc="1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 type of transmission impairment in which an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outside source such as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1142997" y="7426576"/>
            <a:ext cx="1499024" cy="556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crosstalk corrupts a signal.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a. Attenuation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b.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Noise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1142997" y="7998076"/>
            <a:ext cx="774335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c. Distortion</a:t>
            </a:r>
          </a:p>
        </p:txBody>
      </p:sp>
      <p:sp>
        <p:nvSpPr>
          <p:cNvPr id="42" name="object 42"/>
          <p:cNvSpPr txBox="1"/>
          <p:nvPr/>
        </p:nvSpPr>
        <p:spPr>
          <a:xfrm>
            <a:off x="1142997" y="8188576"/>
            <a:ext cx="65762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d. Decibel</a:t>
            </a:r>
          </a:p>
        </p:txBody>
      </p:sp>
      <p:sp>
        <p:nvSpPr>
          <p:cNvPr id="43" name="object 43"/>
          <p:cNvSpPr txBox="1"/>
          <p:nvPr/>
        </p:nvSpPr>
        <p:spPr>
          <a:xfrm>
            <a:off x="685796" y="8410955"/>
            <a:ext cx="2176967" cy="2218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Answers for Self Assessment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685802" y="8749408"/>
            <a:ext cx="23881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1.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973838" y="8749408"/>
            <a:ext cx="241311" cy="4700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</a:p>
          <a:p>
            <a:pPr marL="0" marR="0">
              <a:lnSpc>
                <a:spcPts val="1085"/>
              </a:lnSpc>
              <a:spcBef>
                <a:spcPts val="12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</a:t>
            </a:r>
          </a:p>
        </p:txBody>
      </p:sp>
      <p:sp>
        <p:nvSpPr>
          <p:cNvPr id="46" name="object 46"/>
          <p:cNvSpPr txBox="1"/>
          <p:nvPr/>
        </p:nvSpPr>
        <p:spPr>
          <a:xfrm>
            <a:off x="1513336" y="8749408"/>
            <a:ext cx="23881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2.</a:t>
            </a:r>
          </a:p>
        </p:txBody>
      </p:sp>
      <p:sp>
        <p:nvSpPr>
          <p:cNvPr id="47" name="object 47"/>
          <p:cNvSpPr txBox="1"/>
          <p:nvPr/>
        </p:nvSpPr>
        <p:spPr>
          <a:xfrm>
            <a:off x="1801371" y="8749408"/>
            <a:ext cx="241312" cy="7641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</a:p>
          <a:p>
            <a:pPr marL="1" marR="0">
              <a:lnSpc>
                <a:spcPts val="1085"/>
              </a:lnSpc>
              <a:spcBef>
                <a:spcPts val="12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</a:t>
            </a:r>
          </a:p>
          <a:p>
            <a:pPr marL="0" marR="0">
              <a:lnSpc>
                <a:spcPts val="1085"/>
              </a:lnSpc>
              <a:spcBef>
                <a:spcPts val="12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</a:t>
            </a:r>
          </a:p>
        </p:txBody>
      </p:sp>
      <p:sp>
        <p:nvSpPr>
          <p:cNvPr id="48" name="object 48"/>
          <p:cNvSpPr txBox="1"/>
          <p:nvPr/>
        </p:nvSpPr>
        <p:spPr>
          <a:xfrm>
            <a:off x="2342394" y="8749408"/>
            <a:ext cx="238815" cy="4700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3.</a:t>
            </a:r>
          </a:p>
          <a:p>
            <a:pPr marL="0" marR="0">
              <a:lnSpc>
                <a:spcPts val="1085"/>
              </a:lnSpc>
              <a:spcBef>
                <a:spcPts val="12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8.</a:t>
            </a:r>
          </a:p>
        </p:txBody>
      </p:sp>
      <p:sp>
        <p:nvSpPr>
          <p:cNvPr id="49" name="object 49"/>
          <p:cNvSpPr txBox="1"/>
          <p:nvPr/>
        </p:nvSpPr>
        <p:spPr>
          <a:xfrm>
            <a:off x="2630431" y="8749408"/>
            <a:ext cx="233441" cy="4700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</a:t>
            </a:r>
          </a:p>
          <a:p>
            <a:pPr marL="0" marR="0">
              <a:lnSpc>
                <a:spcPts val="1085"/>
              </a:lnSpc>
              <a:spcBef>
                <a:spcPts val="12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</a:t>
            </a:r>
          </a:p>
        </p:txBody>
      </p:sp>
      <p:sp>
        <p:nvSpPr>
          <p:cNvPr id="50" name="object 50"/>
          <p:cNvSpPr txBox="1"/>
          <p:nvPr/>
        </p:nvSpPr>
        <p:spPr>
          <a:xfrm>
            <a:off x="3169928" y="8749408"/>
            <a:ext cx="238815" cy="4700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4.</a:t>
            </a:r>
          </a:p>
          <a:p>
            <a:pPr marL="0" marR="0">
              <a:lnSpc>
                <a:spcPts val="1085"/>
              </a:lnSpc>
              <a:spcBef>
                <a:spcPts val="12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9.</a:t>
            </a:r>
          </a:p>
        </p:txBody>
      </p:sp>
      <p:sp>
        <p:nvSpPr>
          <p:cNvPr id="51" name="object 51"/>
          <p:cNvSpPr txBox="1"/>
          <p:nvPr/>
        </p:nvSpPr>
        <p:spPr>
          <a:xfrm>
            <a:off x="3457965" y="8749408"/>
            <a:ext cx="241311" cy="4700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</a:p>
          <a:p>
            <a:pPr marL="0" marR="0">
              <a:lnSpc>
                <a:spcPts val="1085"/>
              </a:lnSpc>
              <a:spcBef>
                <a:spcPts val="12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</a:t>
            </a:r>
          </a:p>
        </p:txBody>
      </p:sp>
      <p:sp>
        <p:nvSpPr>
          <p:cNvPr id="52" name="object 52"/>
          <p:cNvSpPr txBox="1"/>
          <p:nvPr/>
        </p:nvSpPr>
        <p:spPr>
          <a:xfrm>
            <a:off x="3997464" y="8749408"/>
            <a:ext cx="23881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5.</a:t>
            </a:r>
          </a:p>
        </p:txBody>
      </p:sp>
      <p:sp>
        <p:nvSpPr>
          <p:cNvPr id="53" name="object 53"/>
          <p:cNvSpPr txBox="1"/>
          <p:nvPr/>
        </p:nvSpPr>
        <p:spPr>
          <a:xfrm>
            <a:off x="4287024" y="8749408"/>
            <a:ext cx="240865" cy="4700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</a:t>
            </a:r>
          </a:p>
          <a:p>
            <a:pPr marL="0" marR="0">
              <a:lnSpc>
                <a:spcPts val="1085"/>
              </a:lnSpc>
              <a:spcBef>
                <a:spcPts val="12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</a:t>
            </a:r>
          </a:p>
        </p:txBody>
      </p:sp>
      <p:sp>
        <p:nvSpPr>
          <p:cNvPr id="54" name="object 54"/>
          <p:cNvSpPr txBox="1"/>
          <p:nvPr/>
        </p:nvSpPr>
        <p:spPr>
          <a:xfrm>
            <a:off x="685801" y="9043540"/>
            <a:ext cx="23881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6.</a:t>
            </a:r>
          </a:p>
        </p:txBody>
      </p:sp>
      <p:sp>
        <p:nvSpPr>
          <p:cNvPr id="55" name="object 55"/>
          <p:cNvSpPr txBox="1"/>
          <p:nvPr/>
        </p:nvSpPr>
        <p:spPr>
          <a:xfrm>
            <a:off x="1513335" y="9043540"/>
            <a:ext cx="23881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7.</a:t>
            </a:r>
          </a:p>
        </p:txBody>
      </p:sp>
      <p:sp>
        <p:nvSpPr>
          <p:cNvPr id="56" name="object 56"/>
          <p:cNvSpPr txBox="1"/>
          <p:nvPr/>
        </p:nvSpPr>
        <p:spPr>
          <a:xfrm>
            <a:off x="3997463" y="9043540"/>
            <a:ext cx="29665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10.</a:t>
            </a:r>
          </a:p>
        </p:txBody>
      </p:sp>
      <p:sp>
        <p:nvSpPr>
          <p:cNvPr id="57" name="object 57"/>
          <p:cNvSpPr txBox="1"/>
          <p:nvPr/>
        </p:nvSpPr>
        <p:spPr>
          <a:xfrm>
            <a:off x="685799" y="9337672"/>
            <a:ext cx="29665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11.</a:t>
            </a:r>
          </a:p>
        </p:txBody>
      </p:sp>
      <p:sp>
        <p:nvSpPr>
          <p:cNvPr id="58" name="object 58"/>
          <p:cNvSpPr txBox="1"/>
          <p:nvPr/>
        </p:nvSpPr>
        <p:spPr>
          <a:xfrm>
            <a:off x="973836" y="9337672"/>
            <a:ext cx="233440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</a:t>
            </a:r>
          </a:p>
        </p:txBody>
      </p:sp>
      <p:sp>
        <p:nvSpPr>
          <p:cNvPr id="59" name="object 59"/>
          <p:cNvSpPr txBox="1"/>
          <p:nvPr/>
        </p:nvSpPr>
        <p:spPr>
          <a:xfrm>
            <a:off x="1513334" y="9337672"/>
            <a:ext cx="29665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12.</a:t>
            </a:r>
          </a:p>
        </p:txBody>
      </p:sp>
      <p:sp>
        <p:nvSpPr>
          <p:cNvPr id="60" name="object 60"/>
          <p:cNvSpPr txBox="1"/>
          <p:nvPr/>
        </p:nvSpPr>
        <p:spPr>
          <a:xfrm>
            <a:off x="2121420" y="10084432"/>
            <a:ext cx="2328248" cy="1382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endParaRPr sz="900" dirty="0">
              <a:solidFill>
                <a:srgbClr val="000000"/>
              </a:solidFill>
              <a:latin typeface="IIGCIL+BookAntiqua,Bold"/>
              <a:cs typeface="IIGCIL+BookAntiqua,Bold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983224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43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422656"/>
            <a:ext cx="1680972" cy="48158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0537" y="672617"/>
            <a:ext cx="5083886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828825" y="524405"/>
            <a:ext cx="212053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ROEFF+BookAntiqua,BoldItalic"/>
                <a:cs typeface="SROEFF+BookAntiqua,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8825" y="905268"/>
            <a:ext cx="1426417" cy="2218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Review Questions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8825" y="1167521"/>
            <a:ext cx="2482885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Q1: Difference between bit rate and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baud rate.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8825" y="1385465"/>
            <a:ext cx="4708808" cy="6117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Q2: Explain difference types of modes of</a:t>
            </a:r>
            <a:r>
              <a:rPr sz="900" spc="2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communication.</a:t>
            </a:r>
          </a:p>
          <a:p>
            <a:pPr marL="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Q3: Explain difference between full duplex, half duplex and simplex along with examples.</a:t>
            </a:r>
          </a:p>
          <a:p>
            <a:pPr marL="0" marR="0">
              <a:lnSpc>
                <a:spcPts val="1085"/>
              </a:lnSpc>
              <a:spcBef>
                <a:spcPts val="63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Q4: Write down the standards of organization.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8825" y="2039248"/>
            <a:ext cx="3821914" cy="8312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Q5: What do you understand by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signals. Explain types of signals also.</a:t>
            </a:r>
          </a:p>
          <a:p>
            <a:pPr marL="0" marR="0">
              <a:lnSpc>
                <a:spcPts val="1085"/>
              </a:lnSpc>
              <a:spcBef>
                <a:spcPts val="64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Q6: There are</a:t>
            </a:r>
            <a:r>
              <a:rPr sz="900" spc="-1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always</a:t>
            </a:r>
            <a:r>
              <a:rPr sz="900" spc="-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three causes of</a:t>
            </a:r>
            <a:r>
              <a:rPr sz="900" spc="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impairment. Explain them in detail.</a:t>
            </a:r>
          </a:p>
          <a:p>
            <a:pPr marL="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Q7: Difference between periodic and</a:t>
            </a:r>
            <a:r>
              <a:rPr sz="900" spc="-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non-periodic signals.</a:t>
            </a:r>
          </a:p>
          <a:p>
            <a:pPr marL="0" marR="0">
              <a:lnSpc>
                <a:spcPts val="1085"/>
              </a:lnSpc>
              <a:spcBef>
                <a:spcPts val="6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Q8: Write note on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8825" y="2955185"/>
            <a:ext cx="253700" cy="5568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a)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b)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c)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286038" y="2955185"/>
            <a:ext cx="51611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Bit rate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286038" y="3145685"/>
            <a:ext cx="748537" cy="5568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Baud rate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Bit length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Bit Interval.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8825" y="3526685"/>
            <a:ext cx="26041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d)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8825" y="3750713"/>
            <a:ext cx="283105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Q9: What do you understand by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Defacto and DeJure.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8825" y="3968633"/>
            <a:ext cx="384626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Q10: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What do</a:t>
            </a:r>
            <a:r>
              <a:rPr sz="900" spc="-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you understand by</a:t>
            </a:r>
            <a:r>
              <a:rPr sz="900" spc="1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protocol. Explain</a:t>
            </a:r>
            <a:r>
              <a:rPr sz="900" spc="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protocol architecture.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8825" y="4186452"/>
            <a:ext cx="1359206" cy="2218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Further Readings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438425" y="4534049"/>
            <a:ext cx="3033186" cy="1761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Andrew S.</a:t>
            </a:r>
            <a:r>
              <a:rPr sz="900" spc="1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Tanenbaum,</a:t>
            </a:r>
            <a:r>
              <a:rPr sz="900" spc="1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Computer Networks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, Prentice Hall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438425" y="4764173"/>
            <a:ext cx="4335151" cy="33004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Behrouz</a:t>
            </a:r>
            <a:r>
              <a:rPr sz="900" spc="4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A.</a:t>
            </a:r>
            <a:r>
              <a:rPr sz="900" spc="429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Forouzan</a:t>
            </a:r>
            <a:r>
              <a:rPr sz="900" spc="42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4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Sophia</a:t>
            </a:r>
            <a:r>
              <a:rPr sz="900" spc="42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Chung</a:t>
            </a:r>
            <a:r>
              <a:rPr sz="900" spc="42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Fegan,</a:t>
            </a:r>
            <a:r>
              <a:rPr sz="900" spc="45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Data</a:t>
            </a:r>
            <a:r>
              <a:rPr sz="900" spc="421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Communications</a:t>
            </a:r>
            <a:r>
              <a:rPr sz="900" spc="421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and</a:t>
            </a:r>
          </a:p>
          <a:p>
            <a:pPr marL="0" marR="0">
              <a:lnSpc>
                <a:spcPts val="1085"/>
              </a:lnSpc>
              <a:spcBef>
                <a:spcPts val="12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Networking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, McGraw-Hill Companies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438425" y="5149745"/>
            <a:ext cx="4336582" cy="3191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Burton,</a:t>
            </a:r>
            <a:r>
              <a:rPr sz="900" spc="364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Bill,</a:t>
            </a:r>
            <a:r>
              <a:rPr sz="900" spc="371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Remote</a:t>
            </a:r>
            <a:r>
              <a:rPr sz="900" spc="363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Access</a:t>
            </a:r>
            <a:r>
              <a:rPr sz="900" spc="36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for</a:t>
            </a:r>
            <a:r>
              <a:rPr sz="900" spc="362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Cisco</a:t>
            </a:r>
            <a:r>
              <a:rPr sz="900" spc="359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Networks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,</a:t>
            </a:r>
            <a:r>
              <a:rPr sz="900" spc="36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McGraw-Hill</a:t>
            </a:r>
            <a:r>
              <a:rPr sz="900" spc="363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Osborne</a:t>
            </a:r>
            <a:r>
              <a:rPr sz="900" spc="36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Media</a:t>
            </a:r>
          </a:p>
          <a:p>
            <a:pPr marL="0" marR="0">
              <a:lnSpc>
                <a:spcPts val="1085"/>
              </a:lnSpc>
              <a:spcBef>
                <a:spcPts val="4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McGraw-Hill Osborne Media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438425" y="5521601"/>
            <a:ext cx="4338295" cy="3191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Rajneesh</a:t>
            </a:r>
            <a:r>
              <a:rPr sz="900" spc="196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Agrawal</a:t>
            </a:r>
            <a:r>
              <a:rPr sz="900" spc="185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and</a:t>
            </a:r>
            <a:r>
              <a:rPr sz="900" spc="180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Bharat</a:t>
            </a:r>
            <a:r>
              <a:rPr sz="900" spc="19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Bhushan</a:t>
            </a:r>
            <a:r>
              <a:rPr sz="900" spc="19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Tiwari,</a:t>
            </a:r>
            <a:r>
              <a:rPr sz="900" spc="218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Computer</a:t>
            </a:r>
            <a:r>
              <a:rPr sz="900" spc="182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Networks</a:t>
            </a:r>
            <a:r>
              <a:rPr sz="900" spc="193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and</a:t>
            </a:r>
            <a:r>
              <a:rPr sz="900" spc="2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Internet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,</a:t>
            </a:r>
          </a:p>
          <a:p>
            <a:pPr marL="0" marR="0">
              <a:lnSpc>
                <a:spcPts val="1085"/>
              </a:lnSpc>
              <a:spcBef>
                <a:spcPts val="4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Vikas</a:t>
            </a:r>
            <a:r>
              <a:rPr sz="900" spc="12" dirty="0">
                <a:solidFill>
                  <a:srgbClr val="000000"/>
                </a:solidFill>
                <a:latin typeface="CQQEGU+BookAntiqua"/>
                <a:cs typeface="CQQEG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CQQEGU+BookAntiqua"/>
                <a:cs typeface="CQQEGU+BookAntiqua"/>
              </a:rPr>
              <a:t>Publication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44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3265729" y="10084456"/>
            <a:ext cx="2328257" cy="1382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IIGCIL+BookAntiqua,Bold"/>
                <a:cs typeface="IIGCIL+BookAntiqua,Bold"/>
              </a:rPr>
              <a:t> </a:t>
            </a:r>
            <a:endParaRPr sz="900" dirty="0">
              <a:solidFill>
                <a:srgbClr val="000000"/>
              </a:solidFill>
              <a:latin typeface="IIGCIL+BookAntiqua,Bold"/>
              <a:cs typeface="IIGCIL+BookAntiqua,Bold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659892" y="1732026"/>
            <a:ext cx="5149342" cy="279234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5988" y="394589"/>
            <a:ext cx="6873367" cy="482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98967" y="499847"/>
            <a:ext cx="2792111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2"/>
              </a:lnSpc>
              <a:spcBef>
                <a:spcPts val="0"/>
              </a:spcBef>
              <a:spcAft>
                <a:spcPts val="0"/>
              </a:spcAft>
            </a:pPr>
            <a:r>
              <a:rPr sz="1000" i="1" dirty="0">
                <a:solidFill>
                  <a:srgbClr val="000000"/>
                </a:solidFill>
                <a:latin typeface="Arial"/>
                <a:cs typeface="Arial"/>
              </a:rPr>
              <a:t>Dr. Rajni Bhalla</a:t>
            </a:r>
            <a:r>
              <a:rPr sz="1000" i="1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n-US" sz="1000" i="1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endParaRPr sz="1000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632327" y="524549"/>
            <a:ext cx="2253251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Unit 03:</a:t>
            </a:r>
            <a:r>
              <a:rPr sz="900" spc="-13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Digital and Analog Transmssion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455410" y="519406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586738" y="1366687"/>
            <a:ext cx="3435862" cy="2500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663"/>
              </a:lnSpc>
              <a:spcBef>
                <a:spcPts val="0"/>
              </a:spcBef>
              <a:spcAft>
                <a:spcPts val="0"/>
              </a:spcAft>
            </a:pPr>
            <a:r>
              <a:rPr sz="1400" u="sng" spc="-45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UNIT</a:t>
            </a:r>
            <a:r>
              <a:rPr sz="1400" u="sng" spc="-64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r>
              <a:rPr sz="1400" u="sng" spc="-46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03:</a:t>
            </a:r>
            <a:r>
              <a:rPr sz="1400" u="sng" spc="-66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r>
              <a:rPr sz="1400" u="sng" spc="-48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Digital</a:t>
            </a:r>
            <a:r>
              <a:rPr sz="1400" u="sng" spc="-61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r>
              <a:rPr sz="1400" u="sng" spc="-51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and</a:t>
            </a:r>
            <a:r>
              <a:rPr sz="1400" u="sng" spc="-38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r>
              <a:rPr sz="1400" u="sng" spc="-51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Analog</a:t>
            </a:r>
            <a:r>
              <a:rPr sz="1400" u="sng" spc="-46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r>
              <a:rPr sz="1400" u="sng" spc="-51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Transmission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4276" y="1752980"/>
            <a:ext cx="813264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CONTENTS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4276" y="1962098"/>
            <a:ext cx="67770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Objectives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4276" y="2180030"/>
            <a:ext cx="120887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Digital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Transmission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4276" y="2399486"/>
            <a:ext cx="2400660" cy="19254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3.1</a:t>
            </a:r>
            <a:r>
              <a:rPr sz="900" spc="442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Digital-to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Digital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Transmission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3.2</a:t>
            </a:r>
            <a:r>
              <a:rPr sz="900" spc="442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Line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Coding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Schemes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Data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Communication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System</a:t>
            </a:r>
          </a:p>
          <a:p>
            <a:pPr marL="0" marR="0">
              <a:lnSpc>
                <a:spcPts val="1118"/>
              </a:lnSpc>
              <a:spcBef>
                <a:spcPts val="60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3.3</a:t>
            </a:r>
            <a:r>
              <a:rPr sz="900" spc="442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Circuits,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Channels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Multichanneling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3.4</a:t>
            </a:r>
            <a:r>
              <a:rPr sz="900" spc="442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Modulation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of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Digital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Signal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Analog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to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Analog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Conversion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3.5</a:t>
            </a:r>
            <a:r>
              <a:rPr sz="900" spc="442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Amplitude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Modulation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3.6</a:t>
            </a:r>
            <a:r>
              <a:rPr sz="900" spc="442" dirty="0">
                <a:solidFill>
                  <a:srgbClr val="000000"/>
                </a:solidFill>
                <a:latin typeface="FFNWWE+BookAntiqua"/>
                <a:cs typeface="FFNWWE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Frequency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Modulation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3.7</a:t>
            </a:r>
            <a:r>
              <a:rPr sz="900" spc="442" dirty="0">
                <a:solidFill>
                  <a:srgbClr val="000000"/>
                </a:solidFill>
                <a:latin typeface="FFNWWE+BookAntiqua"/>
                <a:cs typeface="FFNWWE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Phase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Modulation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4276" y="4364304"/>
            <a:ext cx="119365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3.8</a:t>
            </a:r>
            <a:r>
              <a:rPr sz="900" spc="442" dirty="0">
                <a:solidFill>
                  <a:srgbClr val="000000"/>
                </a:solidFill>
                <a:latin typeface="FFNWWE+BookAntiqua"/>
                <a:cs typeface="FFNWWE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Self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Assessment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4276" y="4603114"/>
            <a:ext cx="89713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Objectives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856792" y="4861127"/>
            <a:ext cx="2669400" cy="83571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  <a:r>
              <a:rPr sz="900" spc="36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represent digital data by using digital signals.</a:t>
            </a:r>
          </a:p>
          <a:p>
            <a:pPr marL="0" marR="0">
              <a:lnSpc>
                <a:spcPts val="1118"/>
              </a:lnSpc>
              <a:spcBef>
                <a:spcPts val="5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  <a:r>
              <a:rPr sz="900" spc="36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learning schemes 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transmit data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digitally.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  <a:r>
              <a:rPr sz="900" spc="36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learn the digital 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 conversions.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  <a:r>
              <a:rPr sz="900" spc="36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understand the various modulation techniques.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4276" y="5737224"/>
            <a:ext cx="1628826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Digital Transmission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4276" y="5993713"/>
            <a:ext cx="5204169" cy="8903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computer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designed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point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another.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needs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converted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either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transmission.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chapter,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-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discuss</a:t>
            </a:r>
            <a:r>
              <a:rPr sz="900" spc="-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first</a:t>
            </a:r>
            <a:r>
              <a:rPr sz="900" spc="-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choice,</a:t>
            </a:r>
            <a:r>
              <a:rPr sz="900" spc="-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conversion</a:t>
            </a:r>
            <a:r>
              <a:rPr sz="900" spc="-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-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signals.</a:t>
            </a:r>
            <a:r>
              <a:rPr sz="900" spc="-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First,</a:t>
            </a:r>
            <a:r>
              <a:rPr sz="900" spc="-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-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discuss</a:t>
            </a:r>
            <a:r>
              <a:rPr sz="900" spc="-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digital-to-digital</a:t>
            </a:r>
            <a:r>
              <a:rPr sz="900" spc="-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conversion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techniques,</a:t>
            </a:r>
            <a:r>
              <a:rPr sz="900" spc="1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methods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convert</a:t>
            </a:r>
            <a:r>
              <a:rPr sz="900" spc="1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1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1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signals.</a:t>
            </a:r>
            <a:r>
              <a:rPr sz="900" spc="1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Second,</a:t>
            </a:r>
            <a:r>
              <a:rPr sz="900" spc="1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1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discuss</a:t>
            </a:r>
            <a:r>
              <a:rPr sz="900" spc="1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analog-to-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conversion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techniques,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methods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  <a:r>
              <a:rPr sz="900" spc="-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-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Finally,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discuss transmission modes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4276" y="6926324"/>
            <a:ext cx="2703399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3.1</a:t>
            </a:r>
            <a:r>
              <a:rPr sz="1200" spc="1034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Digital-to Digital Transmission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4276" y="7182814"/>
            <a:ext cx="5202505" cy="46512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said</a:t>
            </a:r>
            <a:r>
              <a:rPr sz="900" spc="-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-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-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-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-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either</a:t>
            </a:r>
            <a:r>
              <a:rPr sz="900" spc="-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-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analog. We</a:t>
            </a:r>
            <a:r>
              <a:rPr sz="900" spc="-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also</a:t>
            </a:r>
            <a:r>
              <a:rPr sz="900" spc="-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said</a:t>
            </a:r>
            <a:r>
              <a:rPr sz="900" spc="-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-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signals</a:t>
            </a:r>
            <a:r>
              <a:rPr sz="900" spc="-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-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represent</a:t>
            </a:r>
            <a:r>
              <a:rPr sz="900" spc="-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-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-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also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-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 analog.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section,</a:t>
            </a:r>
            <a:r>
              <a:rPr sz="900" spc="-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see</a:t>
            </a:r>
            <a:r>
              <a:rPr sz="900" spc="-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how</a:t>
            </a:r>
            <a:r>
              <a:rPr sz="900" spc="-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represent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-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-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using</a:t>
            </a:r>
            <a:r>
              <a:rPr sz="900" spc="-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signals.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conversion involves three techniques: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856792" y="7685734"/>
            <a:ext cx="89523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  <a:r>
              <a:rPr sz="900" spc="36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Line coding,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856792" y="7903666"/>
            <a:ext cx="95009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  <a:r>
              <a:rPr sz="900" spc="36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Block coding,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856792" y="8121599"/>
            <a:ext cx="5026954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  <a:r>
              <a:rPr sz="900" spc="36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Scrambling.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Line</a:t>
            </a:r>
            <a:r>
              <a:rPr sz="900" spc="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coding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always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needed~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block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coding</a:t>
            </a:r>
            <a:r>
              <a:rPr sz="900" spc="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scrambling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mayor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may</a:t>
            </a:r>
            <a:r>
              <a:rPr sz="900" spc="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not</a:t>
            </a:r>
            <a:r>
              <a:rPr sz="900" spc="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</a:p>
          <a:p>
            <a:pPr marL="11430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needed.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84276" y="8484915"/>
            <a:ext cx="87544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Line Coding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684276" y="8711387"/>
            <a:ext cx="5202268" cy="7488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Line</a:t>
            </a:r>
            <a:r>
              <a:rPr sz="900" spc="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coding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converting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signals.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assume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data,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form</a:t>
            </a:r>
            <a:r>
              <a:rPr sz="900" spc="2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text,</a:t>
            </a:r>
            <a:r>
              <a:rPr sz="900" spc="2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numbers,</a:t>
            </a:r>
            <a:r>
              <a:rPr sz="900" spc="2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graphical</a:t>
            </a:r>
            <a:r>
              <a:rPr sz="900" spc="2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images,</a:t>
            </a:r>
            <a:r>
              <a:rPr sz="900" spc="2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audio,</a:t>
            </a:r>
            <a:r>
              <a:rPr sz="900" spc="2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2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video,</a:t>
            </a:r>
            <a:r>
              <a:rPr sz="900" spc="2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2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stored</a:t>
            </a:r>
            <a:r>
              <a:rPr sz="900" spc="2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2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computer</a:t>
            </a:r>
            <a:r>
              <a:rPr sz="900" spc="2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memory</a:t>
            </a:r>
            <a:r>
              <a:rPr sz="900" spc="2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</a:p>
          <a:p>
            <a:pPr marL="0" marR="0">
              <a:lnSpc>
                <a:spcPts val="1117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sequences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bits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.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Line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coding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converts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sequence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bits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signal.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sender,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encoded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into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signal;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receiver,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recreated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decoding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 signal. Figure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 shows the process.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757728" y="10097156"/>
            <a:ext cx="2328258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endParaRPr sz="900" dirty="0">
              <a:solidFill>
                <a:srgbClr val="000000"/>
              </a:solidFill>
              <a:latin typeface="AFGCLF+BookAntiqua-Bold"/>
              <a:cs typeface="AFGCLF+BookAntiqua-Bold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45</a:t>
            </a: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828800" y="5008118"/>
            <a:ext cx="4816475" cy="344042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096135" y="905764"/>
            <a:ext cx="4511675" cy="16154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394589"/>
            <a:ext cx="6897624" cy="482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46760" y="519406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3412870" y="2527283"/>
            <a:ext cx="203276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Figure</a:t>
            </a:r>
            <a:r>
              <a:rPr sz="900" spc="-16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1 Digital to Digital Transmission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3" y="2790419"/>
            <a:ext cx="1014297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Characteristics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3" y="3020135"/>
            <a:ext cx="468633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Before discussing different line coding schemes, we address their common characteristics.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3" y="3468795"/>
            <a:ext cx="2288091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Signal Element Versus Data Element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3" y="3696791"/>
            <a:ext cx="5202981" cy="8903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Let us distinguish between a data element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 a signal element. In data communications, our goal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elements.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element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smallest entity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 represent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piece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information: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-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bit.</a:t>
            </a:r>
            <a:r>
              <a:rPr sz="900" spc="-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-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-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communications,</a:t>
            </a:r>
            <a:r>
              <a:rPr sz="900" spc="-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-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-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element</a:t>
            </a:r>
            <a:r>
              <a:rPr sz="900" spc="-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carries</a:t>
            </a:r>
            <a:r>
              <a:rPr sz="900" spc="-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-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elements.</a:t>
            </a:r>
            <a:r>
              <a:rPr sz="900" spc="-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-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 element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shortest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unit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(timewise) 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 signal.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other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words,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elements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what we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need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send; signal elements are what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 send. Data elements are being carried; signal elements are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carriers.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4548707"/>
            <a:ext cx="5198668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define</a:t>
            </a:r>
            <a:r>
              <a:rPr sz="900" spc="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ratio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r</a:t>
            </a:r>
            <a:r>
              <a:rPr sz="900" spc="61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number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elements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carried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element.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Figure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2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shows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several situations with different values of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r.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530475" y="6232981"/>
            <a:ext cx="1430961" cy="3233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2004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a) One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 element per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 signal element (r = 1)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4586605" y="6246697"/>
            <a:ext cx="1973065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b) One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 element per two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signals</a:t>
            </a:r>
          </a:p>
          <a:p>
            <a:pPr marL="710565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element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428367" y="7865566"/>
            <a:ext cx="1717739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c)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1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1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elements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per</a:t>
            </a:r>
            <a:r>
              <a:rPr sz="900" spc="1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 element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(r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= 2)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4652137" y="7877758"/>
            <a:ext cx="1725321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d)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Four</a:t>
            </a:r>
            <a:r>
              <a:rPr sz="900" spc="-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-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elements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per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three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 elements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(r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= 4/3)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695067" y="8215867"/>
            <a:ext cx="3235680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Figure</a:t>
            </a:r>
            <a:r>
              <a:rPr sz="900" spc="21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SEQ Figure \* ARABIC 2 Signal element vs Data element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3" y="8537649"/>
            <a:ext cx="5203191" cy="89057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part</a:t>
            </a:r>
            <a:r>
              <a:rPr sz="900" spc="-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figure,</a:t>
            </a:r>
            <a:r>
              <a:rPr sz="900" spc="-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-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-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element</a:t>
            </a:r>
            <a:r>
              <a:rPr sz="900" spc="-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carried</a:t>
            </a:r>
            <a:r>
              <a:rPr sz="900" spc="-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-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element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(r</a:t>
            </a:r>
            <a:r>
              <a:rPr sz="900" spc="-35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=</a:t>
            </a:r>
            <a:r>
              <a:rPr sz="900" spc="-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1).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part</a:t>
            </a:r>
            <a:r>
              <a:rPr sz="900" spc="-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figure,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need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elements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(two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transitions)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carry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element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(r</a:t>
            </a:r>
            <a:r>
              <a:rPr sz="900" spc="61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=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1).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will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see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later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extra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element is needed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guarantee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synchronization.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part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figure,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element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carries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elements</a:t>
            </a:r>
            <a:r>
              <a:rPr sz="900" spc="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(r</a:t>
            </a:r>
            <a:r>
              <a:rPr sz="900" spc="61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=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2).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Finally,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part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d,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group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4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bits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being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carried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group</a:t>
            </a:r>
            <a:r>
              <a:rPr sz="900" spc="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three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elements</a:t>
            </a:r>
            <a:r>
              <a:rPr sz="900" spc="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(r</a:t>
            </a:r>
            <a:r>
              <a:rPr sz="900" spc="37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=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4/3).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every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coding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scheme</a:t>
            </a:r>
            <a:r>
              <a:rPr sz="900" spc="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discuss,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will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give</a:t>
            </a:r>
            <a:r>
              <a:rPr sz="900" spc="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value of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r.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29054" y="9391344"/>
            <a:ext cx="5202867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analogy may help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here. Suppose each data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element is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 person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who needs to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carried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 one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place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another.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think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element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vehicle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carry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people.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When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r</a:t>
            </a:r>
            <a:r>
              <a:rPr sz="900" spc="49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=1,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22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46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3265729" y="10109857"/>
            <a:ext cx="2328257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endParaRPr sz="900" dirty="0">
              <a:solidFill>
                <a:srgbClr val="000000"/>
              </a:solidFill>
              <a:latin typeface="AFGCLF+BookAntiqua-Bold"/>
              <a:cs typeface="AFGCLF+BookAntiqua-Bold"/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1326134" y="3664839"/>
            <a:ext cx="3764915" cy="229387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899033" y="474630"/>
            <a:ext cx="6873367" cy="482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684275" y="905967"/>
            <a:ext cx="5199913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means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person is driving a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vehicle. When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r</a:t>
            </a:r>
            <a:r>
              <a:rPr sz="900" spc="13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&gt; 1,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means more than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person is travelling in 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vehicle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(a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carpool,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example).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also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have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case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where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person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driving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trailer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(r</a:t>
            </a:r>
            <a:r>
              <a:rPr sz="900" spc="-11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= 1/2).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4275" y="1411014"/>
            <a:ext cx="1641463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Data Rate V/s Signal Rate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4275" y="1637486"/>
            <a:ext cx="5200716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</a:t>
            </a:r>
            <a:r>
              <a:rPr sz="900" spc="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defines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number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elements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(bits)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sent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Is.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unit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bits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per</a:t>
            </a:r>
            <a:r>
              <a:rPr sz="900" spc="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second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(bps).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number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elements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sent</a:t>
            </a:r>
            <a:r>
              <a:rPr sz="900" spc="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Is.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unit</a:t>
            </a:r>
            <a:r>
              <a:rPr sz="900" spc="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baud.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There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several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common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terminologies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used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literature.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sometimes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called</a:t>
            </a:r>
            <a:r>
              <a:rPr sz="900" spc="-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rate;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 sometimes called the pulse rate, the modulation rate,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baud rate.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4275" y="2282138"/>
            <a:ext cx="5202377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1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goal</a:t>
            </a:r>
            <a:r>
              <a:rPr sz="900" spc="1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1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communications</a:t>
            </a:r>
            <a:r>
              <a:rPr sz="900" spc="1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increase</a:t>
            </a:r>
            <a:r>
              <a:rPr sz="900" spc="1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1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</a:t>
            </a:r>
            <a:r>
              <a:rPr sz="900" spc="1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while</a:t>
            </a:r>
            <a:r>
              <a:rPr sz="900" spc="1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decreasing</a:t>
            </a:r>
            <a:r>
              <a:rPr sz="900" spc="1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1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rate.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Increasing the data rate increases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speed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transmission; decreasing the signal rate decreases the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bandwidth</a:t>
            </a:r>
            <a:r>
              <a:rPr sz="900" spc="1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requirement.</a:t>
            </a:r>
            <a:r>
              <a:rPr sz="900" spc="1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our</a:t>
            </a:r>
            <a:r>
              <a:rPr sz="900" spc="1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vehicle-people</a:t>
            </a:r>
            <a:r>
              <a:rPr sz="900" spc="15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analogy,</a:t>
            </a:r>
            <a:r>
              <a:rPr sz="900" spc="1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1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need</a:t>
            </a:r>
            <a:r>
              <a:rPr sz="900" spc="1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5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carry</a:t>
            </a:r>
            <a:r>
              <a:rPr sz="900" spc="1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more</a:t>
            </a:r>
            <a:r>
              <a:rPr sz="900" spc="15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people</a:t>
            </a:r>
            <a:r>
              <a:rPr sz="900" spc="1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fewer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vehicles</a:t>
            </a:r>
            <a:r>
              <a:rPr sz="900" spc="1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5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prevent</a:t>
            </a:r>
            <a:r>
              <a:rPr sz="900" spc="1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traffic</a:t>
            </a:r>
            <a:r>
              <a:rPr sz="900" spc="1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jams.</a:t>
            </a:r>
            <a:r>
              <a:rPr sz="900" spc="1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15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have</a:t>
            </a:r>
            <a:r>
              <a:rPr sz="900" spc="1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limited</a:t>
            </a:r>
            <a:r>
              <a:rPr sz="900" spc="1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bandwidth</a:t>
            </a:r>
            <a:r>
              <a:rPr sz="900" spc="17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our</a:t>
            </a:r>
            <a:r>
              <a:rPr sz="900" spc="1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transportation</a:t>
            </a:r>
            <a:r>
              <a:rPr sz="900" spc="1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system.</a:t>
            </a:r>
            <a:r>
              <a:rPr sz="900" spc="15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difference between datarate and signal rate is shown in Table 1.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448178" y="3400915"/>
            <a:ext cx="1674208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Table 1 Data rate V/s Signal rate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034794" y="3807713"/>
            <a:ext cx="62503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Data rate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3865753" y="3807713"/>
            <a:ext cx="715098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Signal rate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531874" y="4250004"/>
            <a:ext cx="1630394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number of data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elements</a:t>
            </a:r>
          </a:p>
          <a:p>
            <a:pPr marL="347471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(bits)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sent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1s.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3367151" y="4250004"/>
            <a:ext cx="1711089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number of signal elements</a:t>
            </a:r>
          </a:p>
          <a:p>
            <a:pPr marL="530606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sent in 1s.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451102" y="4939105"/>
            <a:ext cx="1790091" cy="80497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unit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 bits per second (bps).</a:t>
            </a:r>
          </a:p>
          <a:p>
            <a:pPr marL="237743" marR="0">
              <a:lnSpc>
                <a:spcPts val="1118"/>
              </a:lnSpc>
              <a:spcBef>
                <a:spcPts val="380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Also known as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 rate.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3626231" y="4939105"/>
            <a:ext cx="119316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unit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baud</a:t>
            </a:r>
            <a:r>
              <a:rPr sz="9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3493643" y="5563945"/>
            <a:ext cx="145679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Also known as pulse rate.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4276" y="6265589"/>
            <a:ext cx="1325885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Baseline Wandering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4275" y="6493585"/>
            <a:ext cx="5201475" cy="7474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decoding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signal,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receiver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calculates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running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average</a:t>
            </a:r>
            <a:r>
              <a:rPr sz="900" spc="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received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power.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average</a:t>
            </a:r>
            <a:r>
              <a:rPr sz="900" spc="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called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baseline.</a:t>
            </a:r>
            <a:r>
              <a:rPr sz="900" spc="82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incoming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power</a:t>
            </a:r>
            <a:r>
              <a:rPr sz="900" spc="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evaluated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against</a:t>
            </a:r>
            <a:r>
              <a:rPr sz="900" spc="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baseline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determine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value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element.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long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string</a:t>
            </a:r>
            <a:r>
              <a:rPr sz="900" spc="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1s</a:t>
            </a:r>
            <a:r>
              <a:rPr sz="900" spc="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cause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drift</a:t>
            </a:r>
            <a:r>
              <a:rPr sz="900" spc="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baseline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(baseline</a:t>
            </a:r>
            <a:r>
              <a:rPr sz="900" spc="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wandering)</a:t>
            </a:r>
            <a:r>
              <a:rPr sz="900" spc="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make</a:t>
            </a:r>
            <a:r>
              <a:rPr sz="900" spc="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difficult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receiver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decode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correctly.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good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line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coding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scheme needs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 prevent baseline wandering.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4275" y="7282478"/>
            <a:ext cx="112067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DC Components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4275" y="7508951"/>
            <a:ext cx="5203978" cy="8903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When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voltage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level</a:t>
            </a:r>
            <a:r>
              <a:rPr sz="900" spc="1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1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1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constant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1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while,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spectrum</a:t>
            </a:r>
            <a:r>
              <a:rPr sz="900" spc="1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creates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very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low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frequencies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(results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Fourier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analysis).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These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frequencies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around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zero,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called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DC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(direct-current)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components,</a:t>
            </a:r>
            <a:r>
              <a:rPr sz="900" spc="95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present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problems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</a:t>
            </a:r>
            <a:r>
              <a:rPr sz="900" spc="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cannot</a:t>
            </a:r>
            <a:r>
              <a:rPr sz="900" spc="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pass</a:t>
            </a:r>
            <a:r>
              <a:rPr sz="900" spc="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low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frequencies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electrical</a:t>
            </a:r>
            <a:r>
              <a:rPr sz="900" spc="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coupling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(via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transformer).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example,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telephone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line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cannot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pass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frequencies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below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200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Hz.</a:t>
            </a:r>
            <a:r>
              <a:rPr sz="900" spc="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Also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long-distance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may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more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transformers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isolate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different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parts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line electrically. For these systems, we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need a scheme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 no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DC component.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4275" y="8439195"/>
            <a:ext cx="136608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Self-synchronization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84275" y="8667190"/>
            <a:ext cx="5203283" cy="89057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3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correctly</a:t>
            </a:r>
            <a:r>
              <a:rPr sz="900" spc="2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interpret</a:t>
            </a:r>
            <a:r>
              <a:rPr sz="900" spc="2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signals</a:t>
            </a:r>
            <a:r>
              <a:rPr sz="900" spc="2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received</a:t>
            </a:r>
            <a:r>
              <a:rPr sz="900" spc="30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2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sender,</a:t>
            </a:r>
            <a:r>
              <a:rPr sz="900" spc="2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receiver's</a:t>
            </a:r>
            <a:r>
              <a:rPr sz="900" spc="2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</a:t>
            </a:r>
            <a:r>
              <a:rPr sz="900" spc="2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intervals</a:t>
            </a:r>
            <a:r>
              <a:rPr sz="900" spc="2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must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correspond</a:t>
            </a:r>
            <a:r>
              <a:rPr sz="900" spc="-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exactly</a:t>
            </a:r>
            <a:r>
              <a:rPr sz="900" spc="-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sender's</a:t>
            </a:r>
            <a:r>
              <a:rPr sz="900" spc="-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</a:t>
            </a:r>
            <a:r>
              <a:rPr sz="900" spc="-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intervals.</a:t>
            </a:r>
            <a:r>
              <a:rPr sz="900" spc="-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If</a:t>
            </a:r>
            <a:r>
              <a:rPr sz="900" spc="-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receiver</a:t>
            </a:r>
            <a:r>
              <a:rPr sz="900" spc="-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clock</a:t>
            </a:r>
            <a:r>
              <a:rPr sz="900" spc="-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faster</a:t>
            </a:r>
            <a:r>
              <a:rPr sz="900" spc="-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slower,</a:t>
            </a:r>
            <a:r>
              <a:rPr sz="900" spc="-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</a:t>
            </a:r>
            <a:r>
              <a:rPr sz="900" spc="-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intervals</a:t>
            </a:r>
          </a:p>
          <a:p>
            <a:pPr marL="0" marR="0">
              <a:lnSpc>
                <a:spcPts val="1117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not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matched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receiver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might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misinterpret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signals.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self-synchronizing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includes</a:t>
            </a:r>
            <a:r>
              <a:rPr sz="900" spc="-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timing</a:t>
            </a:r>
            <a:r>
              <a:rPr sz="900" spc="-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</a:t>
            </a:r>
            <a:r>
              <a:rPr sz="900" spc="-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-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being</a:t>
            </a:r>
            <a:r>
              <a:rPr sz="900" spc="-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transmitted.</a:t>
            </a:r>
            <a:r>
              <a:rPr sz="900" spc="-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-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-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-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achieved</a:t>
            </a:r>
            <a:r>
              <a:rPr sz="900" spc="-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if</a:t>
            </a:r>
            <a:r>
              <a:rPr sz="900" spc="-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there</a:t>
            </a:r>
            <a:r>
              <a:rPr sz="900" spc="-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-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transitions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-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-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alert</a:t>
            </a:r>
            <a:r>
              <a:rPr sz="900" spc="-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receiver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beginning,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middle,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 end</a:t>
            </a:r>
            <a:r>
              <a:rPr sz="900" spc="-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pulse.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If</a:t>
            </a:r>
            <a:r>
              <a:rPr sz="900" spc="-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receiver's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clock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 out of synchronization, these points can reset the clock.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47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491041" y="10122556"/>
            <a:ext cx="232823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endParaRPr sz="900" dirty="0">
              <a:solidFill>
                <a:srgbClr val="000000"/>
              </a:solidFill>
              <a:latin typeface="AFGCLF+BookAntiqua-Bold"/>
              <a:cs typeface="AFGCLF+BookAntiqua-Bold"/>
            </a:endParaRP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1"/>
          <p:cNvSpPr/>
          <p:nvPr/>
        </p:nvSpPr>
        <p:spPr>
          <a:xfrm>
            <a:off x="0" y="0"/>
            <a:ext cx="7556500" cy="10680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46760" y="519406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Notes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Data Communication and Networking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829054" y="908095"/>
            <a:ext cx="1526842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Built-in Error Detection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1190954"/>
            <a:ext cx="5202193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desirable to have</a:t>
            </a:r>
            <a:r>
              <a:rPr sz="900" spc="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 built-in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error-detecting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capability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 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generated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code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 detect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some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all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errors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occurred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during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transmission.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Some</a:t>
            </a:r>
            <a:r>
              <a:rPr sz="900" spc="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encoding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schemes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will</a:t>
            </a:r>
            <a:r>
              <a:rPr sz="900" spc="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discuss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have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3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capability</a:t>
            </a:r>
            <a:r>
              <a:rPr sz="900" spc="3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3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some</a:t>
            </a:r>
            <a:r>
              <a:rPr sz="900" spc="3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extent.</a:t>
            </a:r>
            <a:r>
              <a:rPr sz="900" spc="3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Immunity</a:t>
            </a:r>
            <a:r>
              <a:rPr sz="900" spc="3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3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Noise</a:t>
            </a:r>
            <a:r>
              <a:rPr sz="900" spc="3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3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Interference</a:t>
            </a:r>
            <a:r>
              <a:rPr sz="900" spc="3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Another</a:t>
            </a:r>
            <a:r>
              <a:rPr sz="900" spc="3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desirable</a:t>
            </a:r>
            <a:r>
              <a:rPr sz="900" spc="3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code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characteristic is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 code that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 immune to noise and other interferences. Some encoding schemes that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 will discuss have this capability.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1979466"/>
            <a:ext cx="829910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Complexity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2205938"/>
            <a:ext cx="5197467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complex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scheme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more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costly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implement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than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simple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one.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example,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scheme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four signal levels is more difficult to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interpret than one that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uses only two levels.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780285" y="3047109"/>
            <a:ext cx="1894613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3.2 </a:t>
            </a:r>
            <a:r>
              <a:rPr sz="1200" u="sng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Line Coding Schemes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4" y="3305123"/>
            <a:ext cx="399653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Line Coding schemes are divided into three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categories as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shown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Figure 3.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4565269" y="3955871"/>
            <a:ext cx="39997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D0D0D"/>
                </a:solidFill>
                <a:latin typeface="FFNWWE+BookAntiqua"/>
                <a:cs typeface="FFNWWE+BookAntiqua"/>
              </a:rPr>
              <a:t>NRZ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3807840" y="3983303"/>
            <a:ext cx="60868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D0D0D"/>
                </a:solidFill>
                <a:latin typeface="FFNWWE+BookAntiqua"/>
                <a:cs typeface="FFNWWE+BookAntiqua"/>
              </a:rPr>
              <a:t>Unipolar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724023" y="4937581"/>
            <a:ext cx="529721" cy="30967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91439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D0D0D"/>
                </a:solidFill>
                <a:latin typeface="FFNWWE+BookAntiqua"/>
                <a:cs typeface="FFNWWE+BookAntiqua"/>
              </a:rPr>
              <a:t>Line</a:t>
            </a:r>
          </a:p>
          <a:p>
            <a:pPr marL="0" marR="0">
              <a:lnSpc>
                <a:spcPts val="1020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D0D0D"/>
                </a:solidFill>
                <a:latin typeface="FFNWWE+BookAntiqua"/>
                <a:cs typeface="FFNWWE+BookAntiqua"/>
              </a:rPr>
              <a:t>Coding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3848989" y="5018354"/>
            <a:ext cx="41986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D0D0D"/>
                </a:solidFill>
                <a:latin typeface="FFNWWE+BookAntiqua"/>
                <a:cs typeface="FFNWWE+BookAntiqua"/>
              </a:rPr>
              <a:t>Polar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4513453" y="5019877"/>
            <a:ext cx="42855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D0D0D"/>
                </a:solidFill>
                <a:latin typeface="FFNWWE+BookAntiqua"/>
                <a:cs typeface="FFNWWE+BookAntiqua"/>
              </a:rPr>
              <a:t>NRZ,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4982768" y="5019877"/>
            <a:ext cx="30498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D0D0D"/>
                </a:solidFill>
                <a:latin typeface="FFNWWE+BookAntiqua"/>
                <a:cs typeface="FFNWWE+BookAntiqua"/>
              </a:rPr>
              <a:t>RZ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5328640" y="5019877"/>
            <a:ext cx="34703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D0D0D"/>
                </a:solidFill>
                <a:latin typeface="FFNWWE+BookAntiqua"/>
                <a:cs typeface="FFNWWE+BookAntiqua"/>
              </a:rPr>
              <a:t>and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5717031" y="5019877"/>
            <a:ext cx="58253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D0D0D"/>
                </a:solidFill>
                <a:latin typeface="FFNWWE+BookAntiqua"/>
                <a:cs typeface="FFNWWE+BookAntiqua"/>
              </a:rPr>
              <a:t>bi-phase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4513453" y="5147893"/>
            <a:ext cx="178494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D0D0D"/>
                </a:solidFill>
                <a:latin typeface="FFNWWE+BookAntiqua"/>
                <a:cs typeface="FFNWWE+BookAntiqua"/>
              </a:rPr>
              <a:t>(Manchester</a:t>
            </a:r>
            <a:r>
              <a:rPr sz="900" spc="763" dirty="0">
                <a:solidFill>
                  <a:srgbClr val="0D0D0D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D0D0D"/>
                </a:solidFill>
                <a:latin typeface="FFNWWE+BookAntiqua"/>
                <a:cs typeface="FFNWWE+BookAntiqua"/>
              </a:rPr>
              <a:t>and</a:t>
            </a:r>
            <a:r>
              <a:rPr sz="900" spc="762" dirty="0">
                <a:solidFill>
                  <a:srgbClr val="0D0D0D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D0D0D"/>
                </a:solidFill>
                <a:latin typeface="FFNWWE+BookAntiqua"/>
                <a:cs typeface="FFNWWE+BookAntiqua"/>
              </a:rPr>
              <a:t>differential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3900805" y="6054674"/>
            <a:ext cx="52353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D0D0D"/>
                </a:solidFill>
                <a:latin typeface="FFNWWE+BookAntiqua"/>
                <a:cs typeface="FFNWWE+BookAntiqua"/>
              </a:rPr>
              <a:t>Bipolar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829053" y="6809657"/>
            <a:ext cx="674832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Unipolar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829053" y="7038034"/>
            <a:ext cx="499449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 a unipolar scheme, all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 levels are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side of the time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axis, either above or below.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829053" y="7256755"/>
            <a:ext cx="1700896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NRZ (Non-Return-to-Zero)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829053" y="7484566"/>
            <a:ext cx="5203610" cy="4803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Traditionally,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unipolar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scheme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was</a:t>
            </a:r>
            <a:r>
              <a:rPr sz="900" spc="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designed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non-return-to-zero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(NRZ)</a:t>
            </a:r>
            <a:r>
              <a:rPr sz="900" spc="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scheme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</a:t>
            </a:r>
            <a:r>
              <a:rPr sz="900" spc="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79"/>
              </a:lnSpc>
              <a:spcBef>
                <a:spcPts val="3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positive</a:t>
            </a:r>
            <a:r>
              <a:rPr sz="900" spc="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voltage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defines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zero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voltage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defines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</a:t>
            </a:r>
            <a:r>
              <a:rPr sz="900" spc="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O.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1050" dirty="0">
                <a:solidFill>
                  <a:srgbClr val="000000"/>
                </a:solidFill>
                <a:latin typeface="Arial"/>
                <a:cs typeface="Arial"/>
              </a:rPr>
              <a:t>It</a:t>
            </a:r>
            <a:r>
              <a:rPr sz="1050" spc="44" dirty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called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NRZ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because</a:t>
            </a:r>
            <a:r>
              <a:rPr sz="900" spc="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does not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return to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zero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middle of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bit.</a:t>
            </a:r>
            <a:r>
              <a:rPr sz="900" spc="2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Figure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4 shows a unipolar NRZ scheme.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3612515" y="9479518"/>
            <a:ext cx="1634317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Figure</a:t>
            </a:r>
            <a:r>
              <a:rPr sz="900" spc="-16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4 Unipolar NRZ Scheme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48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3265729" y="10109857"/>
            <a:ext cx="2328257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endParaRPr sz="900" dirty="0">
              <a:solidFill>
                <a:srgbClr val="000000"/>
              </a:solidFill>
              <a:latin typeface="AFGCLF+BookAntiqua-Bold"/>
              <a:cs typeface="AFGCLF+BookAntiqua-Bold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2441448" y="8038084"/>
            <a:ext cx="3822192" cy="11323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542032" y="4962652"/>
            <a:ext cx="3621024" cy="251917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9560" y="399796"/>
            <a:ext cx="1240535" cy="4815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0512" y="672592"/>
            <a:ext cx="5082540" cy="250393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43714" y="5237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8800" y="524379"/>
            <a:ext cx="211924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640848" y="3253864"/>
            <a:ext cx="157309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1 Data Communication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8811" y="3521499"/>
            <a:ext cx="1926104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What is Data Communication?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8802" y="3752212"/>
            <a:ext cx="5201403" cy="117107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9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electronically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transferring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place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place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called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communication.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sharing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person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</a:p>
          <a:p>
            <a:pPr marL="4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location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remote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location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also.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always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happens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</a:t>
            </a:r>
          </a:p>
          <a:p>
            <a:pPr marL="6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medium.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1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people</a:t>
            </a:r>
            <a:r>
              <a:rPr sz="900" spc="1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communicating.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1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say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</a:t>
            </a:r>
            <a:r>
              <a:rPr sz="900" spc="1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air.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Similarly,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1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wants</a:t>
            </a:r>
            <a:r>
              <a:rPr sz="900" spc="2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data,</a:t>
            </a:r>
            <a:r>
              <a:rPr sz="900" spc="2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</a:t>
            </a:r>
            <a:r>
              <a:rPr sz="900" spc="2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2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2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2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2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data.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2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</a:t>
            </a:r>
            <a:r>
              <a:rPr sz="900" spc="2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called</a:t>
            </a:r>
            <a:r>
              <a:rPr sz="900" spc="2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1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 medium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shown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2.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 is the physical path through which sender and</a:t>
            </a:r>
          </a:p>
          <a:p>
            <a:pPr marL="25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connect.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</a:t>
            </a:r>
            <a:r>
              <a:rPr sz="900" spc="1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2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wired</a:t>
            </a:r>
            <a:r>
              <a:rPr sz="900" spc="1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wireless.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Examples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wired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</a:p>
          <a:p>
            <a:pPr marL="21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copper wire, twisted pair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cable, and fiber optic cable as shown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3.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3668280" y="7556116"/>
            <a:ext cx="1522080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2 Transmission Media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3528072" y="9247756"/>
            <a:ext cx="179930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3 Medium for Data Transfer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280160" y="10085729"/>
            <a:ext cx="2095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4</a:t>
            </a: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1632331" y="7324852"/>
            <a:ext cx="3152775" cy="1676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251267" y="2554732"/>
            <a:ext cx="3914775" cy="22860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5988" y="2337054"/>
            <a:ext cx="5086858" cy="1417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65988" y="394589"/>
            <a:ext cx="6873367" cy="4826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632327" y="524549"/>
            <a:ext cx="2253251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Unit 03:</a:t>
            </a:r>
            <a:r>
              <a:rPr sz="900" spc="-13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Digital and Analog Transmssion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455410" y="519406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Notes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4276" y="905966"/>
            <a:ext cx="5202644" cy="8903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NRZ-L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NRZ-I</a:t>
            </a:r>
            <a:r>
              <a:rPr sz="900" spc="-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–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These</a:t>
            </a:r>
            <a:r>
              <a:rPr sz="900" spc="-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-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somewhat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similar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unipolar</a:t>
            </a:r>
            <a:r>
              <a:rPr sz="900" spc="-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NRZ</a:t>
            </a:r>
            <a:r>
              <a:rPr sz="900" spc="-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scheme</a:t>
            </a:r>
            <a:r>
              <a:rPr sz="900" spc="-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but</a:t>
            </a:r>
            <a:r>
              <a:rPr sz="900" spc="-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here</a:t>
            </a:r>
            <a:r>
              <a:rPr sz="900" spc="-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levels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 (voltages). For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NRZ-L(NRZ-Level),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level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the voltage determines the value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the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bit,</a:t>
            </a:r>
            <a:r>
              <a:rPr sz="900" spc="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typically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binary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maps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logic-level</a:t>
            </a:r>
            <a:r>
              <a:rPr sz="900" spc="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high,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binary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0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maps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logic-level</a:t>
            </a:r>
            <a:r>
              <a:rPr sz="900" spc="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low,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NRZ-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I(NRZ-Invert),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two-level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has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transition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1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boundary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if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next</a:t>
            </a:r>
            <a:r>
              <a:rPr sz="900" spc="1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</a:t>
            </a:r>
            <a:r>
              <a:rPr sz="900" spc="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going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transmit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 logical 1,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 does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not have a transition if the next bit that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 are going 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transmit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 a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logical 0.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4275" y="1834082"/>
            <a:ext cx="5201040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Note</a:t>
            </a:r>
            <a:r>
              <a:rPr sz="900" spc="71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SUUTWW+BookAntiqua-Bold"/>
                <a:cs typeface="SUUTWW+BookAntiqua-Bold"/>
              </a:rPr>
              <a:t>–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NRZ-I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assuming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example</a:t>
            </a:r>
            <a:r>
              <a:rPr sz="900" spc="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previous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before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starting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“01001110”</a:t>
            </a:r>
            <a:r>
              <a:rPr sz="900" spc="-15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was</a:t>
            </a:r>
            <a:r>
              <a:rPr sz="900" spc="-11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positive.</a:t>
            </a:r>
            <a:r>
              <a:rPr sz="900" spc="-19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Therefore, there</a:t>
            </a:r>
            <a:r>
              <a:rPr sz="900" spc="-20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is no</a:t>
            </a:r>
            <a:r>
              <a:rPr sz="900" spc="-24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transition at the beginning</a:t>
            </a:r>
            <a:r>
              <a:rPr sz="900" spc="-18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first bit</a:t>
            </a:r>
            <a:r>
              <a:rPr sz="900" spc="-13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“0” </a:t>
            </a:r>
            <a:r>
              <a:rPr sz="900" spc="-10" dirty="0">
                <a:solidFill>
                  <a:srgbClr val="000000"/>
                </a:solidFill>
                <a:latin typeface="NDWJOJ+BookAntiqua"/>
                <a:cs typeface="NDWJOJ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 current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data set “01001110” </a:t>
            </a:r>
            <a:r>
              <a:rPr sz="900" spc="-10" dirty="0">
                <a:solidFill>
                  <a:srgbClr val="000000"/>
                </a:solidFill>
                <a:latin typeface="NDWJOJ+BookAntiqua"/>
                <a:cs typeface="NDWJOJ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starting from +V. Example: Data =</a:t>
            </a:r>
            <a:r>
              <a:rPr sz="900" spc="-14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01001110 is shown </a:t>
            </a:r>
            <a:r>
              <a:rPr sz="900" spc="-10" dirty="0">
                <a:solidFill>
                  <a:srgbClr val="000000"/>
                </a:solidFill>
                <a:latin typeface="NDWJOJ+BookAntiqua"/>
                <a:cs typeface="NDWJOJ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Figure 5.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554859" y="4919074"/>
            <a:ext cx="1461732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Figure</a:t>
            </a:r>
            <a:r>
              <a:rPr sz="900" spc="-16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5</a:t>
            </a:r>
            <a:r>
              <a:rPr sz="900" spc="12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NRZ-L and NRZ-I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4276" y="5448121"/>
            <a:ext cx="5204168" cy="6053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Comparison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between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NRZ-L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NRZ-I: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Baseline</a:t>
            </a:r>
            <a:r>
              <a:rPr sz="900" spc="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wandering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problem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both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them,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but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NRZ-L</a:t>
            </a:r>
            <a:r>
              <a:rPr sz="900" spc="-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-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twice</a:t>
            </a:r>
            <a:r>
              <a:rPr sz="900" spc="-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-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bad</a:t>
            </a:r>
            <a:r>
              <a:rPr sz="900" spc="-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-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compared</a:t>
            </a:r>
            <a:r>
              <a:rPr sz="900" spc="-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NRZ-I.</a:t>
            </a:r>
            <a:r>
              <a:rPr sz="900" spc="-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-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because</a:t>
            </a:r>
            <a:r>
              <a:rPr sz="900" spc="-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transition</a:t>
            </a:r>
            <a:r>
              <a:rPr sz="900" spc="-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-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boundary</a:t>
            </a:r>
            <a:r>
              <a:rPr sz="900" spc="-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-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NRZ-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(if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next</a:t>
            </a:r>
            <a:r>
              <a:rPr sz="900" spc="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going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transmit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logical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1).</a:t>
            </a:r>
            <a:r>
              <a:rPr sz="900" spc="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Similarly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self-synchronization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problem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is similar </a:t>
            </a:r>
            <a:r>
              <a:rPr sz="900" spc="-10" dirty="0">
                <a:solidFill>
                  <a:srgbClr val="000000"/>
                </a:solidFill>
                <a:latin typeface="NDWJOJ+BookAntiqua"/>
                <a:cs typeface="NDWJOJ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 both</a:t>
            </a:r>
            <a:r>
              <a:rPr sz="900" spc="-10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for long sequence of 0’s, but for</a:t>
            </a:r>
            <a:r>
              <a:rPr sz="900" spc="11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long sequence of 1’s </a:t>
            </a:r>
            <a:r>
              <a:rPr sz="900" spc="-10" dirty="0">
                <a:solidFill>
                  <a:srgbClr val="000000"/>
                </a:solidFill>
                <a:latin typeface="NDWJOJ+BookAntiqua"/>
                <a:cs typeface="NDWJOJ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is more severe</a:t>
            </a:r>
            <a:r>
              <a:rPr sz="900" spc="-10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in </a:t>
            </a:r>
            <a:r>
              <a:rPr sz="900" spc="15" dirty="0">
                <a:solidFill>
                  <a:srgbClr val="000000"/>
                </a:solidFill>
                <a:latin typeface="NDWJOJ+BookAntiqua"/>
                <a:cs typeface="NDWJOJ+BookAntiqua"/>
              </a:rPr>
              <a:t>NRZ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-L.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4276" y="6092039"/>
            <a:ext cx="125465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Return to zero (RZ)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4276" y="6321374"/>
            <a:ext cx="520424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-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solution</a:t>
            </a:r>
            <a:r>
              <a:rPr sz="900" spc="-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NRZ</a:t>
            </a:r>
            <a:r>
              <a:rPr sz="900" spc="-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problem</a:t>
            </a:r>
            <a:r>
              <a:rPr sz="900" spc="-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 the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RZ</a:t>
            </a:r>
            <a:r>
              <a:rPr sz="900" spc="-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scheme,</a:t>
            </a:r>
            <a:r>
              <a:rPr sz="900" spc="-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uses</a:t>
            </a:r>
            <a:r>
              <a:rPr sz="900" spc="-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three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values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positive,</a:t>
            </a:r>
            <a:r>
              <a:rPr sz="900" spc="-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negative,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-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zero.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4276" y="6463105"/>
            <a:ext cx="25743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004087" y="6463105"/>
            <a:ext cx="33903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405966" y="6463105"/>
            <a:ext cx="52879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scheme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997011" y="6463105"/>
            <a:ext cx="45461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513304" y="6463105"/>
            <a:ext cx="38189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goes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957931" y="6463105"/>
            <a:ext cx="25274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3271570" y="6463105"/>
            <a:ext cx="20955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0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3544176" y="6463105"/>
            <a:ext cx="25218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3858044" y="6463105"/>
            <a:ext cx="31207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4232605" y="6463105"/>
            <a:ext cx="51484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middle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4809934" y="6463105"/>
            <a:ext cx="25287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5125288" y="6463105"/>
            <a:ext cx="38155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5568543" y="6463105"/>
            <a:ext cx="31482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bit.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684276" y="6604837"/>
            <a:ext cx="5204270" cy="46550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Note</a:t>
            </a:r>
            <a:r>
              <a:rPr sz="900" spc="11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SUUTWW+BookAntiqua-Bold"/>
                <a:cs typeface="SUUTWW+BookAntiqua-Bold"/>
              </a:rPr>
              <a:t>–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logic</a:t>
            </a:r>
            <a:r>
              <a:rPr sz="900" spc="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using here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 represent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 1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half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represented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+V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half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zero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voltage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0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half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represented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-V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half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zero</a:t>
            </a:r>
          </a:p>
          <a:p>
            <a:pPr marL="0" marR="0">
              <a:lnSpc>
                <a:spcPts val="1118"/>
              </a:lnSpc>
              <a:spcBef>
                <a:spcPts val="6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voltage. Example: Data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= 01001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shown in</a:t>
            </a:r>
            <a:r>
              <a:rPr sz="900" spc="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Figure 6.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653919" y="9080229"/>
            <a:ext cx="1264293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Figure</a:t>
            </a:r>
            <a:r>
              <a:rPr sz="900" spc="-16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6 Return to Zero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684276" y="9344101"/>
            <a:ext cx="5198974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Main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disadvantage</a:t>
            </a:r>
            <a:r>
              <a:rPr sz="900" spc="1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RZ</a:t>
            </a:r>
            <a:r>
              <a:rPr sz="900" spc="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encoding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1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requires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greater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bandwidth.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Another</a:t>
            </a:r>
            <a:r>
              <a:rPr sz="900" spc="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problem</a:t>
            </a:r>
            <a:r>
              <a:rPr sz="900" spc="1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complexity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uses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three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levels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voltage.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result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all</a:t>
            </a:r>
            <a:r>
              <a:rPr sz="900" spc="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these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deficiencies,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scheme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not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2719641" y="10084456"/>
            <a:ext cx="2328244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endParaRPr sz="900" dirty="0">
              <a:solidFill>
                <a:srgbClr val="000000"/>
              </a:solidFill>
              <a:latin typeface="AFGCLF+BookAntiqua-Bold"/>
              <a:cs typeface="AFGCLF+BookAntiqua-Bold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49</a:t>
            </a: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2470150" y="6732016"/>
            <a:ext cx="3766820" cy="21996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033524" y="2909696"/>
            <a:ext cx="266064" cy="2660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267966" y="6466205"/>
            <a:ext cx="4629657" cy="1905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394589"/>
            <a:ext cx="6897624" cy="4826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46760" y="519406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Data Communication and Networking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905966"/>
            <a:ext cx="5203343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used</a:t>
            </a:r>
            <a:r>
              <a:rPr sz="900" spc="1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today.</a:t>
            </a:r>
            <a:r>
              <a:rPr sz="900" spc="1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Instead,</a:t>
            </a:r>
            <a:r>
              <a:rPr sz="900" spc="1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20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has</a:t>
            </a:r>
            <a:r>
              <a:rPr sz="900" spc="1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been</a:t>
            </a:r>
            <a:r>
              <a:rPr sz="900" spc="2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replaced</a:t>
            </a:r>
            <a:r>
              <a:rPr sz="900" spc="1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1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better-performing</a:t>
            </a:r>
            <a:r>
              <a:rPr sz="900" spc="1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Manchester</a:t>
            </a:r>
            <a:r>
              <a:rPr sz="900" spc="1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differential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Manchester schemes.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4" y="1266420"/>
            <a:ext cx="3031738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Biphase (Manchester and Differential Manchester )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943354" y="1497278"/>
            <a:ext cx="5086089" cy="71201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alibri"/>
                <a:cs typeface="Calibri"/>
              </a:rPr>
              <a:t>●</a:t>
            </a:r>
            <a:r>
              <a:rPr sz="900" spc="131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Manchester</a:t>
            </a:r>
            <a:r>
              <a:rPr sz="900" spc="46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encoding</a:t>
            </a:r>
            <a:r>
              <a:rPr sz="900" spc="75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somewhat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combination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RZ</a:t>
            </a:r>
            <a:r>
              <a:rPr sz="900" spc="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(transition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middle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bit)</a:t>
            </a:r>
          </a:p>
          <a:p>
            <a:pPr marL="114300" marR="0">
              <a:lnSpc>
                <a:spcPts val="1118"/>
              </a:lnSpc>
              <a:spcBef>
                <a:spcPts val="27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NRZ-L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schemes.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duration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divided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into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halves.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voltage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remains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</a:p>
          <a:p>
            <a:pPr marL="114300" marR="0">
              <a:lnSpc>
                <a:spcPts val="1118"/>
              </a:lnSpc>
              <a:spcBef>
                <a:spcPts val="2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level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during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first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half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moves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other</a:t>
            </a:r>
            <a:r>
              <a:rPr sz="900" spc="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level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second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half.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transition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</a:p>
          <a:p>
            <a:pPr marL="114300" marR="0">
              <a:lnSpc>
                <a:spcPts val="1118"/>
              </a:lnSpc>
              <a:spcBef>
                <a:spcPts val="27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middle of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 provides synchronization.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943354" y="2207463"/>
            <a:ext cx="5090013" cy="533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alibri"/>
                <a:cs typeface="Calibri"/>
              </a:rPr>
              <a:t>●</a:t>
            </a:r>
            <a:r>
              <a:rPr sz="900" spc="131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Differential</a:t>
            </a:r>
            <a:r>
              <a:rPr sz="900" spc="17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Manchester</a:t>
            </a:r>
            <a:r>
              <a:rPr sz="900" spc="166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somewhat</a:t>
            </a:r>
            <a:r>
              <a:rPr sz="900" spc="1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combination</a:t>
            </a:r>
            <a:r>
              <a:rPr sz="900" spc="1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RZ</a:t>
            </a:r>
            <a:r>
              <a:rPr sz="900" spc="1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NRZ-I</a:t>
            </a:r>
            <a:r>
              <a:rPr sz="900" spc="1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schemes.</a:t>
            </a:r>
            <a:r>
              <a:rPr sz="900" spc="1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There</a:t>
            </a:r>
            <a:r>
              <a:rPr sz="900" spc="1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</a:p>
          <a:p>
            <a:pPr marL="114300" marR="0">
              <a:lnSpc>
                <a:spcPts val="1118"/>
              </a:lnSpc>
              <a:spcBef>
                <a:spcPts val="27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always a transition at the middle of the bit but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 values are determined at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beginning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</a:p>
          <a:p>
            <a:pPr marL="114300" marR="0">
              <a:lnSpc>
                <a:spcPts val="1118"/>
              </a:lnSpc>
              <a:spcBef>
                <a:spcPts val="27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bit. If the</a:t>
            </a:r>
            <a:r>
              <a:rPr sz="900" spc="1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next bit is 0,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there is a transition, if the next bit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1,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there is no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transition.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493899" y="2910407"/>
            <a:ext cx="4389301" cy="8903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logic we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 using here</a:t>
            </a:r>
            <a:r>
              <a:rPr sz="900" spc="-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 represent data using Manchester is that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 bit 1 there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transition</a:t>
            </a:r>
            <a:r>
              <a:rPr sz="900" spc="-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form</a:t>
            </a:r>
            <a:r>
              <a:rPr sz="900" spc="-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-V</a:t>
            </a:r>
            <a:r>
              <a:rPr sz="900" spc="-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+V</a:t>
            </a:r>
            <a:r>
              <a:rPr sz="900" spc="-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volts</a:t>
            </a:r>
            <a:r>
              <a:rPr sz="900" spc="-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middle</a:t>
            </a:r>
            <a:r>
              <a:rPr sz="900" spc="-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</a:t>
            </a:r>
            <a:r>
              <a:rPr sz="900" spc="-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-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-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</a:t>
            </a:r>
            <a:r>
              <a:rPr sz="900" spc="-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0</a:t>
            </a:r>
            <a:r>
              <a:rPr sz="900" spc="-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there</a:t>
            </a:r>
            <a:r>
              <a:rPr sz="900" spc="-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transition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1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+V</a:t>
            </a:r>
            <a:r>
              <a:rPr sz="900" spc="1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-V</a:t>
            </a:r>
            <a:r>
              <a:rPr sz="900" spc="1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volts</a:t>
            </a:r>
            <a:r>
              <a:rPr sz="900" spc="1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middle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bit.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differential</a:t>
            </a:r>
            <a:r>
              <a:rPr sz="900" spc="1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Manchester</a:t>
            </a:r>
            <a:r>
              <a:rPr sz="900" spc="1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1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assuming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example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hat</a:t>
            </a:r>
            <a:r>
              <a:rPr sz="900" spc="94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previous</a:t>
            </a:r>
            <a:r>
              <a:rPr sz="900" spc="98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signal</a:t>
            </a:r>
            <a:r>
              <a:rPr sz="900" spc="87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before</a:t>
            </a:r>
            <a:r>
              <a:rPr sz="900" spc="99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starting</a:t>
            </a:r>
            <a:r>
              <a:rPr sz="900" spc="104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data</a:t>
            </a:r>
            <a:r>
              <a:rPr sz="900" spc="107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set</a:t>
            </a:r>
            <a:r>
              <a:rPr sz="900" spc="108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“010011”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was</a:t>
            </a:r>
            <a:r>
              <a:rPr sz="900" spc="-35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positive.</a:t>
            </a:r>
            <a:r>
              <a:rPr sz="900" spc="-19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Therefore</a:t>
            </a:r>
            <a:r>
              <a:rPr sz="900" spc="-31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there</a:t>
            </a:r>
            <a:r>
              <a:rPr sz="900" spc="-20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NDWJOJ+BookAntiqua"/>
                <a:cs typeface="NDWJOJ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 transition</a:t>
            </a:r>
            <a:r>
              <a:rPr sz="900" spc="-29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at</a:t>
            </a:r>
            <a:r>
              <a:rPr sz="900" spc="-22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beginning</a:t>
            </a:r>
            <a:r>
              <a:rPr sz="900" spc="-29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and</a:t>
            </a:r>
            <a:r>
              <a:rPr sz="900" spc="-17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first</a:t>
            </a:r>
            <a:r>
              <a:rPr sz="900" spc="-25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bit</a:t>
            </a:r>
            <a:r>
              <a:rPr sz="900" spc="-26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“0”</a:t>
            </a:r>
            <a:r>
              <a:rPr sz="900" spc="-15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NDWJOJ+BookAntiqua"/>
                <a:cs typeface="NDWJOJ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 current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data set “010011” </a:t>
            </a:r>
            <a:r>
              <a:rPr sz="900" spc="-10" dirty="0">
                <a:solidFill>
                  <a:srgbClr val="000000"/>
                </a:solidFill>
                <a:latin typeface="NDWJOJ+BookAntiqua"/>
                <a:cs typeface="NDWJOJ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starting from</a:t>
            </a:r>
            <a:r>
              <a:rPr sz="900" spc="21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-V. Example: Data = 010011.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4" y="3838523"/>
            <a:ext cx="5203016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Manchester</a:t>
            </a:r>
            <a:r>
              <a:rPr sz="900" spc="2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scheme</a:t>
            </a:r>
            <a:r>
              <a:rPr sz="900" spc="2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overcomes</a:t>
            </a:r>
            <a:r>
              <a:rPr sz="900" spc="2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several</a:t>
            </a:r>
            <a:r>
              <a:rPr sz="900" spc="2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problems</a:t>
            </a:r>
            <a:r>
              <a:rPr sz="900" spc="2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associated</a:t>
            </a:r>
            <a:r>
              <a:rPr sz="900" spc="2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2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NRZ-L,</a:t>
            </a:r>
            <a:r>
              <a:rPr sz="900" spc="2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differential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Manchester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overcomes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several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problems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associated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NRZ-I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there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baseline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wandering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 DC component because each bit has a positive and negative voltage contribution.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4" y="4341443"/>
            <a:ext cx="5199391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Only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limitation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minimum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bandwidth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Manchester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differential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Manchester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twice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 of NRZ.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4" y="4703236"/>
            <a:ext cx="1100691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Bipolar schemes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4" y="4855031"/>
            <a:ext cx="5148496" cy="463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 this scheme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there are three</a:t>
            </a:r>
            <a:r>
              <a:rPr sz="900" spc="-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voltage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levels positive, negative, and zero as shown in</a:t>
            </a:r>
            <a:r>
              <a:rPr sz="900" spc="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Figure</a:t>
            </a:r>
            <a:r>
              <a:rPr sz="900" spc="-14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7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. The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voltage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level for one data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element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 zero,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while the voltage level for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other element alternates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between positive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negative.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943354" y="5358214"/>
            <a:ext cx="2087933" cy="1940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5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40424E"/>
                </a:solidFill>
                <a:latin typeface="Calibri"/>
                <a:cs typeface="Calibri"/>
              </a:rPr>
              <a:t>●</a:t>
            </a:r>
            <a:r>
              <a:rPr sz="1000" spc="46" dirty="0">
                <a:solidFill>
                  <a:srgbClr val="40424E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Alternate Mark Inversion (AMI)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057654" y="5589854"/>
            <a:ext cx="4812184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A neutral zero voltage represents binary 0.</a:t>
            </a:r>
            <a:r>
              <a:rPr sz="900" spc="10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Binary 1’s are represented by</a:t>
            </a:r>
            <a:r>
              <a:rPr sz="900" spc="-12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alternating positive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negative voltages.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943354" y="5951050"/>
            <a:ext cx="1090941" cy="1940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5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40424E"/>
                </a:solidFill>
                <a:latin typeface="Calibri"/>
                <a:cs typeface="Calibri"/>
              </a:rPr>
              <a:t>●</a:t>
            </a:r>
            <a:r>
              <a:rPr sz="1000" spc="46" dirty="0">
                <a:solidFill>
                  <a:srgbClr val="40424E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Pseudoternary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057654" y="6182689"/>
            <a:ext cx="4864608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 1 is encoded as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 zero voltage and the bit 0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encoded as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alternating positive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negative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voltages i.e., opposite of AMI scheme. Example: Data = 010010.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3502787" y="9010345"/>
            <a:ext cx="185411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Figure 7: AMI and Pseudoternary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829054" y="9278569"/>
            <a:ext cx="5201780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bipolar scheme is an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alternative to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NRZ. This scheme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has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same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 rate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NRZ,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but there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 no DC component as one bit is represented by voltage zero 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other alternates every time 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50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3265729" y="10097156"/>
            <a:ext cx="2328257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endParaRPr sz="900" dirty="0">
              <a:solidFill>
                <a:srgbClr val="000000"/>
              </a:solidFill>
              <a:latin typeface="AFGCLF+BookAntiqua-Bold"/>
              <a:cs typeface="AFGCLF+BookAntiqua-Bold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2042795" y="1926463"/>
            <a:ext cx="2536825" cy="246037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836930" y="5503037"/>
            <a:ext cx="4743069" cy="130619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5988" y="394589"/>
            <a:ext cx="6873367" cy="4826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3632327" y="524549"/>
            <a:ext cx="2253251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Unit 03:</a:t>
            </a:r>
            <a:r>
              <a:rPr sz="900" spc="-13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Digital and Analog Transmssion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455410" y="519406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4275" y="908556"/>
            <a:ext cx="2191383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Data Communication System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4275" y="1166570"/>
            <a:ext cx="5203140" cy="747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 data communication system, digital and analog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 together plays a very important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integrated role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irrespective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many advantages of digital communications over analog.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Figure</a:t>
            </a:r>
            <a:r>
              <a:rPr sz="900" spc="-28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8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Figure</a:t>
            </a:r>
            <a:r>
              <a:rPr sz="900" spc="201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9</a:t>
            </a:r>
            <a:r>
              <a:rPr sz="900" spc="216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shows</a:t>
            </a:r>
            <a:r>
              <a:rPr sz="900" spc="1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integrated</a:t>
            </a:r>
            <a:r>
              <a:rPr sz="900" spc="1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role</a:t>
            </a:r>
            <a:r>
              <a:rPr sz="900" spc="20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1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  <a:r>
              <a:rPr sz="900" spc="2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</a:t>
            </a:r>
            <a:r>
              <a:rPr sz="900" spc="19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2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complete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system.</a:t>
            </a:r>
            <a:r>
              <a:rPr sz="900" spc="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Figure</a:t>
            </a:r>
            <a:r>
              <a:rPr sz="900" spc="57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9</a:t>
            </a:r>
            <a:r>
              <a:rPr sz="900" spc="87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shows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between</a:t>
            </a:r>
            <a:r>
              <a:rPr sz="900" spc="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modems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modulated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created by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modem. The communication from PC to modem is consisted of binary signal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164334" y="4108271"/>
            <a:ext cx="2443715" cy="3233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Figure</a:t>
            </a:r>
            <a:r>
              <a:rPr sz="900" spc="2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SEQ Figure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\* ARABIC 8: Digital and</a:t>
            </a:r>
          </a:p>
          <a:p>
            <a:pPr marL="789813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 Signal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4275" y="4432880"/>
            <a:ext cx="5205338" cy="8905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where</a:t>
            </a:r>
            <a:r>
              <a:rPr sz="900" spc="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between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Central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Telephone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Office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(CTO)</a:t>
            </a:r>
            <a:r>
              <a:rPr sz="900" spc="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modem</a:t>
            </a:r>
            <a:r>
              <a:rPr sz="900" spc="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takes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place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modulated</a:t>
            </a:r>
            <a:r>
              <a:rPr sz="900" spc="-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  <a:r>
              <a:rPr sz="900" spc="-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signal.</a:t>
            </a:r>
            <a:r>
              <a:rPr sz="900" spc="-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</a:t>
            </a:r>
            <a:r>
              <a:rPr sz="900" spc="-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between</a:t>
            </a:r>
            <a:r>
              <a:rPr sz="900" spc="-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CTO</a:t>
            </a:r>
            <a:r>
              <a:rPr sz="900" spc="-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another</a:t>
            </a:r>
            <a:r>
              <a:rPr sz="900" spc="-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CTO</a:t>
            </a:r>
            <a:r>
              <a:rPr sz="900" spc="-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-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-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-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using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time</a:t>
            </a:r>
            <a:r>
              <a:rPr sz="900" spc="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division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multiplexers.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Thereafter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CTO</a:t>
            </a:r>
            <a:r>
              <a:rPr sz="900" spc="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feeds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modulated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modem</a:t>
            </a:r>
            <a:r>
              <a:rPr sz="900" spc="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modem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converts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into</a:t>
            </a:r>
            <a:r>
              <a:rPr sz="900" spc="-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binary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 for the PC.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 may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now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say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different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types of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signals emerging on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 link and reaching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CTO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their way across a city. These can be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multiplexed to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share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same communication link for transmitting 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destination.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231389" y="6993835"/>
            <a:ext cx="210770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smtClean="0">
                <a:solidFill>
                  <a:srgbClr val="000000"/>
                </a:solidFill>
                <a:latin typeface="FFNWWE+BookAntiqua"/>
                <a:cs typeface="FFNWWE+BookAntiqua"/>
              </a:rPr>
              <a:t>Figure 9: Data</a:t>
            </a:r>
            <a:r>
              <a:rPr sz="900" spc="11" smtClean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mtClean="0">
                <a:solidFill>
                  <a:srgbClr val="000000"/>
                </a:solidFill>
                <a:latin typeface="FFNWWE+BookAntiqua"/>
                <a:cs typeface="FFNWWE+BookAntiqua"/>
              </a:rPr>
              <a:t>Communication System</a:t>
            </a:r>
            <a:endParaRPr sz="900" dirty="0">
              <a:solidFill>
                <a:srgbClr val="000000"/>
              </a:solidFill>
              <a:latin typeface="FFNWWE+BookAntiqua"/>
              <a:cs typeface="FFNWWE+BookAntiqua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84275" y="7321037"/>
            <a:ext cx="3179849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3.3</a:t>
            </a:r>
            <a:r>
              <a:rPr sz="900" spc="4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Circuits, Channels and Multichanneling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4276" y="7577530"/>
            <a:ext cx="5202047" cy="60685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circuit</a:t>
            </a:r>
            <a:r>
              <a:rPr sz="900" spc="1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path</a:t>
            </a:r>
            <a:r>
              <a:rPr sz="900" spc="1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between</a:t>
            </a:r>
            <a:r>
              <a:rPr sz="900" spc="1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1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more</a:t>
            </a:r>
            <a:r>
              <a:rPr sz="900" spc="1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points</a:t>
            </a:r>
            <a:r>
              <a:rPr sz="900" spc="1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along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</a:t>
            </a:r>
            <a:r>
              <a:rPr sz="900" spc="1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  <a:r>
              <a:rPr sz="900" spc="1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electrical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current</a:t>
            </a:r>
            <a:r>
              <a:rPr sz="900" spc="1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flows.</a:t>
            </a:r>
            <a:r>
              <a:rPr sz="900" spc="1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5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communication,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circuit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considered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specific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path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between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more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points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along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signals is carried. The signals may be analog, binary or digital. This has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been shown in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Figures 9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10.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4276" y="8224773"/>
            <a:ext cx="2407921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3.4 </a:t>
            </a:r>
            <a:r>
              <a:rPr sz="1200" u="sng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Modulation of Digital Signal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4276" y="8482787"/>
            <a:ext cx="5204129" cy="1174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uses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low pass channel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 high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bandwidth.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Similarly,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also</a:t>
            </a:r>
            <a:r>
              <a:rPr sz="900" spc="-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possible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</a:t>
            </a:r>
            <a:r>
              <a:rPr sz="900" spc="-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pass</a:t>
            </a:r>
            <a:r>
              <a:rPr sz="900" spc="-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channels</a:t>
            </a:r>
            <a:r>
              <a:rPr sz="900" spc="-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-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require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converting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binary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-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 a</a:t>
            </a:r>
            <a:r>
              <a:rPr sz="900" spc="-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low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pass</a:t>
            </a:r>
            <a:r>
              <a:rPr sz="900" spc="-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  <a:r>
              <a:rPr sz="900" spc="-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into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 pass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 signal.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technique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 called modulation.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Thus,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binary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carried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over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changing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characteristics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accordance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signal.</a:t>
            </a:r>
            <a:r>
              <a:rPr sz="900" spc="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always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form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0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1.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characteristics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altered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waveform.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Based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characteristics,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may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keying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(ASK),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keying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(FSK)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51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757728" y="10122556"/>
            <a:ext cx="2328258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endParaRPr sz="900" dirty="0">
              <a:solidFill>
                <a:srgbClr val="000000"/>
              </a:solidFill>
              <a:latin typeface="AFGCLF+BookAntiqua-Bold"/>
              <a:cs typeface="AFGCLF+BookAntiqua-Bold"/>
            </a:endParaRP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2222500" y="1332484"/>
            <a:ext cx="4327525" cy="356234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394589"/>
            <a:ext cx="6897624" cy="482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746760" y="519406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Notes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Data Communication and Networking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905966"/>
            <a:ext cx="5198080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</a:t>
            </a:r>
            <a:r>
              <a:rPr sz="900" spc="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keying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(PSK)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types.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Quadrature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fourth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category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combines changes in both amplitude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 phase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provide better efficiency.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4062349" y="1799030"/>
            <a:ext cx="762436" cy="30967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7432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</a:p>
          <a:p>
            <a:pPr marL="0" marR="0">
              <a:lnSpc>
                <a:spcPts val="1020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keying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4164456" y="3099866"/>
            <a:ext cx="563869" cy="47875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716" marR="0">
              <a:lnSpc>
                <a:spcPts val="123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FFFFFF"/>
                </a:solidFill>
                <a:latin typeface="FFNWWE+BookAntiqua"/>
                <a:cs typeface="FFNWWE+BookAntiqua"/>
              </a:rPr>
              <a:t>Digital</a:t>
            </a:r>
          </a:p>
          <a:p>
            <a:pPr marL="150876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1000" dirty="0">
                <a:solidFill>
                  <a:srgbClr val="FFFFFF"/>
                </a:solidFill>
                <a:latin typeface="FFNWWE+BookAntiqua"/>
                <a:cs typeface="FFNWWE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FFFFFF"/>
                </a:solidFill>
                <a:latin typeface="FFNWWE+BookAntiqua"/>
                <a:cs typeface="FFNWWE+BookAntiqua"/>
              </a:rPr>
              <a:t>Analog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896235" y="4093031"/>
            <a:ext cx="711917" cy="3081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 Shift</a:t>
            </a:r>
          </a:p>
          <a:p>
            <a:pPr marL="106679" marR="0">
              <a:lnSpc>
                <a:spcPts val="100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keying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5283073" y="4099127"/>
            <a:ext cx="762436" cy="30967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48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</a:p>
          <a:p>
            <a:pPr marL="0" marR="0">
              <a:lnSpc>
                <a:spcPts val="1020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keying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818511" y="5053404"/>
            <a:ext cx="322010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Figure 10: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Techniques used for Digital to Analog Conversion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4" y="5323757"/>
            <a:ext cx="720728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Data Rate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3" y="5550228"/>
            <a:ext cx="5203058" cy="302125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</a:t>
            </a:r>
            <a:r>
              <a:rPr sz="900" spc="1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number</a:t>
            </a:r>
            <a:r>
              <a:rPr sz="900" spc="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bits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(0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1)</a:t>
            </a:r>
            <a:r>
              <a:rPr sz="900" spc="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transmitted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during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second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time.</a:t>
            </a:r>
            <a:r>
              <a:rPr sz="900" spc="9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number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changes</a:t>
            </a:r>
            <a:r>
              <a:rPr sz="900" spc="-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per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unit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time</a:t>
            </a:r>
            <a:r>
              <a:rPr sz="900" spc="-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represent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bits</a:t>
            </a:r>
            <a:r>
              <a:rPr sz="900" spc="-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called</a:t>
            </a:r>
            <a:r>
              <a:rPr sz="900" spc="-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</a:t>
            </a:r>
            <a:r>
              <a:rPr sz="900" spc="-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modem.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-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</a:t>
            </a:r>
            <a:r>
              <a:rPr sz="900" spc="-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usually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expressed</a:t>
            </a:r>
            <a:r>
              <a:rPr sz="900" spc="-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terms</a:t>
            </a:r>
            <a:r>
              <a:rPr sz="900" spc="-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unit</a:t>
            </a:r>
            <a:r>
              <a:rPr sz="900" spc="-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known</a:t>
            </a:r>
            <a:r>
              <a:rPr sz="900" spc="-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-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baud.</a:t>
            </a:r>
            <a:r>
              <a:rPr sz="900" spc="-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-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-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unit</a:t>
            </a:r>
            <a:r>
              <a:rPr sz="900" spc="-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may</a:t>
            </a:r>
            <a:r>
              <a:rPr sz="900" spc="-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have</a:t>
            </a:r>
            <a:r>
              <a:rPr sz="900" spc="-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</a:t>
            </a:r>
            <a:r>
              <a:rPr sz="900" spc="-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more</a:t>
            </a:r>
            <a:r>
              <a:rPr sz="900" spc="-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than</a:t>
            </a:r>
            <a:r>
              <a:rPr sz="900" spc="-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</a:t>
            </a:r>
            <a:r>
              <a:rPr sz="900" spc="-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bits.</a:t>
            </a:r>
            <a:r>
              <a:rPr sz="900" spc="-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Therefore,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baud</a:t>
            </a:r>
            <a:r>
              <a:rPr sz="900" spc="14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number</a:t>
            </a:r>
            <a:r>
              <a:rPr sz="900" spc="18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of times</a:t>
            </a:r>
            <a:r>
              <a:rPr sz="900" spc="19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per</a:t>
            </a:r>
            <a:r>
              <a:rPr sz="900" spc="18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second</a:t>
            </a:r>
            <a:r>
              <a:rPr sz="900" spc="16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line</a:t>
            </a:r>
            <a:r>
              <a:rPr sz="900" spc="13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condition</a:t>
            </a:r>
            <a:r>
              <a:rPr sz="900" spc="19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can</a:t>
            </a:r>
            <a:r>
              <a:rPr sz="900" spc="17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switch</a:t>
            </a:r>
            <a:r>
              <a:rPr sz="900" spc="18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from</a:t>
            </a:r>
            <a:r>
              <a:rPr sz="900" spc="11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“1” to “0”. Baud</a:t>
            </a:r>
            <a:r>
              <a:rPr sz="900" spc="11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rate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 bit rate, which are expressed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 bits per second,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usually are not the same, as several bits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may be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transmitted through 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channel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 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modem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 (a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few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bits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 transmitted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 symbol).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relation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between bit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</a:t>
            </a:r>
            <a:r>
              <a:rPr sz="900" spc="-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baud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is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 expressed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 equals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baud</a:t>
            </a:r>
            <a:r>
              <a:rPr sz="900" spc="-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times the number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bits represented by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 signal unit.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 rate is always more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equal than baud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rate.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reason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baud</a:t>
            </a:r>
            <a:r>
              <a:rPr sz="900" spc="-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</a:t>
            </a:r>
            <a:r>
              <a:rPr sz="900" spc="-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 that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determines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bandwidth</a:t>
            </a:r>
            <a:r>
              <a:rPr sz="900" spc="-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required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transmit</a:t>
            </a:r>
            <a:r>
              <a:rPr sz="900" spc="-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signal.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may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form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pieces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block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may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contain</a:t>
            </a:r>
            <a:r>
              <a:rPr sz="900" spc="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bits.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fewer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bandwidth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required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move these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 unit with large bits for an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efficient system.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 understand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relation between bit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baud</a:t>
            </a:r>
            <a:r>
              <a:rPr sz="900" spc="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rate,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consider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  <a:r>
              <a:rPr sz="900" spc="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analogy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car,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passengers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highway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units,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bits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bandwidth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respectively.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has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capacity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carrying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5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passengers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maximum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time.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Suppose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highway</a:t>
            </a:r>
            <a:r>
              <a:rPr sz="900" spc="1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may</a:t>
            </a:r>
            <a:r>
              <a:rPr sz="900" spc="1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support</a:t>
            </a:r>
            <a:r>
              <a:rPr sz="900" spc="1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only</a:t>
            </a:r>
            <a:r>
              <a:rPr sz="900" spc="1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1000</a:t>
            </a:r>
            <a:r>
              <a:rPr sz="900" spc="1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cars</a:t>
            </a:r>
            <a:r>
              <a:rPr sz="900" spc="1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per</a:t>
            </a:r>
            <a:r>
              <a:rPr sz="900" spc="1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unit</a:t>
            </a:r>
            <a:r>
              <a:rPr sz="900" spc="1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time</a:t>
            </a:r>
            <a:r>
              <a:rPr sz="900" spc="1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without</a:t>
            </a:r>
            <a:r>
              <a:rPr sz="900" spc="1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congestion.</a:t>
            </a:r>
            <a:r>
              <a:rPr sz="900" spc="1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When</a:t>
            </a:r>
            <a:r>
              <a:rPr sz="900" spc="1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1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</a:t>
            </a:r>
            <a:r>
              <a:rPr sz="900" spc="1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1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highway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carries</a:t>
            </a:r>
            <a:r>
              <a:rPr sz="900" spc="1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5</a:t>
            </a:r>
            <a:r>
              <a:rPr sz="900" spc="1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passengers,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considered</a:t>
            </a:r>
            <a:r>
              <a:rPr sz="900" spc="1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1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highway</a:t>
            </a:r>
            <a:r>
              <a:rPr sz="900" spc="1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capable</a:t>
            </a:r>
            <a:r>
              <a:rPr sz="900" spc="1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providing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services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without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congestion.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Thus</a:t>
            </a:r>
            <a:r>
              <a:rPr sz="900" spc="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highways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services</a:t>
            </a:r>
            <a:r>
              <a:rPr sz="900" spc="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treated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efficient.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Consider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another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case,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when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all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these</a:t>
            </a:r>
            <a:r>
              <a:rPr sz="900" spc="1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5000</a:t>
            </a:r>
            <a:r>
              <a:rPr sz="900" spc="1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passengers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wish</a:t>
            </a:r>
            <a:r>
              <a:rPr sz="900" spc="1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go</a:t>
            </a:r>
            <a:r>
              <a:rPr sz="900" spc="1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separate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cars,</a:t>
            </a:r>
            <a:r>
              <a:rPr sz="900" spc="1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they</a:t>
            </a:r>
            <a:r>
              <a:rPr sz="900" spc="1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require</a:t>
            </a:r>
            <a:r>
              <a:rPr sz="900" spc="1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5000</a:t>
            </a:r>
            <a:r>
              <a:rPr sz="900" spc="1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cars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highway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only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support</a:t>
            </a:r>
            <a:r>
              <a:rPr sz="900" spc="-40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1000</a:t>
            </a:r>
            <a:r>
              <a:rPr sz="900" spc="-37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cars</a:t>
            </a:r>
            <a:r>
              <a:rPr sz="900" spc="-40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at</a:t>
            </a:r>
            <a:r>
              <a:rPr sz="900" spc="-33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a</a:t>
            </a:r>
            <a:r>
              <a:rPr sz="900" spc="-51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time.</a:t>
            </a:r>
            <a:r>
              <a:rPr sz="900" spc="-44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NDWJOJ+BookAntiqua"/>
                <a:cs typeface="NDWJOJ+BookAntiqua"/>
              </a:rPr>
              <a:t>The</a:t>
            </a:r>
            <a:r>
              <a:rPr sz="900" spc="-34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services</a:t>
            </a:r>
            <a:r>
              <a:rPr sz="900" spc="-43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offered</a:t>
            </a:r>
            <a:r>
              <a:rPr sz="900" spc="-55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get</a:t>
            </a:r>
            <a:r>
              <a:rPr sz="900" spc="-51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deteriorated</a:t>
            </a:r>
            <a:r>
              <a:rPr sz="900" spc="-42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because</a:t>
            </a:r>
            <a:r>
              <a:rPr sz="900" spc="-44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highway’s</a:t>
            </a:r>
            <a:r>
              <a:rPr sz="900" spc="-41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capacity</a:t>
            </a:r>
            <a:r>
              <a:rPr sz="900" spc="-41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is</a:t>
            </a:r>
            <a:r>
              <a:rPr sz="900" spc="-41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mea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nt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only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1000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cars.</a:t>
            </a:r>
            <a:r>
              <a:rPr sz="900" spc="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does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not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bother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whether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these</a:t>
            </a:r>
            <a:r>
              <a:rPr sz="900" spc="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1000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cars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carrying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1000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passengers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5000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passengers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 more. To support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more cars, the highway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needs to widen.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Similarly, the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number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bauds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determines the bandwidth.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3" y="8612931"/>
            <a:ext cx="96637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Carrier Signal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3" y="8839402"/>
            <a:ext cx="5203095" cy="7488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high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plays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significant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role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transmission. It is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base signal generated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sending device whose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the characteristics is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altered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accordance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-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modulated.</a:t>
            </a:r>
            <a:r>
              <a:rPr sz="900" spc="-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modulating</a:t>
            </a:r>
            <a:r>
              <a:rPr sz="900" spc="-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 digital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riding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over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transmitted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 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receiving device.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receiving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tuned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signal.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Other</a:t>
            </a:r>
            <a:r>
              <a:rPr sz="900" spc="-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advantages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-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 provides</a:t>
            </a:r>
            <a:r>
              <a:rPr sz="900" spc="-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efficient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52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3265729" y="10097156"/>
            <a:ext cx="2328257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endParaRPr sz="900" dirty="0">
              <a:solidFill>
                <a:srgbClr val="000000"/>
              </a:solidFill>
              <a:latin typeface="AFGCLF+BookAntiqua-Bold"/>
              <a:cs typeface="AFGCLF+BookAntiqua-Bold"/>
            </a:endParaRP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760730" y="6243828"/>
            <a:ext cx="266065" cy="26606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630426" y="2926842"/>
            <a:ext cx="3156204" cy="19202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88352" y="2358643"/>
            <a:ext cx="266065" cy="26606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5988" y="394589"/>
            <a:ext cx="6873367" cy="482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3632327" y="524549"/>
            <a:ext cx="2253251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Unit 03:</a:t>
            </a:r>
            <a:r>
              <a:rPr sz="900" spc="-13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Digital and Analog Transmssion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455410" y="519406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4275" y="905967"/>
            <a:ext cx="5197602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</a:t>
            </a:r>
            <a:r>
              <a:rPr sz="900" spc="1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between</a:t>
            </a:r>
            <a:r>
              <a:rPr sz="900" spc="2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sending</a:t>
            </a:r>
            <a:r>
              <a:rPr sz="900" spc="20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</a:t>
            </a:r>
            <a:r>
              <a:rPr sz="900" spc="1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receiving</a:t>
            </a:r>
            <a:r>
              <a:rPr sz="900" spc="1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</a:t>
            </a:r>
            <a:r>
              <a:rPr sz="900" spc="20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needs</a:t>
            </a:r>
            <a:r>
              <a:rPr sz="900" spc="1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smaller</a:t>
            </a:r>
            <a:r>
              <a:rPr sz="900" spc="19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sizes</a:t>
            </a:r>
            <a:r>
              <a:rPr sz="900" spc="1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antenna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because of higher frequency of transmission.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4275" y="1421683"/>
            <a:ext cx="1952003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Amplitude Shift Keying (ASK)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4275" y="1648155"/>
            <a:ext cx="5202759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ASK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describes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technique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how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wave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multiplied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</a:t>
            </a:r>
            <a:r>
              <a:rPr sz="900" spc="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(t)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strength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wave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varied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represent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binary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0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1.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ASK,</a:t>
            </a:r>
            <a:r>
              <a:rPr sz="900" spc="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both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waveform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kept</a:t>
            </a:r>
            <a:r>
              <a:rPr sz="900" spc="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uniform</a:t>
            </a:r>
            <a:r>
              <a:rPr sz="900" spc="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while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changed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accordance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 signal.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208529" y="2358339"/>
            <a:ext cx="272190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1B1B1B"/>
                </a:solidFill>
                <a:latin typeface="HRLCRQ+Times,BoldItalic"/>
                <a:cs typeface="HRLCRQ+Times,BoldItalic"/>
              </a:rPr>
              <a:t>Mathematically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, the modulated carrier signal y(t) is: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120444" y="2643327"/>
            <a:ext cx="4611192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83413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y(t) = f(t) × sin(2pfct + j) where fc is a carrier frequency 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instantaneous time.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following Figure 11</a:t>
            </a:r>
            <a:r>
              <a:rPr sz="900" spc="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represents ASK modulated waveform along with its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input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214625" y="4848717"/>
            <a:ext cx="214171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smtClean="0">
                <a:solidFill>
                  <a:srgbClr val="000000"/>
                </a:solidFill>
                <a:latin typeface="SRJGUA+BookAntiqua-Italic"/>
                <a:cs typeface="SRJGUA+BookAntiqua-Italic"/>
              </a:rPr>
              <a:t>Figure</a:t>
            </a:r>
            <a:r>
              <a:rPr sz="900" spc="-16" smtClean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smtClean="0">
                <a:solidFill>
                  <a:srgbClr val="000000"/>
                </a:solidFill>
                <a:latin typeface="SRJGUA+BookAntiqua-Italic"/>
                <a:cs typeface="SRJGUA+BookAntiqua-Italic"/>
              </a:rPr>
              <a:t>11 Binary ASK or ON-OFF Keying</a:t>
            </a:r>
            <a:endParaRPr sz="900" dirty="0">
              <a:solidFill>
                <a:srgbClr val="000000"/>
              </a:solidFill>
              <a:latin typeface="SRJGUA+BookAntiqua-Italic"/>
              <a:cs typeface="SRJGUA+BookAntiqua-Italic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84276" y="5112841"/>
            <a:ext cx="5201609" cy="10320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main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advantage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ASK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easy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produce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detect.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disadvantages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ASK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 it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highly susceptible 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noise interference that changes the amplitude of the signal. A 0 can be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changed</a:t>
            </a:r>
            <a:r>
              <a:rPr sz="900" spc="-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</a:t>
            </a:r>
            <a:r>
              <a:rPr sz="900" spc="-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-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vice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versa.</a:t>
            </a:r>
            <a:r>
              <a:rPr sz="900" spc="-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Other</a:t>
            </a:r>
            <a:r>
              <a:rPr sz="900" spc="-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drawbacks</a:t>
            </a:r>
            <a:r>
              <a:rPr sz="900" spc="-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-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 the</a:t>
            </a:r>
            <a:r>
              <a:rPr sz="900" spc="-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speed</a:t>
            </a:r>
            <a:r>
              <a:rPr sz="900" spc="-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changing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limited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1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bandwidth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line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small</a:t>
            </a:r>
            <a:r>
              <a:rPr sz="900" spc="1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1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changes</a:t>
            </a:r>
            <a:r>
              <a:rPr sz="900" spc="1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suffer</a:t>
            </a:r>
            <a:r>
              <a:rPr sz="900" spc="1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1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unreliable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detection.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Telephone</a:t>
            </a:r>
            <a:r>
              <a:rPr sz="900" spc="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lines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limit</a:t>
            </a:r>
            <a:r>
              <a:rPr sz="900" spc="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changes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some</a:t>
            </a:r>
            <a:r>
              <a:rPr sz="900" spc="9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3000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changes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per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second.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disadvantages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 causes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 technique 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longer be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used by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modems, however, it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used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conjunction with other techniques.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289558" y="6245174"/>
            <a:ext cx="4507349" cy="6053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20267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bandwidth for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ASK signal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mathematically given by:</a:t>
            </a:r>
          </a:p>
          <a:p>
            <a:pPr marL="1282065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Bandwidth (BW) = (1 + d) × Nbaud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Where Nbaud is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baud rate</a:t>
            </a:r>
            <a:r>
              <a:rPr sz="900" spc="-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 d is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modulating index and may have minimum</a:t>
            </a:r>
          </a:p>
          <a:p>
            <a:pPr marL="1914525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value as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0.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4276" y="6892335"/>
            <a:ext cx="1534344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Frequency Shift Keying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4275" y="7118807"/>
            <a:ext cx="5202758" cy="8903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 of analog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 signal is modified in accordance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message signal. FSK describes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1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1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(or</a:t>
            </a:r>
            <a:r>
              <a:rPr sz="900" spc="1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1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carriers)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1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using</a:t>
            </a:r>
            <a:r>
              <a:rPr sz="900" spc="1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different</a:t>
            </a:r>
            <a:r>
              <a:rPr sz="900" spc="1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1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</a:t>
            </a:r>
            <a:r>
              <a:rPr sz="900" spc="1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1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0.</a:t>
            </a:r>
            <a:r>
              <a:rPr sz="900" spc="1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5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technique</a:t>
            </a:r>
            <a:r>
              <a:rPr sz="900" spc="10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changed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according</a:t>
            </a:r>
            <a:r>
              <a:rPr sz="900" spc="1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0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1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while</a:t>
            </a:r>
            <a:r>
              <a:rPr sz="900" spc="10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keeping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constant.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transmitter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sends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different</a:t>
            </a:r>
            <a:r>
              <a:rPr sz="900" spc="1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frequencies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than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1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0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shown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Figure</a:t>
            </a:r>
            <a:r>
              <a:rPr sz="900" spc="46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12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.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resultant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modulated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may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regarded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sum</a:t>
            </a:r>
            <a:r>
              <a:rPr sz="900" spc="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modulated signals of different carrier frequency.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4275" y="8046923"/>
            <a:ext cx="5203062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Mathematically,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modulated wave y(t)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shown as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y(t) =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f1(t) sin(2pfc1t +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j) +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f2(t) sin(2pfc2t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+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j)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where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fc1</a:t>
            </a:r>
            <a:r>
              <a:rPr sz="900" spc="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fc2</a:t>
            </a:r>
            <a:r>
              <a:rPr sz="900" spc="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different</a:t>
            </a:r>
            <a:r>
              <a:rPr sz="900" spc="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frequencies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different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signals.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FSK</a:t>
            </a:r>
            <a:r>
              <a:rPr sz="900" spc="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classified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wide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if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separation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between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frequencies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larger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than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bandwidth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spectrums.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Narrow-band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FSK</a:t>
            </a:r>
            <a:r>
              <a:rPr sz="900" spc="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term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used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describe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  <a:r>
              <a:rPr sz="900" spc="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FSK</a:t>
            </a:r>
            <a:r>
              <a:rPr sz="900" spc="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whose</a:t>
            </a:r>
            <a:r>
              <a:rPr sz="900" spc="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frequencies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 separated by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less than the width of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spectrum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than ASK for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same modulation.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53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732341" y="10109857"/>
            <a:ext cx="2328244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endParaRPr sz="900" dirty="0">
              <a:solidFill>
                <a:srgbClr val="000000"/>
              </a:solidFill>
              <a:latin typeface="AFGCLF+BookAntiqua-Bold"/>
              <a:cs typeface="AFGCLF+BookAntiqua-Bold"/>
            </a:endParaRP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2259965" y="905764"/>
            <a:ext cx="4186936" cy="32067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394589"/>
            <a:ext cx="6897624" cy="482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746760" y="519406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Notes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Data Communication and Networking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3508883" y="4190567"/>
            <a:ext cx="184164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Figure 12 Frequency Shift Keying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4458791"/>
            <a:ext cx="5200408" cy="1174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advantage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FSK</a:t>
            </a:r>
            <a:r>
              <a:rPr sz="900" spc="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provides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better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immunity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noise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because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receiving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looks</a:t>
            </a:r>
            <a:r>
              <a:rPr sz="900" spc="2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2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specific</a:t>
            </a:r>
            <a:r>
              <a:rPr sz="900" spc="2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2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changes</a:t>
            </a:r>
            <a:r>
              <a:rPr sz="900" spc="2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over</a:t>
            </a:r>
            <a:r>
              <a:rPr sz="900" spc="2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given</a:t>
            </a:r>
            <a:r>
              <a:rPr sz="900" spc="2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number</a:t>
            </a:r>
            <a:r>
              <a:rPr sz="900" spc="2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periods</a:t>
            </a:r>
            <a:r>
              <a:rPr sz="900" spc="2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2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2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almost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unaffected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noise.</a:t>
            </a:r>
            <a:r>
              <a:rPr sz="900" spc="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disadvantages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technique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again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was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modulation.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</a:t>
            </a:r>
            <a:r>
              <a:rPr sz="900" spc="-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changes</a:t>
            </a:r>
            <a:r>
              <a:rPr sz="900" spc="-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limited</a:t>
            </a:r>
            <a:r>
              <a:rPr sz="900" spc="-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-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bandwidth</a:t>
            </a:r>
            <a:r>
              <a:rPr sz="900" spc="-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line,</a:t>
            </a:r>
            <a:r>
              <a:rPr sz="900" spc="-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-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-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distortion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caused</a:t>
            </a:r>
            <a:r>
              <a:rPr sz="900" spc="2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2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lines</a:t>
            </a:r>
            <a:r>
              <a:rPr sz="900" spc="2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makes</a:t>
            </a:r>
            <a:r>
              <a:rPr sz="900" spc="2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detection</a:t>
            </a:r>
            <a:r>
              <a:rPr sz="900" spc="2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even</a:t>
            </a:r>
            <a:r>
              <a:rPr sz="900" spc="2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harder</a:t>
            </a:r>
            <a:r>
              <a:rPr sz="900" spc="2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than</a:t>
            </a:r>
            <a:r>
              <a:rPr sz="900" spc="2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2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modulation.</a:t>
            </a:r>
            <a:r>
              <a:rPr sz="900" spc="2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Today</a:t>
            </a:r>
            <a:r>
              <a:rPr sz="900" spc="2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technique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used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low</a:t>
            </a:r>
            <a:r>
              <a:rPr sz="900" spc="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asynchronous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modems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up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 1200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baud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only.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bandwidth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FSK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sum</a:t>
            </a:r>
            <a:r>
              <a:rPr sz="900" spc="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baud</a:t>
            </a:r>
            <a:r>
              <a:rPr sz="900" spc="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shift.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</a:t>
            </a:r>
            <a:r>
              <a:rPr sz="900" spc="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difference between the two carrier frequencies.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5672753"/>
            <a:ext cx="1266434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Phase Shift Keying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5900749"/>
            <a:ext cx="5203514" cy="117416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method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sine</a:t>
            </a:r>
            <a:r>
              <a:rPr sz="900" spc="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wave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transmitted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sine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wave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carries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phase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sine wave is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varied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represent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binary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 0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both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-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  <a:r>
              <a:rPr sz="900" spc="1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waveform</a:t>
            </a:r>
            <a:r>
              <a:rPr sz="900" spc="2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1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kept</a:t>
            </a:r>
            <a:r>
              <a:rPr sz="900" spc="2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constant.</a:t>
            </a:r>
            <a:r>
              <a:rPr sz="900" spc="1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2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0,</a:t>
            </a:r>
            <a:r>
              <a:rPr sz="900" spc="1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0</a:t>
            </a:r>
            <a:r>
              <a:rPr sz="900" spc="2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degrees</a:t>
            </a:r>
            <a:r>
              <a:rPr sz="900" spc="19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1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sine</a:t>
            </a:r>
            <a:r>
              <a:rPr sz="900" spc="1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wave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transmitted.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1,</a:t>
            </a:r>
            <a:r>
              <a:rPr sz="900" spc="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180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degrees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sine</a:t>
            </a:r>
            <a:r>
              <a:rPr sz="900" spc="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wave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transmitted.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method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involves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states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changes,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called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binary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PSK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2-PSK.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technique,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order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detect</a:t>
            </a:r>
            <a:r>
              <a:rPr sz="900" spc="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symbol,</a:t>
            </a:r>
            <a:r>
              <a:rPr sz="900" spc="3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requires</a:t>
            </a:r>
            <a:r>
              <a:rPr sz="900" spc="30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30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14" dirty="0">
                <a:solidFill>
                  <a:srgbClr val="000000"/>
                </a:solidFill>
                <a:latin typeface="FFNWWE+BookAntiqua"/>
                <a:cs typeface="FFNWWE+BookAntiqua"/>
              </a:rPr>
              <a:t>s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ynchronization</a:t>
            </a:r>
            <a:r>
              <a:rPr sz="900" spc="294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between</a:t>
            </a:r>
            <a:r>
              <a:rPr sz="900" spc="307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the</a:t>
            </a:r>
            <a:r>
              <a:rPr sz="900" spc="304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receiver’s</a:t>
            </a:r>
            <a:r>
              <a:rPr sz="900" spc="307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and</a:t>
            </a:r>
            <a:r>
              <a:rPr sz="900" spc="288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transmitter’s</a:t>
            </a:r>
            <a:r>
              <a:rPr sz="900" spc="306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phase.</a:t>
            </a:r>
            <a:r>
              <a:rPr sz="900" spc="336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complicates</a:t>
            </a:r>
            <a:r>
              <a:rPr sz="900" spc="64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receiver’s</a:t>
            </a:r>
            <a:r>
              <a:rPr sz="900" spc="66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design.</a:t>
            </a:r>
            <a:r>
              <a:rPr sz="900" spc="66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advantages</a:t>
            </a:r>
            <a:r>
              <a:rPr sz="900" spc="65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PSK</a:t>
            </a:r>
            <a:r>
              <a:rPr sz="900" spc="61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are</a:t>
            </a:r>
            <a:r>
              <a:rPr sz="900" spc="58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that</a:t>
            </a:r>
            <a:r>
              <a:rPr sz="900" spc="67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it</a:t>
            </a:r>
            <a:r>
              <a:rPr sz="900" spc="70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NDWJOJ+BookAntiqua"/>
                <a:cs typeface="NDWJOJ+BookAntiqua"/>
              </a:rPr>
              <a:t>is</a:t>
            </a:r>
            <a:r>
              <a:rPr sz="900" spc="75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immune</a:t>
            </a:r>
            <a:r>
              <a:rPr sz="900" spc="65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noise</a:t>
            </a:r>
            <a:r>
              <a:rPr sz="900" spc="64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not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 limited.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4" y="7113500"/>
            <a:ext cx="5200155" cy="47500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Differential</a:t>
            </a:r>
            <a:r>
              <a:rPr sz="1000" spc="195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Phase</a:t>
            </a:r>
            <a:r>
              <a:rPr sz="1000" spc="199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Modulation</a:t>
            </a:r>
            <a:r>
              <a:rPr sz="1000" spc="168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sub</a:t>
            </a:r>
            <a:r>
              <a:rPr sz="900" spc="1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method</a:t>
            </a:r>
            <a:r>
              <a:rPr sz="900" spc="1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1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1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differential</a:t>
            </a:r>
            <a:r>
              <a:rPr sz="900" spc="1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modulation.</a:t>
            </a:r>
            <a:r>
              <a:rPr sz="900" spc="-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-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method,</a:t>
            </a:r>
            <a:r>
              <a:rPr sz="900" spc="-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modem</a:t>
            </a:r>
            <a:r>
              <a:rPr sz="900" spc="-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shifts</a:t>
            </a:r>
            <a:r>
              <a:rPr sz="900" spc="-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-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-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succeeding</a:t>
            </a:r>
            <a:r>
              <a:rPr sz="900" spc="-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-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certain</a:t>
            </a:r>
            <a:r>
              <a:rPr sz="900" spc="-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number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degrees for example, a 0 for 90 degrees and 1 for 270 degrees as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illustrated in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Figure</a:t>
            </a:r>
            <a:r>
              <a:rPr sz="900" spc="-14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13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54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3214941" y="10109857"/>
            <a:ext cx="2328257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endParaRPr sz="900" dirty="0">
              <a:solidFill>
                <a:srgbClr val="000000"/>
              </a:solidFill>
              <a:latin typeface="AFGCLF+BookAntiqua-Bold"/>
              <a:cs typeface="AFGCLF+BookAntiqua-Bold"/>
            </a:endParaRP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284605" y="905764"/>
            <a:ext cx="3839845" cy="239242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496822" y="5129657"/>
            <a:ext cx="3588130" cy="15834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5988" y="394589"/>
            <a:ext cx="6873367" cy="482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632327" y="524549"/>
            <a:ext cx="2253251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Unit 03:</a:t>
            </a:r>
            <a:r>
              <a:rPr sz="900" spc="-13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Digital and Analog Transmssion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455410" y="519406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467990" y="3384371"/>
            <a:ext cx="163488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Figure 13: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 Shift Keying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4275" y="3652595"/>
            <a:ext cx="5202835" cy="11737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PSK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 technique, which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shifts the period of a wave. The wave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shown in Figure 13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(a) has a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period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p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starting from 0. The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wave</a:t>
            </a:r>
            <a:r>
              <a:rPr sz="900" spc="-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shown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Figure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13</a:t>
            </a:r>
            <a:r>
              <a:rPr sz="900" spc="-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(b)</a:t>
            </a:r>
            <a:r>
              <a:rPr sz="900" spc="-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same wave</a:t>
            </a:r>
            <a:r>
              <a:rPr sz="900" spc="-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shown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Figure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13 (c),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but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its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has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been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fted.</a:t>
            </a:r>
            <a:r>
              <a:rPr sz="900" spc="40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Notice</a:t>
            </a:r>
            <a:r>
              <a:rPr sz="900" spc="42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that</a:t>
            </a:r>
            <a:r>
              <a:rPr sz="900" spc="34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period</a:t>
            </a:r>
            <a:r>
              <a:rPr sz="900" spc="29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starts</a:t>
            </a:r>
            <a:r>
              <a:rPr sz="900" spc="29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at</a:t>
            </a:r>
            <a:r>
              <a:rPr sz="900" spc="15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wave’s</a:t>
            </a:r>
            <a:r>
              <a:rPr sz="900" spc="30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highest</a:t>
            </a:r>
            <a:r>
              <a:rPr sz="900" spc="32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point</a:t>
            </a:r>
            <a:r>
              <a:rPr sz="900" spc="34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1</a:t>
            </a:r>
            <a:r>
              <a:rPr sz="900" spc="32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on</a:t>
            </a:r>
            <a:r>
              <a:rPr sz="900" spc="19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vertical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axis.</a:t>
            </a:r>
            <a:r>
              <a:rPr sz="900" spc="26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It</a:t>
            </a:r>
            <a:r>
              <a:rPr sz="900" spc="35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just</a:t>
            </a:r>
            <a:r>
              <a:rPr sz="900" spc="31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so</a:t>
            </a:r>
            <a:r>
              <a:rPr sz="900" spc="40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happens</a:t>
            </a:r>
            <a:r>
              <a:rPr sz="900" spc="28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that</a:t>
            </a:r>
            <a:r>
              <a:rPr sz="900" spc="46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we</a:t>
            </a:r>
            <a:r>
              <a:rPr sz="900" spc="45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have</a:t>
            </a:r>
            <a:r>
              <a:rPr sz="900" spc="37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shifted</a:t>
            </a:r>
            <a:r>
              <a:rPr sz="900" spc="30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this</a:t>
            </a:r>
            <a:r>
              <a:rPr sz="900" spc="28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wave</a:t>
            </a:r>
            <a:r>
              <a:rPr sz="900" spc="40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by</a:t>
            </a:r>
            <a:r>
              <a:rPr sz="900" spc="24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one</a:t>
            </a:r>
            <a:r>
              <a:rPr sz="900" spc="42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quarter</a:t>
            </a:r>
            <a:r>
              <a:rPr sz="900" spc="42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wave’s</a:t>
            </a:r>
            <a:r>
              <a:rPr sz="900" spc="41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full</a:t>
            </a:r>
            <a:r>
              <a:rPr sz="900" spc="28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period.</a:t>
            </a:r>
            <a:r>
              <a:rPr sz="900" spc="43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We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 shift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 another quarter, if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want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to, so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original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wave would 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-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shifted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-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half of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its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period.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could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do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more</a:t>
            </a:r>
            <a:r>
              <a:rPr sz="900" spc="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time,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so</a:t>
            </a:r>
            <a:r>
              <a:rPr sz="900" spc="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would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shifted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three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quarters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its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original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period.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 means there exist 4 separate waves 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therefore each wave is provided for some binary value.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Since there are 4, 2 bits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provided to each wave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 is represented below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Table 2.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317114" y="4865480"/>
            <a:ext cx="1936852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Table 2 Bit Value and Amount of Shift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175002" y="5216143"/>
            <a:ext cx="644918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Bit Value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3784981" y="5216143"/>
            <a:ext cx="1009765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Amount of Shift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364359" y="5525845"/>
            <a:ext cx="267461" cy="113111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00</a:t>
            </a:r>
          </a:p>
          <a:p>
            <a:pPr marL="0" marR="0">
              <a:lnSpc>
                <a:spcPts val="1118"/>
              </a:lnSpc>
              <a:spcBef>
                <a:spcPts val="148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01</a:t>
            </a:r>
          </a:p>
          <a:p>
            <a:pPr marL="0" marR="0">
              <a:lnSpc>
                <a:spcPts val="1118"/>
              </a:lnSpc>
              <a:spcBef>
                <a:spcPts val="134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10</a:t>
            </a:r>
          </a:p>
          <a:p>
            <a:pPr marL="0" marR="0">
              <a:lnSpc>
                <a:spcPts val="1118"/>
              </a:lnSpc>
              <a:spcBef>
                <a:spcPts val="135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11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4074541" y="5525845"/>
            <a:ext cx="431063" cy="50474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None</a:t>
            </a:r>
          </a:p>
          <a:p>
            <a:pPr marL="94488" marR="0">
              <a:lnSpc>
                <a:spcPts val="1118"/>
              </a:lnSpc>
              <a:spcBef>
                <a:spcPts val="148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¼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4169029" y="6162877"/>
            <a:ext cx="24236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½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4169029" y="6476821"/>
            <a:ext cx="24236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¾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4276" y="6931355"/>
            <a:ext cx="5199418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technique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letting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wave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represent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some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value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keying.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But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real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key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 shift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 wave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relative to the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wave that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came before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it.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PSK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describes 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technique</a:t>
            </a:r>
            <a:r>
              <a:rPr sz="900" spc="1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1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alters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carrier.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Mathematically,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1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1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represented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1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y(t)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=</a:t>
            </a:r>
            <a:r>
              <a:rPr sz="900" spc="1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f(t)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sin(2pfct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+</a:t>
            </a:r>
            <a:r>
              <a:rPr sz="900" spc="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j(t))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where</a:t>
            </a:r>
            <a:r>
              <a:rPr sz="900" spc="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jc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shift.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method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easier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detect</a:t>
            </a:r>
            <a:r>
              <a:rPr sz="900" spc="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than</a:t>
            </a:r>
            <a:r>
              <a:rPr sz="900" spc="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previous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one.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receiver has to detect the phase shifts between symbols and not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absolute phase.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4275" y="7718528"/>
            <a:ext cx="5204397" cy="17538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Binary</a:t>
            </a:r>
            <a:r>
              <a:rPr sz="1000" spc="34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Phase</a:t>
            </a:r>
            <a:r>
              <a:rPr sz="1000" spc="4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Shift</a:t>
            </a:r>
            <a:r>
              <a:rPr sz="1000" spc="3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Keying</a:t>
            </a:r>
            <a:r>
              <a:rPr sz="1000" spc="49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(BPSK):</a:t>
            </a:r>
            <a:r>
              <a:rPr sz="1000" spc="28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case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possible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phases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will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-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called</a:t>
            </a:r>
            <a:r>
              <a:rPr sz="900" spc="-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BPSK</a:t>
            </a:r>
            <a:r>
              <a:rPr sz="900" spc="-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-</a:t>
            </a:r>
            <a:r>
              <a:rPr sz="900" spc="-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binary</a:t>
            </a:r>
            <a:r>
              <a:rPr sz="900" spc="-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PSK.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case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4</a:t>
            </a:r>
            <a:r>
              <a:rPr sz="900" spc="-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different</a:t>
            </a:r>
            <a:r>
              <a:rPr sz="900" spc="-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-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shifts</a:t>
            </a:r>
            <a:r>
              <a:rPr sz="900" spc="-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possibilities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-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symbol</a:t>
            </a:r>
            <a:r>
              <a:rPr sz="900" spc="-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means that each symbol represents 2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bits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 will be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called quadrature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PSK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(QPSK), and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case</a:t>
            </a:r>
            <a:r>
              <a:rPr sz="900" spc="-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8</a:t>
            </a:r>
            <a:r>
              <a:rPr sz="900" spc="-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different</a:t>
            </a:r>
            <a:r>
              <a:rPr sz="900" spc="-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-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shifts</a:t>
            </a:r>
            <a:r>
              <a:rPr sz="900" spc="-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-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technique</a:t>
            </a:r>
            <a:r>
              <a:rPr sz="900" spc="-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will</a:t>
            </a:r>
            <a:r>
              <a:rPr sz="900" spc="-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-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called</a:t>
            </a:r>
            <a:r>
              <a:rPr sz="900" spc="-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8-PSK.</a:t>
            </a:r>
            <a:r>
              <a:rPr sz="900" spc="-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-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single</a:t>
            </a:r>
            <a:r>
              <a:rPr sz="900" spc="-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-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channel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modulates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carrier.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single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transition,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0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0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1,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causes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180-degree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</a:t>
            </a:r>
            <a:r>
              <a:rPr sz="900" spc="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carrier. Thus, the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 is said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modulated by the data. As this has only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phases, 0 and 1 as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shown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Figure</a:t>
            </a:r>
            <a:r>
              <a:rPr sz="900" spc="21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14</a:t>
            </a:r>
            <a:r>
              <a:rPr sz="900" spc="19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Figure 15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.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therefore</a:t>
            </a:r>
            <a:r>
              <a:rPr sz="900" spc="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type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ASK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taking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values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-1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bandwidth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same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1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1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ASK.</a:t>
            </a:r>
            <a:r>
              <a:rPr sz="900" spc="1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</a:t>
            </a:r>
            <a:r>
              <a:rPr sz="900" spc="1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keying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offers</a:t>
            </a:r>
            <a:r>
              <a:rPr sz="900" spc="1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simple</a:t>
            </a:r>
            <a:r>
              <a:rPr sz="900" spc="1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way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increasing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7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number</a:t>
            </a:r>
            <a:r>
              <a:rPr sz="900" spc="-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levels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</a:t>
            </a:r>
            <a:r>
              <a:rPr sz="900" spc="-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without</a:t>
            </a:r>
            <a:r>
              <a:rPr sz="900" spc="-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increasing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bandwidth</a:t>
            </a:r>
            <a:r>
              <a:rPr sz="900" spc="-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-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introducing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smaller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shifts. Quadrature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phase-shift-keying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(QPSK) has</a:t>
            </a:r>
            <a:r>
              <a:rPr sz="900" spc="-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four phases such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0,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p/2, p,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3p/2.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Consequently,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M-ary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PSK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has</a:t>
            </a:r>
            <a:r>
              <a:rPr sz="900" spc="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phases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given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2pm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/M;</a:t>
            </a:r>
            <a:r>
              <a:rPr sz="900" spc="56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m</a:t>
            </a:r>
            <a:r>
              <a:rPr sz="900" spc="48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=</a:t>
            </a:r>
            <a:r>
              <a:rPr sz="900" spc="32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0,1…M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-1.</a:t>
            </a:r>
            <a:r>
              <a:rPr sz="900" spc="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given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bit-rate,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QPSK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requires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half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bandwidth of PSK 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 widely used for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 reason.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605341" y="10084455"/>
            <a:ext cx="2328244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endParaRPr sz="900" dirty="0">
              <a:solidFill>
                <a:srgbClr val="000000"/>
              </a:solidFill>
              <a:latin typeface="AFGCLF+BookAntiqua-Bold"/>
              <a:cs typeface="AFGCLF+BookAntiqua-Bold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55</a:t>
            </a: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1"/>
          <p:cNvSpPr/>
          <p:nvPr/>
        </p:nvSpPr>
        <p:spPr>
          <a:xfrm>
            <a:off x="2081594" y="8432270"/>
            <a:ext cx="217121" cy="22484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155190" y="4783328"/>
            <a:ext cx="4396104" cy="262382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155825" y="1757934"/>
            <a:ext cx="4395469" cy="261416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023110" y="905764"/>
            <a:ext cx="274320" cy="27431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394589"/>
            <a:ext cx="6897624" cy="4826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746760" y="519406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Notes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Data Communication and Networking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628011" y="905966"/>
            <a:ext cx="432456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number</a:t>
            </a:r>
            <a:r>
              <a:rPr sz="900" spc="1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times</a:t>
            </a:r>
            <a:r>
              <a:rPr sz="900" spc="1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parameter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(amplitude,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frequency,</a:t>
            </a:r>
            <a:r>
              <a:rPr sz="900" spc="1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phase)</a:t>
            </a:r>
            <a:r>
              <a:rPr sz="900" spc="1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628011" y="1047698"/>
            <a:ext cx="4327936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changed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per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second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called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signaling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rate.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measured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baud.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baud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=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</a:t>
            </a:r>
            <a:r>
              <a:rPr sz="900" spc="1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per</a:t>
            </a:r>
            <a:r>
              <a:rPr sz="900" spc="1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second.</a:t>
            </a:r>
            <a:r>
              <a:rPr sz="900" spc="1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1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binary</a:t>
            </a:r>
            <a:r>
              <a:rPr sz="900" spc="1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modulations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such</a:t>
            </a:r>
            <a:r>
              <a:rPr sz="900" spc="1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1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ASK,</a:t>
            </a:r>
            <a:r>
              <a:rPr sz="900" spc="1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FSK</a:t>
            </a:r>
            <a:r>
              <a:rPr sz="900" spc="1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BPSK,</a:t>
            </a:r>
            <a:r>
              <a:rPr sz="900" spc="1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signaling</a:t>
            </a:r>
            <a:r>
              <a:rPr sz="900" spc="1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</a:t>
            </a:r>
            <a:r>
              <a:rPr sz="900" spc="1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equals</a:t>
            </a:r>
            <a:r>
              <a:rPr sz="900" spc="1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bit-rate.</a:t>
            </a:r>
            <a:r>
              <a:rPr sz="900" spc="1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1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QPSK</a:t>
            </a:r>
            <a:r>
              <a:rPr sz="900" spc="1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M-ary</a:t>
            </a:r>
            <a:r>
              <a:rPr sz="900" spc="1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PSK,</a:t>
            </a:r>
            <a:r>
              <a:rPr sz="900" spc="1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bit-rate</a:t>
            </a:r>
            <a:r>
              <a:rPr sz="900" spc="1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exceed the baud rate.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3444875" y="4374970"/>
            <a:ext cx="196990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Figure 14 Binary Phase Shift Keying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3437254" y="7409889"/>
            <a:ext cx="198543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Figure 15: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Output Modulated Signal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3" y="7680242"/>
            <a:ext cx="2442538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Quadrature Phase Shift Keying (QPSK)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3" y="7906713"/>
            <a:ext cx="5199495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 data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channels modulate the carrier.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Transitions in the data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cause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carrier 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 by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either 90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180</a:t>
            </a:r>
            <a:r>
              <a:rPr sz="900" spc="1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degrees.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1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allows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10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discrete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streams,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identified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10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</a:t>
            </a:r>
            <a:r>
              <a:rPr sz="900" spc="1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channel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(In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phase)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Q channel (Quadrature) data. In this method four different phase angles are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used.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632582" y="8409634"/>
            <a:ext cx="300772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 QPSK, the four angles are usually out</a:t>
            </a:r>
            <a:r>
              <a:rPr sz="900" spc="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phase by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90°.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3" y="8759419"/>
            <a:ext cx="11490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QPSK Modulator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4" y="8987485"/>
            <a:ext cx="5203189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Quadrature</a:t>
            </a:r>
            <a:r>
              <a:rPr sz="900" spc="2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30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</a:t>
            </a:r>
            <a:r>
              <a:rPr sz="900" spc="3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Keying</a:t>
            </a:r>
            <a:r>
              <a:rPr sz="900" spc="30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</a:t>
            </a:r>
            <a:r>
              <a:rPr sz="9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QPSK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)</a:t>
            </a:r>
            <a:r>
              <a:rPr sz="900" spc="2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2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form</a:t>
            </a:r>
            <a:r>
              <a:rPr sz="900" spc="3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2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</a:t>
            </a:r>
            <a:r>
              <a:rPr sz="900" spc="3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Keying</a:t>
            </a:r>
            <a:r>
              <a:rPr sz="900" spc="2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2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</a:t>
            </a:r>
            <a:r>
              <a:rPr sz="900" spc="2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2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 </a:t>
            </a:r>
            <a:r>
              <a:rPr sz="9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modulated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3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once,</a:t>
            </a:r>
            <a:r>
              <a:rPr sz="900" spc="2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selecting</a:t>
            </a:r>
            <a:r>
              <a:rPr sz="900" spc="2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2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four</a:t>
            </a:r>
            <a:r>
              <a:rPr sz="900" spc="2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possible</a:t>
            </a:r>
            <a:r>
              <a:rPr sz="900" spc="2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2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2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shifts</a:t>
            </a:r>
            <a:r>
              <a:rPr sz="900" spc="2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(0,</a:t>
            </a:r>
            <a:r>
              <a:rPr sz="900" spc="2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90,</a:t>
            </a:r>
            <a:r>
              <a:rPr sz="900" spc="2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180,</a:t>
            </a:r>
            <a:r>
              <a:rPr sz="900" spc="2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3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270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degrees).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QPSK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allows</a:t>
            </a:r>
            <a:r>
              <a:rPr sz="900" spc="-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-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carry</a:t>
            </a:r>
            <a:r>
              <a:rPr sz="900" spc="-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twice</a:t>
            </a:r>
            <a:r>
              <a:rPr sz="900" spc="-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-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much</a:t>
            </a:r>
            <a:r>
              <a:rPr sz="900" spc="-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</a:t>
            </a:r>
            <a:r>
              <a:rPr sz="900" spc="-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-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ordinary</a:t>
            </a:r>
            <a:r>
              <a:rPr sz="900" spc="-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PSK</a:t>
            </a:r>
            <a:r>
              <a:rPr sz="900" spc="-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using</a:t>
            </a:r>
            <a:r>
              <a:rPr sz="900" spc="-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same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bandwidth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56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3189541" y="10122556"/>
            <a:ext cx="2328244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endParaRPr sz="900" dirty="0">
              <a:solidFill>
                <a:srgbClr val="000000"/>
              </a:solidFill>
              <a:latin typeface="AFGCLF+BookAntiqua-Bold"/>
              <a:cs typeface="AFGCLF+BookAntiqua-Bold"/>
            </a:endParaRP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1369695" y="4014089"/>
            <a:ext cx="3980561" cy="324548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3598545" y="4014089"/>
            <a:ext cx="1751710" cy="155384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84276" y="8682482"/>
            <a:ext cx="5123434" cy="96037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65988" y="394589"/>
            <a:ext cx="6873367" cy="4826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632327" y="524549"/>
            <a:ext cx="2253251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Unit 03:</a:t>
            </a:r>
            <a:r>
              <a:rPr sz="900" spc="-13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Digital and Analog Transmssion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455410" y="519406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Notes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4276" y="908556"/>
            <a:ext cx="2222729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Analog to Analog Conversion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4275" y="1166570"/>
            <a:ext cx="5200523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Analog-to-analog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conversion,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modulation,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representation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  <a:r>
              <a:rPr sz="900" spc="-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  <a:r>
              <a:rPr sz="900" spc="-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signal.</a:t>
            </a:r>
            <a:r>
              <a:rPr sz="900" spc="-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  <a:r>
              <a:rPr sz="900" spc="-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example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radio.</a:t>
            </a:r>
            <a:r>
              <a:rPr sz="900" spc="-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  <a:r>
              <a:rPr sz="900" spc="-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  <a:r>
              <a:rPr sz="900" spc="-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-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-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represented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three</a:t>
            </a:r>
            <a:r>
              <a:rPr sz="900" spc="-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ways:</a:t>
            </a:r>
            <a:r>
              <a:rPr sz="900" spc="-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Modulation, Frequency Modulation and Phase Modulation.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4275" y="1670556"/>
            <a:ext cx="2010131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3.5</a:t>
            </a:r>
            <a:r>
              <a:rPr sz="900" spc="4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Amplitude Modulation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4276" y="1928570"/>
            <a:ext cx="5201284" cy="13158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describes</a:t>
            </a:r>
            <a:r>
              <a:rPr sz="900" spc="1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technique</a:t>
            </a:r>
            <a:r>
              <a:rPr sz="900" spc="1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2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</a:t>
            </a:r>
            <a:r>
              <a:rPr sz="900" spc="2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2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wave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2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multiplied</a:t>
            </a:r>
            <a:r>
              <a:rPr sz="900" spc="1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2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20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f(t).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Mathematically,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modulated</a:t>
            </a:r>
            <a:r>
              <a:rPr sz="900" spc="1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1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y(t)</a:t>
            </a:r>
            <a:r>
              <a:rPr sz="900" spc="1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is:</a:t>
            </a:r>
            <a:r>
              <a:rPr sz="900" spc="1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y(t)</a:t>
            </a:r>
            <a:r>
              <a:rPr sz="900" spc="1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=</a:t>
            </a:r>
            <a:r>
              <a:rPr sz="900" spc="15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f(t)</a:t>
            </a:r>
            <a:r>
              <a:rPr sz="900" spc="1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sin(2p¦ct+j)</a:t>
            </a:r>
            <a:r>
              <a:rPr sz="900" spc="1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where</a:t>
            </a:r>
            <a:r>
              <a:rPr sz="900" spc="1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fc</a:t>
            </a:r>
            <a:r>
              <a:rPr sz="900" spc="1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instantaneous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time.</a:t>
            </a:r>
            <a:r>
              <a:rPr sz="900" spc="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Figure</a:t>
            </a:r>
            <a:r>
              <a:rPr sz="900" spc="21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16</a:t>
            </a:r>
            <a:r>
              <a:rPr sz="900" spc="31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shows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technique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modulation.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main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advantage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technique</a:t>
            </a:r>
            <a:r>
              <a:rPr sz="900" spc="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easy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produce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such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signals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also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detect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them.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 technique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has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 major disadvantages. The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first is that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speed of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changing amplitude 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limited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bandwidth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line.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second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small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9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changes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suffer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unreliable detection. Telephone lines limit amplitude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changes to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some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3000 changes per second. The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disadvantages</a:t>
            </a:r>
            <a:r>
              <a:rPr sz="900" spc="1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10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causes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1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technique</a:t>
            </a:r>
            <a:r>
              <a:rPr sz="900" spc="1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</a:t>
            </a:r>
            <a:r>
              <a:rPr sz="900" spc="1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longer</a:t>
            </a:r>
            <a:r>
              <a:rPr sz="900" spc="1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1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used</a:t>
            </a:r>
            <a:r>
              <a:rPr sz="900" spc="1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1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modems,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however, it is used in conjunction with other techniques.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4275" y="3285914"/>
            <a:ext cx="2658825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QAM (Quadrature Amplitude Modulation)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4275" y="3512386"/>
            <a:ext cx="5200688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3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technique</a:t>
            </a:r>
            <a:r>
              <a:rPr sz="900" spc="3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based</a:t>
            </a:r>
            <a:r>
              <a:rPr sz="900" spc="3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3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5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basic</a:t>
            </a:r>
            <a:r>
              <a:rPr sz="900" spc="3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3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modulation.</a:t>
            </a:r>
            <a:r>
              <a:rPr sz="900" spc="3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3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technique</a:t>
            </a:r>
            <a:r>
              <a:rPr sz="900" spc="3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improves</a:t>
            </a:r>
            <a:r>
              <a:rPr sz="900" spc="3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performance</a:t>
            </a:r>
            <a:r>
              <a:rPr sz="900" spc="-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basic</a:t>
            </a:r>
            <a:r>
              <a:rPr sz="900" spc="-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-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modulation.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technique</a:t>
            </a:r>
            <a:r>
              <a:rPr sz="900" spc="-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-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signals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transmitted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simultaneously. The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 signals are at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same frequency with a 90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degrees phase shift.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352166" y="7338260"/>
            <a:ext cx="186507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Figure 16: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 Modulation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4275" y="7607273"/>
            <a:ext cx="3413256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Advantages and Disadvantages of Amplitude</a:t>
            </a:r>
            <a:r>
              <a:rPr sz="1000" spc="16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modulation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4275" y="7835084"/>
            <a:ext cx="5203614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order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radio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carry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audio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other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broadcasting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two-way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radio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communication,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must be modulated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changed in some way.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4275" y="8196272"/>
            <a:ext cx="445516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Advantages 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disadvantages of amplitude modulation are shown below in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Table</a:t>
            </a:r>
            <a:r>
              <a:rPr sz="900" spc="-14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3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539493" y="8415728"/>
            <a:ext cx="348973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Table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3 Advantages 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Disadvantages of Amplitude Modulation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641601" y="8765920"/>
            <a:ext cx="769602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Advantages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4123309" y="8765920"/>
            <a:ext cx="921963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Disadvantages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318514" y="8985961"/>
            <a:ext cx="141482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 simple to implement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3400678" y="8985961"/>
            <a:ext cx="236376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u="sng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u="sng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u="sng" dirty="0">
                <a:solidFill>
                  <a:srgbClr val="000000"/>
                </a:solidFill>
                <a:latin typeface="FFNWWE+BookAntiqua"/>
                <a:cs typeface="FFNWWE+BookAntiqua"/>
              </a:rPr>
              <a:t>is not</a:t>
            </a:r>
            <a:r>
              <a:rPr sz="900" u="sng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u="sng" dirty="0">
                <a:solidFill>
                  <a:srgbClr val="000000"/>
                </a:solidFill>
                <a:latin typeface="FFNWWE+BookAntiqua"/>
                <a:cs typeface="FFNWWE+BookAntiqua"/>
              </a:rPr>
              <a:t>efficient in terms</a:t>
            </a:r>
            <a:r>
              <a:rPr sz="900" u="sng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u="sng" dirty="0">
                <a:solidFill>
                  <a:srgbClr val="000000"/>
                </a:solidFill>
                <a:latin typeface="FFNWWE+BookAntiqua"/>
                <a:cs typeface="FFNWWE+BookAntiqua"/>
              </a:rPr>
              <a:t>of its power usage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010716" y="9209988"/>
            <a:ext cx="2025911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 be demodulated using a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circuit</a:t>
            </a:r>
          </a:p>
          <a:p>
            <a:pPr marL="57911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consisting of very few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components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3406775" y="9209988"/>
            <a:ext cx="2350948" cy="46512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764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 not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efficient in terms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its use of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bandwidth, requiring a bandwidth equal to</a:t>
            </a:r>
          </a:p>
          <a:p>
            <a:pPr marL="51815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twice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 of the highest audio frequency.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821241" y="10084456"/>
            <a:ext cx="2328244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endParaRPr sz="900" dirty="0">
              <a:solidFill>
                <a:srgbClr val="000000"/>
              </a:solidFill>
              <a:latin typeface="AFGCLF+BookAntiqua-Bold"/>
              <a:cs typeface="AFGCLF+BookAntiqua-Bold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57</a:t>
            </a: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2863596" y="4021328"/>
            <a:ext cx="2980054" cy="197523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829054" y="8344153"/>
            <a:ext cx="5010657" cy="100761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29054" y="905764"/>
            <a:ext cx="5123434" cy="51536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394589"/>
            <a:ext cx="6897624" cy="4826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746760" y="519406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Data Communication and Networking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929638" y="988262"/>
            <a:ext cx="2478843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 receivers are very cheap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 specialized</a:t>
            </a:r>
          </a:p>
          <a:p>
            <a:pPr marL="54902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components are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needed.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479925" y="988262"/>
            <a:ext cx="2494426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 prone to high levels of noise because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most</a:t>
            </a:r>
          </a:p>
          <a:p>
            <a:pPr marL="57911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noise is amplitude based and obviously AM</a:t>
            </a:r>
          </a:p>
          <a:p>
            <a:pPr marL="486156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detectors are sensitive to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4" y="1717800"/>
            <a:ext cx="1976146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3.6 </a:t>
            </a:r>
            <a:r>
              <a:rPr sz="1200" u="sng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Frequency Modulation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1975814"/>
            <a:ext cx="5203323" cy="13158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involves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 sine wave where 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instantaneous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deviated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proportion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deviation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modulated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respect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instantaneous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-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modulating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signal.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said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simple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word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occurs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when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changed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based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upon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input signal. Unlike AM, the amplitude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carrier signal is unchanged.</a:t>
            </a:r>
            <a:r>
              <a:rPr sz="900" spc="20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makes FM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more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immune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noise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than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improves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overall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signal-to</a:t>
            </a:r>
            <a:r>
              <a:rPr sz="900" spc="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noise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ratio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communications</a:t>
            </a:r>
            <a:r>
              <a:rPr sz="900" spc="-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system.</a:t>
            </a:r>
            <a:r>
              <a:rPr sz="900" spc="-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Power</a:t>
            </a:r>
            <a:r>
              <a:rPr sz="900" spc="-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output</a:t>
            </a:r>
            <a:r>
              <a:rPr sz="900" spc="-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also</a:t>
            </a:r>
            <a:r>
              <a:rPr sz="900" spc="-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constant,</a:t>
            </a:r>
            <a:r>
              <a:rPr sz="900" spc="-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differing</a:t>
            </a:r>
            <a:r>
              <a:rPr sz="900" spc="-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-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varying</a:t>
            </a:r>
            <a:r>
              <a:rPr sz="900" spc="-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</a:t>
            </a:r>
            <a:r>
              <a:rPr sz="900" spc="-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power</a:t>
            </a:r>
            <a:r>
              <a:rPr sz="900" spc="-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output.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amount</a:t>
            </a:r>
            <a:r>
              <a:rPr sz="900" spc="-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  <a:r>
              <a:rPr sz="900" spc="-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bandwidth</a:t>
            </a:r>
            <a:r>
              <a:rPr sz="900" spc="-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necessary</a:t>
            </a:r>
            <a:r>
              <a:rPr sz="900" spc="-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transmit</a:t>
            </a:r>
            <a:r>
              <a:rPr sz="900" spc="-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FM</a:t>
            </a:r>
            <a:r>
              <a:rPr sz="900" spc="-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-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greater</a:t>
            </a:r>
            <a:r>
              <a:rPr sz="900" spc="-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than</a:t>
            </a:r>
            <a:r>
              <a:rPr sz="900" spc="-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mount</a:t>
            </a:r>
            <a:r>
              <a:rPr sz="900" spc="-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necessary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 AM, a limiting constraint for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some systems. The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modulating index for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FM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 given as below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: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4002913" y="3329490"/>
            <a:ext cx="854583" cy="22748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91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202124"/>
                </a:solidFill>
                <a:latin typeface="SUUTWW+BookAntiqua-Bold"/>
                <a:cs typeface="SUUTWW+BookAntiqua-Bold"/>
              </a:rPr>
              <a:t>β </a:t>
            </a:r>
            <a:r>
              <a:rPr sz="1200" dirty="0">
                <a:solidFill>
                  <a:srgbClr val="000000"/>
                </a:solidFill>
                <a:latin typeface="FFNWWE+BookAntiqua"/>
                <a:cs typeface="FFNWWE+BookAntiqua"/>
              </a:rPr>
              <a:t>= fp/fm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,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4" y="3520007"/>
            <a:ext cx="47049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where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4" y="3661739"/>
            <a:ext cx="459854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202124"/>
                </a:solidFill>
                <a:latin typeface="ATBUBS+Arial-BoldItalicMT"/>
                <a:cs typeface="ATBUBS+Arial-BoldItalicMT"/>
              </a:rPr>
              <a:t>β</a:t>
            </a:r>
            <a:r>
              <a:rPr sz="900" spc="-16" dirty="0">
                <a:solidFill>
                  <a:srgbClr val="202124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= Modulation index, f</a:t>
            </a:r>
            <a:r>
              <a:rPr sz="5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m</a:t>
            </a:r>
            <a:r>
              <a:rPr sz="500" spc="14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= frequency of the modulating signal and </a:t>
            </a:r>
            <a:r>
              <a:rPr sz="900" spc="18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f</a:t>
            </a:r>
            <a:r>
              <a:rPr sz="5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p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= peak frequency deviation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3508882" y="6181165"/>
            <a:ext cx="184144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Figure 17: Frequency Modulation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3" y="6505776"/>
            <a:ext cx="5204118" cy="131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-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Figure</a:t>
            </a:r>
            <a:r>
              <a:rPr sz="900" spc="-38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1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7,</a:t>
            </a:r>
            <a:r>
              <a:rPr sz="900" spc="-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inferred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-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modulated</a:t>
            </a:r>
            <a:r>
              <a:rPr sz="900" spc="-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-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always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remains</a:t>
            </a:r>
            <a:r>
              <a:rPr sz="900" spc="-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constant,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irrespective</a:t>
            </a:r>
            <a:r>
              <a:rPr sz="900" spc="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modulating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signal.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means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modulating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adds</a:t>
            </a:r>
            <a:r>
              <a:rPr sz="900" spc="-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power</a:t>
            </a:r>
            <a:r>
              <a:rPr sz="900" spc="-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unlike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-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modulation.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FM</a:t>
            </a:r>
            <a:r>
              <a:rPr sz="900" spc="-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produces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infinite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number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side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bands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spaced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frequency,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fm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not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case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AM.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Therefore,</a:t>
            </a:r>
            <a:r>
              <a:rPr sz="900" spc="1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</a:t>
            </a:r>
            <a:r>
              <a:rPr sz="900" spc="1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considered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linear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whereas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FM</a:t>
            </a:r>
            <a:r>
              <a:rPr sz="900" spc="1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nonlinear</a:t>
            </a:r>
            <a:r>
              <a:rPr sz="900" spc="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process.</a:t>
            </a:r>
            <a:r>
              <a:rPr sz="900" spc="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necessary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transmit</a:t>
            </a:r>
            <a:r>
              <a:rPr sz="900" spc="-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all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side</a:t>
            </a:r>
            <a:r>
              <a:rPr sz="900" spc="-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bands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reproduce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distortion</a:t>
            </a:r>
            <a:r>
              <a:rPr sz="900" spc="-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free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signal.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Ideally,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bandwidth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modulated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-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infinite</a:t>
            </a:r>
            <a:r>
              <a:rPr sz="900" spc="-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-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case.</a:t>
            </a:r>
            <a:r>
              <a:rPr sz="900" spc="-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general</a:t>
            </a:r>
            <a:r>
              <a:rPr sz="900" spc="-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determination</a:t>
            </a:r>
            <a:r>
              <a:rPr sz="900" spc="-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-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content</a:t>
            </a:r>
            <a:r>
              <a:rPr sz="900" spc="-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  <a:r>
              <a:rPr sz="900" spc="-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FM</a:t>
            </a:r>
            <a:r>
              <a:rPr sz="900" spc="-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waveform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 complicated,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but</a:t>
            </a:r>
            <a:r>
              <a:rPr sz="900" spc="-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when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small,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bandwidth of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FM</a:t>
            </a:r>
            <a:r>
              <a:rPr sz="900" spc="-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2fm.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other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hand,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when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 is large,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bandwidth is determined (empirically) as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2 fm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(1 + b).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3" y="7860994"/>
            <a:ext cx="499021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difference between amplitude modulation and frequency modulation are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shown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Table 4.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530475" y="8080231"/>
            <a:ext cx="3797241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Table 4. Difference between</a:t>
            </a:r>
            <a:r>
              <a:rPr sz="900" spc="16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Amplitude Modulation and</a:t>
            </a:r>
            <a:r>
              <a:rPr sz="900" spc="13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Frequency</a:t>
            </a:r>
            <a:r>
              <a:rPr sz="900" spc="-15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Modulation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279015" y="8511412"/>
            <a:ext cx="1761973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AMPLITUDE MODULATION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4774057" y="8511412"/>
            <a:ext cx="1767916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FREQUENCY MODULATION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957070" y="8934145"/>
            <a:ext cx="2402606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 amplitude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modulation, the frequency and</a:t>
            </a:r>
          </a:p>
          <a:p>
            <a:pPr marL="533781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 remain the same.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4563745" y="8934145"/>
            <a:ext cx="2188066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 frequency modulation amplitude and</a:t>
            </a:r>
          </a:p>
          <a:p>
            <a:pPr marL="425196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 remain the same.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58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3151441" y="10160656"/>
            <a:ext cx="2328244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endParaRPr sz="900" dirty="0">
              <a:solidFill>
                <a:srgbClr val="000000"/>
              </a:solidFill>
              <a:latin typeface="AFGCLF+BookAntiqua-Bold"/>
              <a:cs typeface="AFGCLF+BookAntiqua-Bold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ject 1"/>
          <p:cNvSpPr/>
          <p:nvPr/>
        </p:nvSpPr>
        <p:spPr>
          <a:xfrm>
            <a:off x="425196" y="8464804"/>
            <a:ext cx="6100571" cy="262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920240" y="6623812"/>
            <a:ext cx="2578608" cy="8442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143000" y="4444492"/>
            <a:ext cx="4078224" cy="126492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786628" y="323596"/>
            <a:ext cx="1769871" cy="48005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67512" y="672592"/>
            <a:ext cx="5082540" cy="127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6539497" y="4475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148852" y="524379"/>
            <a:ext cx="373355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Unit 1: Introduction to Data Communication and Computer Networks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797" y="684272"/>
            <a:ext cx="1671248" cy="2218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1.2 </a:t>
            </a:r>
            <a:r>
              <a:rPr sz="1200" u="sng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Defining Network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797" y="946528"/>
            <a:ext cx="5197981" cy="6010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consists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  <a:r>
              <a:rPr sz="900" spc="1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linked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share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(such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printers</a:t>
            </a:r>
          </a:p>
          <a:p>
            <a:pPr marL="4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CD-ROMs),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exchange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files,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electronic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communications.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</a:p>
          <a:p>
            <a:pPr marL="2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linked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cables,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telephone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lines,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radio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waves,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satellites,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infrared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light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beams.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term ‘computer network’ means an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interconnected collection of autonomous computers.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797" y="1589655"/>
            <a:ext cx="4300825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(a) Two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said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be interconnected if they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 exchange information.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5" y="1809110"/>
            <a:ext cx="5192559" cy="3176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(b)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requirement</a:t>
            </a:r>
            <a:r>
              <a:rPr sz="900" spc="1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2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autonomous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excludes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1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our</a:t>
            </a:r>
            <a:r>
              <a:rPr sz="900" spc="2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definition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systems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 there is a clear master/slave relation.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714761" y="2168774"/>
            <a:ext cx="390388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key difference between a computer network and a distributed system: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05" y="2386705"/>
            <a:ext cx="5193472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distributed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system,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existence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multiple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autonomous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transparent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user.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distributed system looks like a virtual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uni-processor to its users.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714769" y="2747893"/>
            <a:ext cx="3021450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 a network, a user must explicitly do the followings: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088151" y="3011288"/>
            <a:ext cx="254262" cy="73645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99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ingdings"/>
                <a:cs typeface="Wingdings"/>
              </a:rPr>
              <a:t></a:t>
            </a:r>
          </a:p>
          <a:p>
            <a:pPr marL="0" marR="0">
              <a:lnSpc>
                <a:spcPts val="998"/>
              </a:lnSpc>
              <a:spcBef>
                <a:spcPts val="50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ingdings"/>
                <a:cs typeface="Wingdings"/>
              </a:rPr>
              <a:t></a:t>
            </a:r>
          </a:p>
          <a:p>
            <a:pPr marL="0" marR="0">
              <a:lnSpc>
                <a:spcPts val="998"/>
              </a:lnSpc>
              <a:spcBef>
                <a:spcPts val="50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ingdings"/>
                <a:cs typeface="Wingdings"/>
              </a:rPr>
              <a:t></a:t>
            </a:r>
          </a:p>
          <a:p>
            <a:pPr marL="3" marR="0">
              <a:lnSpc>
                <a:spcPts val="998"/>
              </a:lnSpc>
              <a:spcBef>
                <a:spcPts val="50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ingdings"/>
                <a:cs typeface="Wingdings"/>
              </a:rPr>
              <a:t>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316752" y="3008498"/>
            <a:ext cx="186297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log onto one machine (e.g., login),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316752" y="3198998"/>
            <a:ext cx="173803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submit jobs remotely (e.g., rsh),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316752" y="3389497"/>
            <a:ext cx="3295906" cy="3663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move files around (e.g., rcp,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FTP,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UUCP),</a:t>
            </a:r>
          </a:p>
          <a:p>
            <a:pPr marL="3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generally handle all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network management personally.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16" y="3804026"/>
            <a:ext cx="5201255" cy="6010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effect,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distributed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1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special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</a:t>
            </a:r>
            <a:r>
              <a:rPr sz="900" spc="1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network,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1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whose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software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gives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</a:t>
            </a:r>
          </a:p>
          <a:p>
            <a:pPr marL="7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degree</a:t>
            </a:r>
            <a:r>
              <a:rPr sz="900" spc="1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cohesiveness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transparency.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everywhere.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best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examples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5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railways,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radio,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water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taps,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water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supply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chain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systems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ancient Rome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figure 5.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395740" y="5785228"/>
            <a:ext cx="177995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5 Best Examples of Network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85802" y="6051928"/>
            <a:ext cx="251163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What type</a:t>
            </a:r>
            <a:r>
              <a:rPr sz="900" spc="11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of</a:t>
            </a:r>
            <a:r>
              <a:rPr sz="900" spc="-14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shared resources can be shared?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685794" y="6268336"/>
            <a:ext cx="5201401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1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sends</a:t>
            </a:r>
            <a:r>
              <a:rPr sz="900" spc="1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another,</a:t>
            </a:r>
            <a:r>
              <a:rPr sz="900" spc="1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share</a:t>
            </a:r>
            <a:r>
              <a:rPr sz="900" spc="1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resources.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Examples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internet, printer,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file server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6.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304288" y="7467724"/>
            <a:ext cx="196104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6 Examples of Shared Resources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685791" y="7737472"/>
            <a:ext cx="5200396" cy="6010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Shared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hardware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software.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</a:t>
            </a:r>
          </a:p>
          <a:p>
            <a:pPr marL="4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related</a:t>
            </a:r>
            <a:r>
              <a:rPr sz="900" spc="2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hardware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disks,</a:t>
            </a:r>
            <a:r>
              <a:rPr sz="900" spc="2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printers,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scanners.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related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software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Files,</a:t>
            </a:r>
          </a:p>
          <a:p>
            <a:pPr marL="1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applications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known,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application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software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7.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type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file</a:t>
            </a:r>
          </a:p>
          <a:p>
            <a:pPr marL="7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 be shared through the network. It can be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form of text, audio, and video.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2686812" y="8464420"/>
            <a:ext cx="173001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4 Best examples of network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6040374" y="10085729"/>
            <a:ext cx="2095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5</a:t>
            </a: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968692" y="7468273"/>
            <a:ext cx="4479797" cy="19837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84276" y="905764"/>
            <a:ext cx="5010658" cy="51565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5988" y="394589"/>
            <a:ext cx="6873367" cy="4826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3632327" y="524549"/>
            <a:ext cx="2253251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Unit 03:</a:t>
            </a:r>
            <a:r>
              <a:rPr sz="900" spc="-13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Digital and Analog Transmssion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455410" y="519406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341242" y="1061414"/>
            <a:ext cx="2343991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Its modulation index is always greater than</a:t>
            </a:r>
          </a:p>
          <a:p>
            <a:pPr marL="990853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942136" y="1133042"/>
            <a:ext cx="214726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Its modulation index varies from 0 to 1.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277366" y="1651202"/>
            <a:ext cx="1474622" cy="6342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has only two sidebands.</a:t>
            </a:r>
          </a:p>
          <a:p>
            <a:pPr marL="150875" marR="0">
              <a:lnSpc>
                <a:spcPts val="1118"/>
              </a:lnSpc>
              <a:spcBef>
                <a:spcPts val="245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has simple circuit.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3464687" y="1651202"/>
            <a:ext cx="2097444" cy="6342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has an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infinite number of sidebands.</a:t>
            </a:r>
          </a:p>
          <a:p>
            <a:pPr marL="417829" marR="0">
              <a:lnSpc>
                <a:spcPts val="1118"/>
              </a:lnSpc>
              <a:spcBef>
                <a:spcPts val="245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has complex circuit.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004620" y="2553410"/>
            <a:ext cx="2018464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8288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amplitude of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 wave 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modified in order to send the data or</a:t>
            </a:r>
          </a:p>
          <a:p>
            <a:pPr marL="618693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3504311" y="2553410"/>
            <a:ext cx="2018464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908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frequency of the carrier wave 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modified in order to send the data or</a:t>
            </a:r>
          </a:p>
          <a:p>
            <a:pPr marL="618997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004620" y="3277691"/>
            <a:ext cx="2018464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8288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amplitude of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 wave is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modified in order to send the data or</a:t>
            </a:r>
          </a:p>
          <a:p>
            <a:pPr marL="618693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3504310" y="3277691"/>
            <a:ext cx="2018465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908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frequency of the carrier wave is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modified in order to send the data or</a:t>
            </a:r>
          </a:p>
          <a:p>
            <a:pPr marL="618997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823264" y="4003115"/>
            <a:ext cx="2380335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requires low bandwidth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range of 10</a:t>
            </a:r>
          </a:p>
          <a:p>
            <a:pPr marL="993597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kHz.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3374770" y="4003115"/>
            <a:ext cx="2276095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requires high bandwidth in the range of</a:t>
            </a:r>
          </a:p>
          <a:p>
            <a:pPr marL="841502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200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kHz.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838504" y="4585283"/>
            <a:ext cx="2349703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works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 frequency range of 535 to 1705</a:t>
            </a:r>
          </a:p>
          <a:p>
            <a:pPr marL="679653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Kilohertz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(KHz).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3394583" y="4585283"/>
            <a:ext cx="2235517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works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 frequency range of 88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108</a:t>
            </a:r>
          </a:p>
          <a:p>
            <a:pPr marL="574802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Megahertz (MHz).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879652" y="5167705"/>
            <a:ext cx="2269008" cy="3233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operates in the medium frequency (MF)</a:t>
            </a:r>
          </a:p>
          <a:p>
            <a:pPr marL="419049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high frequency (HF).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3473831" y="5239333"/>
            <a:ext cx="2077555" cy="6982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operates in the very high frequency.</a:t>
            </a:r>
          </a:p>
          <a:p>
            <a:pPr marL="286511" marR="0">
              <a:lnSpc>
                <a:spcPts val="1118"/>
              </a:lnSpc>
              <a:spcBef>
                <a:spcPts val="29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has better sound quality.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286510" y="5757493"/>
            <a:ext cx="145519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has poor sound quality.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27075" y="6141084"/>
            <a:ext cx="1424763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Phase Modulation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684276" y="6399098"/>
            <a:ext cx="5201494" cy="10324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(PM)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similar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modulation.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Instead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wave</a:t>
            </a:r>
            <a:r>
              <a:rPr sz="900" spc="1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changing,</a:t>
            </a:r>
            <a:r>
              <a:rPr sz="900" spc="1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1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1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wave</a:t>
            </a:r>
            <a:r>
              <a:rPr sz="900" spc="1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changes.</a:t>
            </a:r>
            <a:r>
              <a:rPr sz="900" spc="1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PM</a:t>
            </a:r>
            <a:r>
              <a:rPr sz="900" spc="1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1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1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made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proportional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instantaneous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modulating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signal.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Modulating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index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PM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given</a:t>
            </a:r>
            <a:r>
              <a:rPr sz="900" spc="-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-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</a:t>
            </a:r>
            <a:r>
              <a:rPr sz="900" spc="-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=</a:t>
            </a:r>
            <a:r>
              <a:rPr sz="900" spc="-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Dj,</a:t>
            </a:r>
            <a:r>
              <a:rPr sz="900" spc="-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where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Dj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peak</a:t>
            </a:r>
            <a:r>
              <a:rPr sz="900" spc="-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-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deviation</a:t>
            </a:r>
            <a:r>
              <a:rPr sz="900" spc="-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radians.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-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case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angular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</a:p>
          <a:p>
            <a:pPr marL="0" marR="0">
              <a:lnSpc>
                <a:spcPts val="1118"/>
              </a:lnSpc>
              <a:spcBef>
                <a:spcPts val="1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argument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sinusoidal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varied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therefore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 will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have 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same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resultant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 properties for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modulation.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distinction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case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made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only</a:t>
            </a:r>
            <a:r>
              <a:rPr sz="900" spc="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direct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comparison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 with the modulating signal wave, as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shown in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SRJGUA+BookAntiqua-Italic"/>
                <a:cs typeface="SRJGUA+BookAntiqua-Italic"/>
              </a:rPr>
              <a:t>Figure 18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483230" y="9531553"/>
            <a:ext cx="160458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Figure 18: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 Modulation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821241" y="10084456"/>
            <a:ext cx="2328244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endParaRPr sz="900" dirty="0">
              <a:solidFill>
                <a:srgbClr val="000000"/>
              </a:solidFill>
              <a:latin typeface="AFGCLF+BookAntiqua-Bold"/>
              <a:cs typeface="AFGCLF+BookAntiqua-Bold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59</a:t>
            </a: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394589"/>
            <a:ext cx="6897624" cy="482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Data Communication and Networking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3" y="905966"/>
            <a:ext cx="5201895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1B1B1B"/>
                </a:solidFill>
                <a:latin typeface="LSMHNS+Times,Italic"/>
                <a:cs typeface="LSMHNS+Times,Italic"/>
              </a:rPr>
              <a:t>Caution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 modulation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 modulation are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interchangeable by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selecting the frequency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response</a:t>
            </a:r>
            <a:r>
              <a:rPr sz="900" spc="1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modulator</a:t>
            </a:r>
            <a:r>
              <a:rPr sz="900" spc="1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so</a:t>
            </a:r>
            <a:r>
              <a:rPr sz="900" spc="2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1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its</a:t>
            </a:r>
            <a:r>
              <a:rPr sz="900" spc="19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output</a:t>
            </a:r>
            <a:r>
              <a:rPr sz="900" spc="1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voltage</a:t>
            </a:r>
            <a:r>
              <a:rPr sz="900" spc="1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will</a:t>
            </a:r>
            <a:r>
              <a:rPr sz="900" spc="1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1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proportional</a:t>
            </a:r>
            <a:r>
              <a:rPr sz="900" spc="1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integration</a:t>
            </a:r>
            <a:r>
              <a:rPr sz="900" spc="19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modulating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differentiation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modulating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respectively.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Bandwidth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power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issues are same as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 modulation.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3" y="1553208"/>
            <a:ext cx="1518210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3.8</a:t>
            </a:r>
            <a:r>
              <a:rPr sz="900" spc="4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Self Assessment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1809698"/>
            <a:ext cx="296658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State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whether the following statements are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true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 false: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2029155"/>
            <a:ext cx="5203825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1.</a:t>
            </a:r>
            <a:r>
              <a:rPr sz="900" spc="-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-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act</a:t>
            </a:r>
            <a:r>
              <a:rPr sz="900" spc="-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translating</a:t>
            </a:r>
            <a:r>
              <a:rPr sz="900" spc="-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some</a:t>
            </a:r>
            <a:r>
              <a:rPr sz="900" spc="-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high-frequency</a:t>
            </a:r>
            <a:r>
              <a:rPr sz="900" spc="-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(base</a:t>
            </a:r>
            <a:r>
              <a:rPr sz="900" spc="-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</a:t>
            </a:r>
            <a:r>
              <a:rPr sz="900" spc="-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signal)</a:t>
            </a:r>
            <a:r>
              <a:rPr sz="900" spc="-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such</a:t>
            </a:r>
            <a:r>
              <a:rPr sz="900" spc="-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-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voice,</a:t>
            </a:r>
            <a:r>
              <a:rPr sz="900" spc="-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etc. to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 lower frequency.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4" y="2388818"/>
            <a:ext cx="5198649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2.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(AM)</a:t>
            </a:r>
            <a:r>
              <a:rPr sz="900" spc="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involves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sine wave.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4" y="2748481"/>
            <a:ext cx="367764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3. FM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considered a linear process whereas AM as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 nonlinear process.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4" y="2968318"/>
            <a:ext cx="5201512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4.</a:t>
            </a:r>
            <a:r>
              <a:rPr sz="900" spc="2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2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PM</a:t>
            </a:r>
            <a:r>
              <a:rPr sz="900" spc="20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20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2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2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made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proportional</a:t>
            </a:r>
            <a:r>
              <a:rPr sz="900" spc="1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2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instantaneous</a:t>
            </a:r>
            <a:r>
              <a:rPr sz="900" spc="20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2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0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modulating signal.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4" y="3327982"/>
            <a:ext cx="5197948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5.</a:t>
            </a:r>
            <a:r>
              <a:rPr sz="900" spc="10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9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conversion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involves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</a:p>
          <a:p>
            <a:pPr marL="11430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techniques only.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4" y="3687645"/>
            <a:ext cx="5202657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6.</a:t>
            </a:r>
            <a:r>
              <a:rPr sz="900" spc="2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</a:t>
            </a:r>
            <a:r>
              <a:rPr sz="900" spc="2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changing</a:t>
            </a:r>
            <a:r>
              <a:rPr sz="900" spc="2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2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characteristics</a:t>
            </a:r>
            <a:r>
              <a:rPr sz="900" spc="2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2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  <a:r>
              <a:rPr sz="900" spc="2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2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based</a:t>
            </a:r>
            <a:r>
              <a:rPr sz="900" spc="2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2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 in a digital signal is called ___________ conversion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943354" y="4050358"/>
            <a:ext cx="1124348" cy="7120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a.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analog-to-analog</a:t>
            </a:r>
          </a:p>
          <a:p>
            <a:pPr marL="0" marR="0">
              <a:lnSpc>
                <a:spcPts val="1118"/>
              </a:lnSpc>
              <a:spcBef>
                <a:spcPts val="27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b.</a:t>
            </a:r>
            <a:r>
              <a:rPr sz="900" spc="-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analog-to-digital</a:t>
            </a:r>
          </a:p>
          <a:p>
            <a:pPr marL="0" marR="0">
              <a:lnSpc>
                <a:spcPts val="1118"/>
              </a:lnSpc>
              <a:spcBef>
                <a:spcPts val="2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c.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digital-to-analog</a:t>
            </a:r>
          </a:p>
          <a:p>
            <a:pPr marL="0" marR="0">
              <a:lnSpc>
                <a:spcPts val="1118"/>
              </a:lnSpc>
              <a:spcBef>
                <a:spcPts val="27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d.digital-to-digital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5" y="4835219"/>
            <a:ext cx="5203002" cy="3221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7.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______________</a:t>
            </a:r>
            <a:r>
              <a:rPr sz="900" spc="-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-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varied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based</a:t>
            </a:r>
            <a:r>
              <a:rPr sz="900" spc="-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-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information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 a</a:t>
            </a:r>
            <a:r>
              <a:rPr sz="900" spc="-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943355" y="5196660"/>
            <a:ext cx="553112" cy="7135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a.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ASK</a:t>
            </a:r>
          </a:p>
          <a:p>
            <a:pPr marL="0" marR="0">
              <a:lnSpc>
                <a:spcPts val="1118"/>
              </a:lnSpc>
              <a:spcBef>
                <a:spcPts val="2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b.</a:t>
            </a:r>
            <a:r>
              <a:rPr sz="900" spc="-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PSK</a:t>
            </a:r>
          </a:p>
          <a:p>
            <a:pPr marL="0" marR="0">
              <a:lnSpc>
                <a:spcPts val="1118"/>
              </a:lnSpc>
              <a:spcBef>
                <a:spcPts val="27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c.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FSK</a:t>
            </a:r>
          </a:p>
          <a:p>
            <a:pPr marL="0" marR="0">
              <a:lnSpc>
                <a:spcPts val="1118"/>
              </a:lnSpc>
              <a:spcBef>
                <a:spcPts val="2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d.</a:t>
            </a:r>
            <a:r>
              <a:rPr sz="900" spc="-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QAM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5" y="5981521"/>
            <a:ext cx="5198289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8.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 _____________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 of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 signal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 varied based on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 digital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943355" y="6344233"/>
            <a:ext cx="553112" cy="7123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a.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ASK</a:t>
            </a:r>
          </a:p>
          <a:p>
            <a:pPr marL="0" marR="0">
              <a:lnSpc>
                <a:spcPts val="1118"/>
              </a:lnSpc>
              <a:spcBef>
                <a:spcPts val="27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b.</a:t>
            </a:r>
            <a:r>
              <a:rPr sz="900" spc="-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PSK</a:t>
            </a:r>
          </a:p>
          <a:p>
            <a:pPr marL="0" marR="0">
              <a:lnSpc>
                <a:spcPts val="1118"/>
              </a:lnSpc>
              <a:spcBef>
                <a:spcPts val="2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c.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FSK</a:t>
            </a:r>
          </a:p>
          <a:p>
            <a:pPr marL="0" marR="0">
              <a:lnSpc>
                <a:spcPts val="1118"/>
              </a:lnSpc>
              <a:spcBef>
                <a:spcPts val="27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d.</a:t>
            </a:r>
            <a:r>
              <a:rPr sz="900" spc="-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QAM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829055" y="7129475"/>
            <a:ext cx="52021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9.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___________</a:t>
            </a:r>
            <a:r>
              <a:rPr sz="900" spc="-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 of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varied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based on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 a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 signal.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943355" y="7348930"/>
            <a:ext cx="553112" cy="71201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a.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ASK</a:t>
            </a:r>
          </a:p>
          <a:p>
            <a:pPr marL="0" marR="0">
              <a:lnSpc>
                <a:spcPts val="1118"/>
              </a:lnSpc>
              <a:spcBef>
                <a:spcPts val="27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b.</a:t>
            </a:r>
            <a:r>
              <a:rPr sz="900" spc="-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PSK</a:t>
            </a:r>
          </a:p>
          <a:p>
            <a:pPr marL="0" marR="0">
              <a:lnSpc>
                <a:spcPts val="1118"/>
              </a:lnSpc>
              <a:spcBef>
                <a:spcPts val="2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c.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FSK</a:t>
            </a:r>
          </a:p>
          <a:p>
            <a:pPr marL="0" marR="0">
              <a:lnSpc>
                <a:spcPts val="1118"/>
              </a:lnSpc>
              <a:spcBef>
                <a:spcPts val="27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d.</a:t>
            </a:r>
            <a:r>
              <a:rPr sz="900" spc="-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QAM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829055" y="8133790"/>
            <a:ext cx="400693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10.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Most modern modems use ___________ for digital to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 modulation.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943355" y="8353246"/>
            <a:ext cx="553112" cy="7137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a.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ASK</a:t>
            </a:r>
          </a:p>
          <a:p>
            <a:pPr marL="0" marR="0">
              <a:lnSpc>
                <a:spcPts val="1118"/>
              </a:lnSpc>
              <a:spcBef>
                <a:spcPts val="2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b.</a:t>
            </a:r>
            <a:r>
              <a:rPr sz="900" spc="-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PSK</a:t>
            </a:r>
          </a:p>
          <a:p>
            <a:pPr marL="0" marR="0">
              <a:lnSpc>
                <a:spcPts val="1118"/>
              </a:lnSpc>
              <a:spcBef>
                <a:spcPts val="27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c.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FSK</a:t>
            </a:r>
          </a:p>
          <a:p>
            <a:pPr marL="0" marR="0">
              <a:lnSpc>
                <a:spcPts val="1118"/>
              </a:lnSpc>
              <a:spcBef>
                <a:spcPts val="28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d.</a:t>
            </a:r>
            <a:r>
              <a:rPr sz="900" spc="-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QAM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829055" y="9138360"/>
            <a:ext cx="5197052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11.</a:t>
            </a:r>
            <a:r>
              <a:rPr sz="900" spc="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________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</a:t>
            </a:r>
            <a:r>
              <a:rPr sz="900" spc="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number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bits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per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second;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____________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number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signals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unit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per second.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943355" y="9499548"/>
            <a:ext cx="72414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a.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Baud; bit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60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3240341" y="10135256"/>
            <a:ext cx="2328244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endParaRPr sz="900" dirty="0">
              <a:solidFill>
                <a:srgbClr val="000000"/>
              </a:solidFill>
              <a:latin typeface="AFGCLF+BookAntiqua-Bold"/>
              <a:cs typeface="AFGCLF+BookAntiqua-Bold"/>
            </a:endParaRP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1"/>
          <p:cNvSpPr/>
          <p:nvPr/>
        </p:nvSpPr>
        <p:spPr>
          <a:xfrm>
            <a:off x="665988" y="394589"/>
            <a:ext cx="6873367" cy="4826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3632327" y="524549"/>
            <a:ext cx="2253251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Unit 03:</a:t>
            </a:r>
            <a:r>
              <a:rPr sz="900" spc="-13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Digital and Analog Transmssion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798880" y="907491"/>
            <a:ext cx="72491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b.</a:t>
            </a:r>
            <a:r>
              <a:rPr sz="900" spc="-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Bit;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baud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798880" y="1085798"/>
            <a:ext cx="814864" cy="3569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c.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Baud; base</a:t>
            </a:r>
          </a:p>
          <a:p>
            <a:pPr marL="0" marR="0">
              <a:lnSpc>
                <a:spcPts val="1118"/>
              </a:lnSpc>
              <a:spcBef>
                <a:spcPts val="273"/>
              </a:spcBef>
              <a:spcAft>
                <a:spcPts val="0"/>
              </a:spcAft>
            </a:pP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d.Base;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baud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4275" y="1515566"/>
            <a:ext cx="507084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12.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 ___________,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minimum bandwidth required for transmission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equal 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baud rate.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98880" y="1735022"/>
            <a:ext cx="497556" cy="3569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a.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ASK</a:t>
            </a:r>
          </a:p>
          <a:p>
            <a:pPr marL="0" marR="0">
              <a:lnSpc>
                <a:spcPts val="1118"/>
              </a:lnSpc>
              <a:spcBef>
                <a:spcPts val="27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b.</a:t>
            </a:r>
            <a:r>
              <a:rPr sz="900" spc="-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PSK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98880" y="2090114"/>
            <a:ext cx="47301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c.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FSK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98880" y="2266898"/>
            <a:ext cx="63740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d.a</a:t>
            </a:r>
            <a:r>
              <a:rPr sz="900" spc="-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 b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4275" y="2519881"/>
            <a:ext cx="401492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13. 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 type of modulation can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 rate be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four times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baud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 ?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798881" y="2739338"/>
            <a:ext cx="49755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a.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ASK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798881" y="2916503"/>
            <a:ext cx="47301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b.</a:t>
            </a:r>
            <a:r>
              <a:rPr sz="900" spc="-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FSK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798881" y="3094811"/>
            <a:ext cx="47782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c.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PSK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798881" y="3271595"/>
            <a:ext cx="119241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d.None</a:t>
            </a:r>
            <a:r>
              <a:rPr sz="900" spc="-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the above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4276" y="3524578"/>
            <a:ext cx="403012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14. 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 type of modulation can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 rate be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three times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baud rate?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798881" y="3744035"/>
            <a:ext cx="49755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a.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ASK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798881" y="3922342"/>
            <a:ext cx="47301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b.</a:t>
            </a:r>
            <a:r>
              <a:rPr sz="900" spc="-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FSK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798881" y="4099127"/>
            <a:ext cx="47782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c.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PSK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798881" y="4277435"/>
            <a:ext cx="116338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d.none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above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4276" y="4528895"/>
            <a:ext cx="364273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15. 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 type 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 can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 rate be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half the baud rate.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798881" y="4748351"/>
            <a:ext cx="49755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a.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ASK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798881" y="4926913"/>
            <a:ext cx="47301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b.</a:t>
            </a:r>
            <a:r>
              <a:rPr sz="900" spc="-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FSK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798881" y="5103697"/>
            <a:ext cx="47782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c.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PSK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798881" y="5282005"/>
            <a:ext cx="122099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d.None</a:t>
            </a:r>
            <a:r>
              <a:rPr sz="900" spc="-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the above.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684276" y="5533465"/>
            <a:ext cx="385629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16. ASK,PSK, FSK and QAM are examples of ______________ conversion.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798881" y="5754445"/>
            <a:ext cx="1123916" cy="7120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a.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digital-to-digital</a:t>
            </a:r>
          </a:p>
          <a:p>
            <a:pPr marL="0" marR="0">
              <a:lnSpc>
                <a:spcPts val="1118"/>
              </a:lnSpc>
              <a:spcBef>
                <a:spcPts val="27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b.</a:t>
            </a:r>
            <a:r>
              <a:rPr sz="900" spc="-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digital-to-analog</a:t>
            </a:r>
          </a:p>
          <a:p>
            <a:pPr marL="0" marR="0">
              <a:lnSpc>
                <a:spcPts val="1118"/>
              </a:lnSpc>
              <a:spcBef>
                <a:spcPts val="2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c.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analog-to-analog</a:t>
            </a:r>
          </a:p>
          <a:p>
            <a:pPr marL="0" marR="0">
              <a:lnSpc>
                <a:spcPts val="1118"/>
              </a:lnSpc>
              <a:spcBef>
                <a:spcPts val="27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d.analog-to-digital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684277" y="6539305"/>
            <a:ext cx="5198174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17.</a:t>
            </a:r>
            <a:r>
              <a:rPr sz="900" spc="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___________</a:t>
            </a:r>
            <a:r>
              <a:rPr sz="900" spc="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conversion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changing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characteristics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  <a:r>
              <a:rPr sz="900" spc="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based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 data.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798881" y="6900875"/>
            <a:ext cx="1155920" cy="71201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a.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–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to-analog</a:t>
            </a:r>
          </a:p>
          <a:p>
            <a:pPr marL="0" marR="0">
              <a:lnSpc>
                <a:spcPts val="1118"/>
              </a:lnSpc>
              <a:spcBef>
                <a:spcPts val="27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b.</a:t>
            </a:r>
            <a:r>
              <a:rPr sz="900" spc="-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Analog-to-analog</a:t>
            </a:r>
          </a:p>
          <a:p>
            <a:pPr marL="0" marR="0">
              <a:lnSpc>
                <a:spcPts val="1118"/>
              </a:lnSpc>
              <a:spcBef>
                <a:spcPts val="2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c.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Analog-to-digital</a:t>
            </a:r>
          </a:p>
          <a:p>
            <a:pPr marL="0" marR="0">
              <a:lnSpc>
                <a:spcPts val="1118"/>
              </a:lnSpc>
              <a:spcBef>
                <a:spcPts val="27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d.Digital-to-digital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684277" y="7690911"/>
            <a:ext cx="690876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Answers: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752857" y="7990534"/>
            <a:ext cx="52513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1. False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2432940" y="7990534"/>
            <a:ext cx="50718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2. True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4114166" y="7990534"/>
            <a:ext cx="52551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3. False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752856" y="8208466"/>
            <a:ext cx="50718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4. True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2432939" y="8208466"/>
            <a:ext cx="52513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5. False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4114165" y="8208466"/>
            <a:ext cx="1111775" cy="3980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6. digital-to-analog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9. PSK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752856" y="8426399"/>
            <a:ext cx="47416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7. FSK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2432939" y="8426399"/>
            <a:ext cx="47884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8. PSK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752856" y="8645854"/>
            <a:ext cx="610720" cy="3983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10.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QAM</a:t>
            </a:r>
          </a:p>
          <a:p>
            <a:pPr marL="0" marR="0">
              <a:lnSpc>
                <a:spcPts val="1118"/>
              </a:lnSpc>
              <a:spcBef>
                <a:spcPts val="5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13. PSK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2432939" y="8645854"/>
            <a:ext cx="1250023" cy="61625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11.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Bit; baud</a:t>
            </a:r>
          </a:p>
          <a:p>
            <a:pPr marL="0" marR="0">
              <a:lnSpc>
                <a:spcPts val="1118"/>
              </a:lnSpc>
              <a:spcBef>
                <a:spcPts val="5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14. None of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above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17. Digital-to-analog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4114165" y="8645854"/>
            <a:ext cx="69500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12.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 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</a:t>
            </a:r>
          </a:p>
        </p:txBody>
      </p:sp>
      <p:sp>
        <p:nvSpPr>
          <p:cNvPr id="42" name="object 42"/>
          <p:cNvSpPr txBox="1"/>
          <p:nvPr/>
        </p:nvSpPr>
        <p:spPr>
          <a:xfrm>
            <a:off x="4114165" y="8864040"/>
            <a:ext cx="125002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15. None of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above</a:t>
            </a:r>
          </a:p>
        </p:txBody>
      </p:sp>
      <p:sp>
        <p:nvSpPr>
          <p:cNvPr id="43" name="object 43"/>
          <p:cNvSpPr txBox="1"/>
          <p:nvPr/>
        </p:nvSpPr>
        <p:spPr>
          <a:xfrm>
            <a:off x="752856" y="9081973"/>
            <a:ext cx="116841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16.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digital-to-analog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61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2732341" y="10109855"/>
            <a:ext cx="2328244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endParaRPr sz="900" dirty="0">
              <a:solidFill>
                <a:srgbClr val="000000"/>
              </a:solidFill>
              <a:latin typeface="AFGCLF+BookAntiqua-Bold"/>
              <a:cs typeface="AFGCLF+BookAntiqua-Bold"/>
            </a:endParaRP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394589"/>
            <a:ext cx="6897624" cy="4826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746760" y="519406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Notes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Data Communication and Networking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908556"/>
            <a:ext cx="82986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Summary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943354" y="1168094"/>
            <a:ext cx="5085474" cy="8903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alibri"/>
                <a:cs typeface="Calibri"/>
              </a:rPr>
              <a:t>●</a:t>
            </a:r>
            <a:r>
              <a:rPr sz="900" spc="131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-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circuit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path</a:t>
            </a:r>
            <a:r>
              <a:rPr sz="900" spc="-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between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more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points</a:t>
            </a:r>
            <a:r>
              <a:rPr sz="900" spc="-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along</a:t>
            </a:r>
            <a:r>
              <a:rPr sz="900" spc="-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</a:t>
            </a:r>
            <a:r>
              <a:rPr sz="900" spc="-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signals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carried.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circuit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may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 be</a:t>
            </a:r>
          </a:p>
          <a:p>
            <a:pPr marL="114300" marR="0">
              <a:lnSpc>
                <a:spcPts val="1118"/>
              </a:lnSpc>
              <a:spcBef>
                <a:spcPts val="27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path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consisting of wires or it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may be wireless. A network, which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 wired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wireless</a:t>
            </a:r>
          </a:p>
          <a:p>
            <a:pPr marL="114300" marR="0">
              <a:lnSpc>
                <a:spcPts val="1118"/>
              </a:lnSpc>
              <a:spcBef>
                <a:spcPts val="2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involves a number of circuits consisting of a number of intermediate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switches.</a:t>
            </a:r>
          </a:p>
          <a:p>
            <a:pPr marL="0" marR="0">
              <a:lnSpc>
                <a:spcPts val="1118"/>
              </a:lnSpc>
              <a:spcBef>
                <a:spcPts val="27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alibri"/>
                <a:cs typeface="Calibri"/>
              </a:rPr>
              <a:t>●</a:t>
            </a:r>
            <a:r>
              <a:rPr sz="900" spc="131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 virtual circuit is a logical path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selected out of many possible physical paths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available</a:t>
            </a:r>
            <a:r>
              <a:rPr sz="900" spc="-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between</a:t>
            </a:r>
          </a:p>
          <a:p>
            <a:pPr marL="114300" marR="0">
              <a:lnSpc>
                <a:spcPts val="1118"/>
              </a:lnSpc>
              <a:spcBef>
                <a:spcPts val="2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more points.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943354" y="2055061"/>
            <a:ext cx="5083874" cy="358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alibri"/>
                <a:cs typeface="Calibri"/>
              </a:rPr>
              <a:t>●</a:t>
            </a:r>
            <a:r>
              <a:rPr sz="900" spc="131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Multiplexing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multiple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channels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combined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over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</a:p>
          <a:p>
            <a:pPr marL="114300" marR="0">
              <a:lnSpc>
                <a:spcPts val="1118"/>
              </a:lnSpc>
              <a:spcBef>
                <a:spcPts val="2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common transmission path.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943354" y="2410153"/>
            <a:ext cx="5088740" cy="1245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alibri"/>
                <a:cs typeface="Calibri"/>
              </a:rPr>
              <a:t>●</a:t>
            </a:r>
            <a:r>
              <a:rPr sz="900" spc="131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2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</a:t>
            </a:r>
            <a:r>
              <a:rPr sz="900" spc="2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requires</a:t>
            </a:r>
            <a:r>
              <a:rPr sz="900" spc="2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low</a:t>
            </a:r>
            <a:r>
              <a:rPr sz="900" spc="2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pass</a:t>
            </a:r>
            <a:r>
              <a:rPr sz="900" spc="30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channel</a:t>
            </a:r>
            <a:r>
              <a:rPr sz="900" spc="2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2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high</a:t>
            </a:r>
            <a:r>
              <a:rPr sz="900" spc="2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bandwidth.</a:t>
            </a:r>
            <a:r>
              <a:rPr sz="900" spc="2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</a:p>
          <a:p>
            <a:pPr marL="114300" marR="0">
              <a:lnSpc>
                <a:spcPts val="1118"/>
              </a:lnSpc>
              <a:spcBef>
                <a:spcPts val="2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carried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pass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channels.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different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methods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convert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binary</a:t>
            </a:r>
          </a:p>
          <a:p>
            <a:pPr marL="114300" marR="0">
              <a:lnSpc>
                <a:spcPts val="1118"/>
              </a:lnSpc>
              <a:spcBef>
                <a:spcPts val="27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 or a low pass analog signal into a band pass analog signal is called modulation.</a:t>
            </a:r>
          </a:p>
          <a:p>
            <a:pPr marL="0" marR="0">
              <a:lnSpc>
                <a:spcPts val="1118"/>
              </a:lnSpc>
              <a:spcBef>
                <a:spcPts val="28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alibri"/>
                <a:cs typeface="Calibri"/>
              </a:rPr>
              <a:t>●</a:t>
            </a:r>
            <a:r>
              <a:rPr sz="900" spc="131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 analog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conversion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includes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ASK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(Amplitude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Keying),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FSK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(Frequency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</a:t>
            </a:r>
          </a:p>
          <a:p>
            <a:pPr marL="114300" marR="0">
              <a:lnSpc>
                <a:spcPts val="1118"/>
              </a:lnSpc>
              <a:spcBef>
                <a:spcPts val="27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Keying),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PSK</a:t>
            </a:r>
            <a:r>
              <a:rPr sz="900" spc="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(Phase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</a:t>
            </a:r>
            <a:r>
              <a:rPr sz="900" spc="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Keying),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QPSK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(Quadrature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Keying),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QAM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(Quadrature</a:t>
            </a:r>
          </a:p>
          <a:p>
            <a:pPr marL="114300" marR="0">
              <a:lnSpc>
                <a:spcPts val="1118"/>
              </a:lnSpc>
              <a:spcBef>
                <a:spcPts val="2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2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Modulation)</a:t>
            </a:r>
            <a:r>
              <a:rPr sz="900" spc="2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have</a:t>
            </a:r>
            <a:r>
              <a:rPr sz="900" spc="2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been</a:t>
            </a:r>
            <a:r>
              <a:rPr sz="900" spc="2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explained</a:t>
            </a:r>
            <a:r>
              <a:rPr sz="900" spc="2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under</a:t>
            </a:r>
            <a:r>
              <a:rPr sz="900" spc="2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section</a:t>
            </a:r>
            <a:r>
              <a:rPr sz="900" spc="2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Modem</a:t>
            </a:r>
            <a:r>
              <a:rPr sz="900" spc="2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</a:p>
          <a:p>
            <a:pPr marL="114300" marR="0">
              <a:lnSpc>
                <a:spcPts val="1118"/>
              </a:lnSpc>
              <a:spcBef>
                <a:spcPts val="27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Techniques.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943354" y="3654116"/>
            <a:ext cx="5083856" cy="3569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Calibri"/>
                <a:cs typeface="Calibri"/>
              </a:rPr>
              <a:t>●</a:t>
            </a:r>
            <a:r>
              <a:rPr sz="900" spc="131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 to analog signal conversion involves amplitude modulation, frequency modulation and</a:t>
            </a:r>
          </a:p>
          <a:p>
            <a:pPr marL="114300" marR="0">
              <a:lnSpc>
                <a:spcPts val="1118"/>
              </a:lnSpc>
              <a:spcBef>
                <a:spcPts val="27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 modulation techniques.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4" y="4086474"/>
            <a:ext cx="864389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Keywords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4342967"/>
            <a:ext cx="4772766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Amplitude Modulation:</a:t>
            </a:r>
            <a:r>
              <a:rPr sz="900" spc="2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involves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 of the amplitude of the carrier as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sine wave.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3" y="4780355"/>
            <a:ext cx="4865064" cy="12715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Amplitude Shift Keying:</a:t>
            </a:r>
            <a:r>
              <a:rPr sz="900" spc="17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ASK refers 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technique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how the carrier wave is multiplied by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5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 signal f(t) so that the strength of the carrier wave is varied to represent 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binary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0 and</a:t>
            </a:r>
            <a:r>
              <a:rPr sz="900" spc="-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1.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Baud Rate:</a:t>
            </a:r>
            <a:r>
              <a:rPr sz="900" spc="13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It is the</a:t>
            </a:r>
            <a:r>
              <a:rPr sz="900" spc="-13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number of times per second the</a:t>
            </a:r>
            <a:r>
              <a:rPr sz="900" spc="-13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line</a:t>
            </a:r>
            <a:r>
              <a:rPr sz="900" spc="-11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condition can switch from</a:t>
            </a:r>
            <a:r>
              <a:rPr sz="900" spc="-12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“1” to</a:t>
            </a:r>
            <a:r>
              <a:rPr sz="900" spc="-13" dirty="0">
                <a:solidFill>
                  <a:srgbClr val="000000"/>
                </a:solidFill>
                <a:latin typeface="NDWJOJ+BookAntiqua"/>
                <a:cs typeface="NDWJOJ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NDWJOJ+BookAntiqua"/>
                <a:cs typeface="NDWJOJ+BookAntiqua"/>
              </a:rPr>
              <a:t>“0”.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Binary Phase Shift Keying:</a:t>
            </a:r>
            <a:r>
              <a:rPr sz="900" spc="18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BPSK involves two possible phases shift for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modulation.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Carrier Signal:</a:t>
            </a:r>
            <a:r>
              <a:rPr sz="900" spc="12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 is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base signal generated by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sending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 whose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 of the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characteristics is altered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accordance with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 signal 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 modulated.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3" y="6089725"/>
            <a:ext cx="5200917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Differential</a:t>
            </a:r>
            <a:r>
              <a:rPr sz="900" spc="-42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Phase</a:t>
            </a:r>
            <a:r>
              <a:rPr sz="900" spc="-49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Shift</a:t>
            </a:r>
            <a:r>
              <a:rPr sz="900" spc="-48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Keying:</a:t>
            </a:r>
            <a:r>
              <a:rPr sz="900" spc="-32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-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-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method,</a:t>
            </a:r>
            <a:r>
              <a:rPr sz="900" spc="-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modem</a:t>
            </a:r>
            <a:r>
              <a:rPr sz="900" spc="-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shifts</a:t>
            </a:r>
            <a:r>
              <a:rPr sz="900" spc="-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-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-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succeeding</a:t>
            </a:r>
            <a:r>
              <a:rPr sz="900" spc="-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 a certain number of degrees.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3" y="6449389"/>
            <a:ext cx="4530169" cy="3980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FDM:</a:t>
            </a:r>
            <a:r>
              <a:rPr sz="900" spc="1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 frequency division multiplexing, multiple channels are combined together for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 over a single channel.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3" y="6887158"/>
            <a:ext cx="4843805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FDMA: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 divides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 band into various channels based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 the FDM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techniques.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 of these can carry a voice conversation or, with digital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service, carry digital data.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3" y="7323023"/>
            <a:ext cx="5199849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Frequency</a:t>
            </a:r>
            <a:r>
              <a:rPr sz="900" spc="185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Modulation:</a:t>
            </a:r>
            <a:r>
              <a:rPr sz="900" spc="186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1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1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involves</a:t>
            </a:r>
            <a:r>
              <a:rPr sz="900" spc="1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1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1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 sine wave.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3" y="7682687"/>
            <a:ext cx="5200611" cy="3233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Frequency</a:t>
            </a:r>
            <a:r>
              <a:rPr sz="900" spc="126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Shifted</a:t>
            </a:r>
            <a:r>
              <a:rPr sz="900" spc="125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Keying:</a:t>
            </a:r>
            <a:r>
              <a:rPr sz="900" spc="127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FSK</a:t>
            </a:r>
            <a:r>
              <a:rPr sz="900" spc="1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describes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1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1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(or</a:t>
            </a:r>
            <a:r>
              <a:rPr sz="900" spc="1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10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carriers)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1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using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different frequency for a 1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0.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29053" y="8043875"/>
            <a:ext cx="5200707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Inter</a:t>
            </a:r>
            <a:r>
              <a:rPr sz="900" spc="181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modulation:</a:t>
            </a:r>
            <a:r>
              <a:rPr sz="900" spc="195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involves</a:t>
            </a:r>
            <a:r>
              <a:rPr sz="900" spc="1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1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(or</a:t>
            </a:r>
            <a:r>
              <a:rPr sz="900" spc="1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more)</a:t>
            </a:r>
            <a:r>
              <a:rPr sz="900" spc="1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sinusoids</a:t>
            </a:r>
            <a:r>
              <a:rPr sz="900" spc="1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effect</a:t>
            </a:r>
            <a:r>
              <a:rPr sz="900" spc="1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1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another</a:t>
            </a:r>
            <a:r>
              <a:rPr sz="900" spc="1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produce</a:t>
            </a:r>
            <a:r>
              <a:rPr sz="900" spc="1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undesired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products, that is, unwanted frequencies (noise).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829053" y="8403539"/>
            <a:ext cx="5199872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Modems:</a:t>
            </a:r>
            <a:r>
              <a:rPr sz="900" spc="22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Refers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 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modulator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demodulator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converts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 to digital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 and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vice versa.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829053" y="8764727"/>
            <a:ext cx="5200827" cy="3221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Modulation:</a:t>
            </a:r>
            <a:r>
              <a:rPr sz="900" spc="73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act</a:t>
            </a:r>
            <a:r>
              <a:rPr sz="900" spc="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translating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some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low-frequency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(base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band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signal)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such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voice,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data,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etc. to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 higher frequency.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829053" y="9124645"/>
            <a:ext cx="5200953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Multiplexing: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Refers to</a:t>
            </a:r>
            <a:r>
              <a:rPr sz="900" spc="-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 in which multiple channels are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combined for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 over a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common transmission path.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62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3240341" y="10135256"/>
            <a:ext cx="2328244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endParaRPr sz="900" dirty="0">
              <a:solidFill>
                <a:srgbClr val="000000"/>
              </a:solidFill>
              <a:latin typeface="AFGCLF+BookAntiqua-Bold"/>
              <a:cs typeface="AFGCLF+BookAntiqua-Bold"/>
            </a:endParaRP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752896" y="6528424"/>
            <a:ext cx="275574" cy="27244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753124" y="5219376"/>
            <a:ext cx="271967" cy="2222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5988" y="394589"/>
            <a:ext cx="6873367" cy="4826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3632327" y="524549"/>
            <a:ext cx="2253251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Unit 03:</a:t>
            </a:r>
            <a:r>
              <a:rPr sz="900" spc="-13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Digital and Analog Transmssion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455410" y="519406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4275" y="905967"/>
            <a:ext cx="5199571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Phase</a:t>
            </a:r>
            <a:r>
              <a:rPr sz="900" spc="214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Modulation:</a:t>
            </a:r>
            <a:r>
              <a:rPr sz="900" spc="229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20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2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(PM)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2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similar</a:t>
            </a:r>
            <a:r>
              <a:rPr sz="900" spc="2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</a:t>
            </a:r>
            <a:r>
              <a:rPr sz="900" spc="2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modulation.</a:t>
            </a:r>
            <a:r>
              <a:rPr sz="900" spc="20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Instead</a:t>
            </a:r>
            <a:r>
              <a:rPr sz="900" spc="2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0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 of the carrier wave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changing,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 of the carrier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wave changes.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4275" y="1265630"/>
            <a:ext cx="5199646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Phase</a:t>
            </a:r>
            <a:r>
              <a:rPr sz="900" spc="22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Shift</a:t>
            </a:r>
            <a:r>
              <a:rPr sz="900" spc="11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Keying:</a:t>
            </a:r>
            <a:r>
              <a:rPr sz="900" spc="41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method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sine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wave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transmitted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sine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wave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carries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sine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wave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varied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represent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binary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0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both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 frequency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analog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waveform are kept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constant.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4275" y="1768550"/>
            <a:ext cx="5201171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Quadrature</a:t>
            </a:r>
            <a:r>
              <a:rPr sz="900" spc="-39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Amplitude</a:t>
            </a:r>
            <a:r>
              <a:rPr sz="900" spc="-38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Modulation:</a:t>
            </a:r>
            <a:r>
              <a:rPr sz="900" spc="-13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-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technique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based</a:t>
            </a:r>
            <a:r>
              <a:rPr sz="900" spc="-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-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amplitude</a:t>
            </a:r>
            <a:r>
              <a:rPr sz="900" spc="-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-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-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phase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 to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improve the performance of the amplitude modulation.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4275" y="2128213"/>
            <a:ext cx="5202113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Quadrature Phase</a:t>
            </a:r>
            <a:r>
              <a:rPr sz="900" spc="-13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Shifted Keying:</a:t>
            </a:r>
            <a:r>
              <a:rPr sz="900" spc="13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case of 4 different phase shifts possibilities for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symbol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</a:t>
            </a:r>
            <a:r>
              <a:rPr sz="900" spc="1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means</a:t>
            </a:r>
            <a:r>
              <a:rPr sz="900" spc="1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1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1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symbol</a:t>
            </a:r>
            <a:r>
              <a:rPr sz="900" spc="1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represents</a:t>
            </a:r>
            <a:r>
              <a:rPr sz="900" spc="15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2</a:t>
            </a:r>
            <a:r>
              <a:rPr sz="900" spc="1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bits</a:t>
            </a:r>
            <a:r>
              <a:rPr sz="900" spc="1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modulation</a:t>
            </a:r>
            <a:r>
              <a:rPr sz="900" spc="1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will</a:t>
            </a:r>
            <a:r>
              <a:rPr sz="900" spc="1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1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called</a:t>
            </a:r>
            <a:r>
              <a:rPr sz="900" spc="1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quadrature</a:t>
            </a:r>
            <a:r>
              <a:rPr sz="900" spc="1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PSK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(QPSK).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4275" y="2631133"/>
            <a:ext cx="5199547" cy="6072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Space Division Switching:</a:t>
            </a:r>
            <a:r>
              <a:rPr sz="900" spc="2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Refers 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kind of switch developed for analog environment. Crossbar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switch</a:t>
            </a:r>
            <a:r>
              <a:rPr sz="900" spc="-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-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simplest</a:t>
            </a:r>
            <a:r>
              <a:rPr sz="900" spc="-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possible</a:t>
            </a:r>
            <a:r>
              <a:rPr sz="900" spc="-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space</a:t>
            </a:r>
            <a:r>
              <a:rPr sz="900" spc="-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division</a:t>
            </a:r>
            <a:r>
              <a:rPr sz="900" spc="-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switch</a:t>
            </a:r>
            <a:r>
              <a:rPr sz="900" spc="-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where</a:t>
            </a:r>
            <a:r>
              <a:rPr sz="900" spc="-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-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packet</a:t>
            </a:r>
            <a:r>
              <a:rPr sz="900" spc="-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takes</a:t>
            </a:r>
            <a:r>
              <a:rPr sz="900" spc="-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different</a:t>
            </a:r>
            <a:r>
              <a:rPr sz="900" spc="-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path</a:t>
            </a:r>
            <a:r>
              <a:rPr sz="900" spc="-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through</a:t>
            </a:r>
          </a:p>
          <a:p>
            <a:pPr marL="0" marR="0">
              <a:lnSpc>
                <a:spcPts val="1118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switch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depending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its</a:t>
            </a:r>
            <a:r>
              <a:rPr sz="900" spc="-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destination.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Time division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switching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 based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 multiplexing for digital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4275" y="3276166"/>
            <a:ext cx="5201655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TDM:</a:t>
            </a:r>
            <a:r>
              <a:rPr sz="900" spc="345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Refers</a:t>
            </a:r>
            <a:r>
              <a:rPr sz="900" spc="3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3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</a:t>
            </a:r>
            <a:r>
              <a:rPr sz="900" spc="3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3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merge</a:t>
            </a:r>
            <a:r>
              <a:rPr sz="900" spc="3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3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3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several</a:t>
            </a:r>
            <a:r>
              <a:rPr sz="900" spc="3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sources</a:t>
            </a:r>
            <a:r>
              <a:rPr sz="900" spc="3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into</a:t>
            </a:r>
            <a:r>
              <a:rPr sz="900" spc="3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single</a:t>
            </a:r>
            <a:r>
              <a:rPr sz="900" spc="3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channel</a:t>
            </a:r>
            <a:r>
              <a:rPr sz="900" spc="3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 over transmission media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like telephone lines, microwave system or satellite system.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4275" y="3635829"/>
            <a:ext cx="5197144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TDMA:</a:t>
            </a:r>
            <a:r>
              <a:rPr sz="900" spc="19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 is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 digital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 technology that allows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number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channels to access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 single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radio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frequency (RF) channel</a:t>
            </a:r>
            <a:r>
              <a:rPr sz="900" spc="-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without interference by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allocating unique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time slots 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 channel.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4275" y="3997017"/>
            <a:ext cx="5198813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Virtual</a:t>
            </a:r>
            <a:r>
              <a:rPr sz="900" spc="14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circuit:</a:t>
            </a:r>
            <a:r>
              <a:rPr sz="900" spc="23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 is a logical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path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selected out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many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possible physical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paths available between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more points.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4275" y="4356681"/>
            <a:ext cx="5203331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WDM:</a:t>
            </a:r>
            <a:r>
              <a:rPr sz="900" spc="97" dirty="0">
                <a:solidFill>
                  <a:srgbClr val="000000"/>
                </a:solidFill>
                <a:latin typeface="OFRHLS+BookAntiqua-BoldItalic"/>
                <a:cs typeface="OFRHLS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defined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fibre-optic</a:t>
            </a:r>
            <a:r>
              <a:rPr sz="900" spc="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technique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employs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more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optical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signals having different wavelengths to</a:t>
            </a:r>
            <a:r>
              <a:rPr sz="900" spc="-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transmit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 simultaneously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 the same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direction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over one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fibre, and later on is separated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 wavelength at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distant end.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4275" y="4862446"/>
            <a:ext cx="2122908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AFGCLF+BookAntiqua-Bold"/>
                <a:cs typeface="AFGCLF+BookAntiqua-Bold"/>
              </a:rPr>
              <a:t>Further/Suggested Readings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428241" y="5156475"/>
            <a:ext cx="204973" cy="368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656841" y="5151396"/>
            <a:ext cx="4153535" cy="573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Andrew S. Tanenbaum,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Computer Networks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, Prentice Hall.</a:t>
            </a:r>
          </a:p>
          <a:p>
            <a:pPr marL="0" marR="0">
              <a:lnSpc>
                <a:spcPts val="1214"/>
              </a:lnSpc>
              <a:spcBef>
                <a:spcPts val="2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Behrouz</a:t>
            </a:r>
            <a:r>
              <a:rPr sz="900" spc="2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A.</a:t>
            </a:r>
            <a:r>
              <a:rPr sz="900" spc="2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Forouzan</a:t>
            </a:r>
            <a:r>
              <a:rPr sz="900" spc="2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Sophia</a:t>
            </a:r>
            <a:r>
              <a:rPr sz="900" spc="2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Chung</a:t>
            </a:r>
            <a:r>
              <a:rPr sz="900" spc="2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Fegan,</a:t>
            </a:r>
            <a:r>
              <a:rPr sz="900" spc="2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Data</a:t>
            </a:r>
            <a:r>
              <a:rPr sz="900" spc="266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Communications</a:t>
            </a:r>
            <a:r>
              <a:rPr sz="900" spc="267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and</a:t>
            </a:r>
          </a:p>
          <a:p>
            <a:pPr marL="0" marR="0">
              <a:lnSpc>
                <a:spcPts val="1214"/>
              </a:lnSpc>
              <a:spcBef>
                <a:spcPts val="2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Networking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, McGraw-Hill Companies.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428242" y="5727975"/>
            <a:ext cx="204974" cy="559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18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656842" y="5722896"/>
            <a:ext cx="4156583" cy="38085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Burton,</a:t>
            </a:r>
            <a:r>
              <a:rPr sz="900" spc="1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Bill,</a:t>
            </a:r>
            <a:r>
              <a:rPr sz="900" spc="1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Remote</a:t>
            </a:r>
            <a:r>
              <a:rPr sz="900" spc="182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Access</a:t>
            </a:r>
            <a:r>
              <a:rPr sz="900" spc="179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for</a:t>
            </a:r>
            <a:r>
              <a:rPr sz="900" spc="178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Cisco</a:t>
            </a:r>
            <a:r>
              <a:rPr sz="900" spc="177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Networks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,</a:t>
            </a:r>
            <a:r>
              <a:rPr sz="900" spc="1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McGraw-Hill</a:t>
            </a:r>
            <a:r>
              <a:rPr sz="900" spc="1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Osborne</a:t>
            </a:r>
            <a:r>
              <a:rPr sz="900" spc="1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Media,</a:t>
            </a:r>
          </a:p>
          <a:p>
            <a:pPr marL="0" marR="0">
              <a:lnSpc>
                <a:spcPts val="1118"/>
              </a:lnSpc>
              <a:spcBef>
                <a:spcPts val="36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McGraw-Hill Osborne Media.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656842" y="6103896"/>
            <a:ext cx="4155059" cy="38085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Rajneesh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Agrawal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Bharat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Bhushan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Tiwari,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Computer</a:t>
            </a:r>
            <a:r>
              <a:rPr sz="900" spc="34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Networks</a:t>
            </a:r>
            <a:r>
              <a:rPr sz="900" spc="4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and</a:t>
            </a:r>
            <a:r>
              <a:rPr sz="900" spc="44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 </a:t>
            </a:r>
            <a:r>
              <a:rPr sz="900" dirty="0">
                <a:solidFill>
                  <a:srgbClr val="000000"/>
                </a:solidFill>
                <a:latin typeface="BUTLGB+PalatinoLinotype,Italic"/>
                <a:cs typeface="BUTLGB+PalatinoLinotype,Italic"/>
              </a:rPr>
              <a:t>Internet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,</a:t>
            </a:r>
          </a:p>
          <a:p>
            <a:pPr marL="0" marR="0">
              <a:lnSpc>
                <a:spcPts val="1118"/>
              </a:lnSpc>
              <a:spcBef>
                <a:spcPts val="36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Vikas Publication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428242" y="6566175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656842" y="6571309"/>
            <a:ext cx="335938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https://www.geeksforgeeks.org/computer-network-tutorials/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63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922828" y="10109857"/>
            <a:ext cx="2328270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AFGCLF+BookAntiqua-Bold"/>
                <a:cs typeface="AFGCLF+BookAntiqua-Bold"/>
              </a:rPr>
              <a:t> </a:t>
            </a:r>
            <a:endParaRPr sz="900" dirty="0">
              <a:solidFill>
                <a:srgbClr val="000000"/>
              </a:solidFill>
              <a:latin typeface="AFGCLF+BookAntiqua-Bold"/>
              <a:cs typeface="AFGCLF+BookAntiqua-Bold"/>
            </a:endParaRP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611124" y="1538478"/>
            <a:ext cx="5198110" cy="301028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787390" y="406654"/>
            <a:ext cx="1769109" cy="34035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692462" y="493469"/>
            <a:ext cx="2792111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2"/>
              </a:lnSpc>
              <a:spcBef>
                <a:spcPts val="0"/>
              </a:spcBef>
              <a:spcAft>
                <a:spcPts val="0"/>
              </a:spcAft>
            </a:pPr>
            <a:r>
              <a:rPr sz="1000" i="1" dirty="0">
                <a:solidFill>
                  <a:srgbClr val="000000"/>
                </a:solidFill>
                <a:latin typeface="Arial"/>
                <a:cs typeface="Arial"/>
              </a:rPr>
              <a:t>Dr. Rajni Bhalla</a:t>
            </a:r>
            <a:r>
              <a:rPr sz="1000" i="1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n-US" sz="1000" i="1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endParaRPr sz="1000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444873" y="524549"/>
            <a:ext cx="1441611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Unit 04:</a:t>
            </a:r>
            <a:r>
              <a:rPr sz="900" spc="-12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Network Models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520942" y="53007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Notes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171954" y="1173140"/>
            <a:ext cx="2235784" cy="2500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663"/>
              </a:lnSpc>
              <a:spcBef>
                <a:spcPts val="0"/>
              </a:spcBef>
              <a:spcAft>
                <a:spcPts val="0"/>
              </a:spcAft>
            </a:pPr>
            <a:r>
              <a:rPr sz="1400" u="sng" spc="40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Unit-</a:t>
            </a:r>
            <a:r>
              <a:rPr sz="1400" u="sng" spc="32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 </a:t>
            </a:r>
            <a:r>
              <a:rPr sz="1400" u="sng" spc="44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04: </a:t>
            </a:r>
            <a:r>
              <a:rPr sz="1400" spc="-371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 </a:t>
            </a:r>
            <a:r>
              <a:rPr sz="1400" u="sng" spc="-48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Network</a:t>
            </a:r>
            <a:r>
              <a:rPr sz="1400" u="sng" spc="-54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 </a:t>
            </a:r>
            <a:r>
              <a:rPr sz="1400" u="sng" spc="-48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Models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1559432"/>
            <a:ext cx="813264" cy="38925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CONTENTS</a:t>
            </a:r>
          </a:p>
          <a:p>
            <a:pPr marL="0" marR="0">
              <a:lnSpc>
                <a:spcPts val="1118"/>
              </a:lnSpc>
              <a:spcBef>
                <a:spcPts val="57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Objectives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1986482"/>
            <a:ext cx="79134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Introduction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2205939"/>
            <a:ext cx="296189" cy="105224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4.1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4.2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4.3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4.4</a:t>
            </a:r>
          </a:p>
          <a:p>
            <a:pPr marL="0" marR="0">
              <a:lnSpc>
                <a:spcPts val="1118"/>
              </a:lnSpc>
              <a:spcBef>
                <a:spcPts val="60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4.5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105204" y="2205939"/>
            <a:ext cx="88470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Layered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Tasks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105204" y="2423870"/>
            <a:ext cx="91809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The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OSI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Model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105204" y="2641802"/>
            <a:ext cx="138101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Layers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in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the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OSI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Model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105204" y="2859734"/>
            <a:ext cx="54932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8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TCP/IP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105204" y="3078047"/>
            <a:ext cx="281479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Similarities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and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Difference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between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OSI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and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9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TCP/IP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3297503"/>
            <a:ext cx="64900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Summary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3515435"/>
            <a:ext cx="67576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Keywords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0" y="3733367"/>
            <a:ext cx="1613516" cy="83698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10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Self-Assessment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Answers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for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Self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Assessment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Review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Questions</a:t>
            </a:r>
          </a:p>
          <a:p>
            <a:pPr marL="0" marR="0">
              <a:lnSpc>
                <a:spcPts val="1118"/>
              </a:lnSpc>
              <a:spcBef>
                <a:spcPts val="62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Further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11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Readings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0" y="4627498"/>
            <a:ext cx="89713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Objectives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800" y="4885765"/>
            <a:ext cx="236067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After studying this unit, you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will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able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to: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946708" y="5141235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175308" y="5146369"/>
            <a:ext cx="4709426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Discuss</a:t>
            </a:r>
            <a:r>
              <a:rPr sz="900" spc="3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concept</a:t>
            </a:r>
            <a:r>
              <a:rPr sz="900" spc="3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3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</a:t>
            </a:r>
            <a:r>
              <a:rPr sz="900" spc="3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35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software</a:t>
            </a:r>
            <a:r>
              <a:rPr sz="900" spc="3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3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significance</a:t>
            </a:r>
            <a:r>
              <a:rPr sz="900" spc="3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3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layering</a:t>
            </a:r>
            <a:r>
              <a:rPr sz="900" spc="35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 process and related design issues for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layers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946708" y="5522235"/>
            <a:ext cx="204973" cy="368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175308" y="5527369"/>
            <a:ext cx="4707466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Describe different technologies involved in defining the network hardware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Explain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what</a:t>
            </a:r>
            <a:r>
              <a:rPr sz="900" spc="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reference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models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computer</a:t>
            </a:r>
            <a:r>
              <a:rPr sz="900" spc="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networks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how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they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related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OSI reference model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685800" y="6395592"/>
            <a:ext cx="1032792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Introduction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685800" y="6652081"/>
            <a:ext cx="5202059" cy="21693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 is a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combination of hardware and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software that sends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 location to another.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hardware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consists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equipment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carries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signals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point</a:t>
            </a:r>
            <a:r>
              <a:rPr sz="900" spc="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</a:p>
          <a:p>
            <a:pPr marL="0" marR="0">
              <a:lnSpc>
                <a:spcPts val="1118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another.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software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consists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instruction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sets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9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make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possible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services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expect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2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network.We</a:t>
            </a:r>
            <a:r>
              <a:rPr sz="900" spc="20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2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compare</a:t>
            </a:r>
            <a:r>
              <a:rPr sz="900" spc="1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task</a:t>
            </a:r>
            <a:r>
              <a:rPr sz="900" spc="2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networking</a:t>
            </a:r>
            <a:r>
              <a:rPr sz="900" spc="1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2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task</a:t>
            </a:r>
            <a:r>
              <a:rPr sz="900" spc="2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solving</a:t>
            </a:r>
            <a:r>
              <a:rPr sz="900" spc="1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mathematics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problem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computer.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fundamental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job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solving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problem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computer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done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computer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hardware.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However,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very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tedious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task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if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only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hardware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involved.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would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need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switches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every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memory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location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store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manipulate</a:t>
            </a:r>
            <a:r>
              <a:rPr sz="900" spc="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data.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task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much</a:t>
            </a:r>
            <a:r>
              <a:rPr sz="900" spc="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easier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if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software</a:t>
            </a:r>
            <a:r>
              <a:rPr sz="900" spc="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available.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1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highest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level,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program</a:t>
            </a:r>
            <a:r>
              <a:rPr sz="900" spc="10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10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direct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problem-solving</a:t>
            </a:r>
            <a:r>
              <a:rPr sz="900" spc="1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process;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details of how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done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actual hardware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 be left to the layers of software that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 called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higher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levels.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Compare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service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provided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computer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network.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example,</a:t>
            </a:r>
            <a:r>
              <a:rPr sz="900" spc="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task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sending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e-mail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point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world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another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broken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into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several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tasks,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performed by a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separate software</a:t>
            </a:r>
            <a:r>
              <a:rPr sz="900" spc="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package.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software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package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uses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services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another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software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package.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lowest</a:t>
            </a:r>
            <a:r>
              <a:rPr sz="900" spc="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layer,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signal,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set</a:t>
            </a:r>
            <a:r>
              <a:rPr sz="900" spc="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signals,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sent</a:t>
            </a:r>
            <a:r>
              <a:rPr sz="900" spc="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source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computer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destination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computer.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chapter,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give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general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idea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discuss the functions of each.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685800" y="8862059"/>
            <a:ext cx="1384530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4.1 </a:t>
            </a:r>
            <a:r>
              <a:rPr sz="1200" u="sng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Layered Tasks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685800" y="9120073"/>
            <a:ext cx="5197717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15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</a:t>
            </a:r>
            <a:r>
              <a:rPr sz="900" spc="1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concept</a:t>
            </a:r>
            <a:r>
              <a:rPr sz="900" spc="1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our</a:t>
            </a:r>
            <a:r>
              <a:rPr sz="900" spc="1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daily</a:t>
            </a:r>
            <a:r>
              <a:rPr sz="900" spc="1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life.</a:t>
            </a:r>
            <a:r>
              <a:rPr sz="900" spc="1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15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  <a:r>
              <a:rPr sz="900" spc="1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example,</a:t>
            </a:r>
            <a:r>
              <a:rPr sz="900" spc="1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let</a:t>
            </a:r>
            <a:r>
              <a:rPr sz="900" spc="1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</a:t>
            </a:r>
            <a:r>
              <a:rPr sz="900" spc="1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consider</a:t>
            </a:r>
            <a:r>
              <a:rPr sz="900" spc="1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15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friends</a:t>
            </a:r>
            <a:r>
              <a:rPr sz="900" spc="1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communicate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through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postal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maiL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sending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letter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friend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would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complex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if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there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were no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services available from the post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office.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VWUPDI+BookAntiqua-Italic"/>
                <a:cs typeface="VWUPDI+BookAntiqua-Italic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VWUPDI+BookAntiqua-Italic"/>
                <a:cs typeface="VWUPDI+BookAntiqua-Italic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VWUPDI+BookAntiqua-Italic"/>
                <a:cs typeface="VWUPDI+BookAntiqua-Italic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12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sh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ows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steps in this task.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64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2121636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PPRDUO+BookAntiqua-Bold"/>
                <a:cs typeface="PPRDUO+BookAntiqua-Bold"/>
              </a:rPr>
              <a:t> </a:t>
            </a:r>
            <a:endParaRPr sz="900" dirty="0">
              <a:solidFill>
                <a:srgbClr val="000000"/>
              </a:solidFill>
              <a:latin typeface="PPRDUO+BookAntiqua-Bold"/>
              <a:cs typeface="PPRDUO+BookAntiqua-Bold"/>
            </a:endParaRP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1"/>
          <p:cNvSpPr/>
          <p:nvPr/>
        </p:nvSpPr>
        <p:spPr>
          <a:xfrm>
            <a:off x="9525" y="390779"/>
            <a:ext cx="6886575" cy="298513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42188" y="513309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Notes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Data Communication and Networking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3287903" y="3457523"/>
            <a:ext cx="228082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FFNWWE+BookAntiqua"/>
                <a:cs typeface="FFNWWE+BookAntiqua"/>
              </a:rPr>
              <a:t>Figure 1 Tasks Involve in Sending a Letter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3729400"/>
            <a:ext cx="1848045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Sender, Receiver, and Carrier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3952823"/>
            <a:ext cx="4418343" cy="3995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VWUPDI+BookAntiqua-Italic"/>
                <a:cs typeface="VWUPDI+BookAntiqua-Italic"/>
                <a:hlinkClick r:id="rId3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VWUPDI+BookAntiqua-Italic"/>
                <a:cs typeface="VWUPDI+BookAntiqua-Italic"/>
                <a:hlinkClick r:id="rId3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VWUPDI+BookAntiqua-Italic"/>
                <a:cs typeface="VWUPDI+BookAntiqua-Italic"/>
                <a:hlinkClick r:id="rId3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</a:t>
            </a:r>
            <a:r>
              <a:rPr sz="900" dirty="0">
                <a:solidFill>
                  <a:srgbClr val="000000"/>
                </a:solidFill>
                <a:latin typeface="VWUPDI+BookAntiqua-Italic"/>
                <a:cs typeface="VWUPDI+BookAntiqua-Italic"/>
                <a:hlinkClick r:id="rId3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 have a sender, a receiver, 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 carrier that transports the letter. There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 a hierarchy of tasks.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4" y="4391001"/>
            <a:ext cx="1156094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At the Sender Site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3" y="4618812"/>
            <a:ext cx="4328332" cy="10536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Let us first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describe, in order, the activities that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take place at the</a:t>
            </a:r>
            <a:r>
              <a:rPr sz="900" spc="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sender site.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 Higher layer. The sender writes the letter, inserts the letter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envelope, writes</a:t>
            </a:r>
          </a:p>
          <a:p>
            <a:pPr marL="0" marR="0">
              <a:lnSpc>
                <a:spcPts val="1118"/>
              </a:lnSpc>
              <a:spcBef>
                <a:spcPts val="64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sender and receiver addresses, and drops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letter in a mailbox.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 Middle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layer. The letter is picked up by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 letter carrier 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delivered 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post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office.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3" y="5710250"/>
            <a:ext cx="4233482" cy="4104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 Lower layer. The letter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sorted at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post office; a carrier</a:t>
            </a:r>
            <a:r>
              <a:rPr sz="900" spc="-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transports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letter.</a:t>
            </a:r>
          </a:p>
          <a:p>
            <a:pPr marL="0" marR="0">
              <a:lnSpc>
                <a:spcPts val="1197"/>
              </a:lnSpc>
              <a:spcBef>
                <a:spcPts val="615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On the</a:t>
            </a:r>
            <a:r>
              <a:rPr sz="1000" spc="15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Way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3" y="6158306"/>
            <a:ext cx="4740638" cy="850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letter is then on its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way 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recipient. On the way 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recipient's local post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office, the letter may actually go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through a central office. 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addition,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may be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transported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truck, train, airplane, boat, or a combination of these.</a:t>
            </a:r>
          </a:p>
          <a:p>
            <a:pPr marL="0" marR="0">
              <a:lnSpc>
                <a:spcPts val="1197"/>
              </a:lnSpc>
              <a:spcBef>
                <a:spcPts val="601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At the Receiver Site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71724" y="7042044"/>
            <a:ext cx="204974" cy="4737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1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100325" y="7047179"/>
            <a:ext cx="4123754" cy="4757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Lower layer. The carrier transports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letter 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post office.</a:t>
            </a:r>
          </a:p>
          <a:p>
            <a:pPr marL="0" marR="0">
              <a:lnSpc>
                <a:spcPts val="1118"/>
              </a:lnSpc>
              <a:spcBef>
                <a:spcPts val="9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Middle layer. The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letter is sorted and delivered to the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recipient's mailbox.</a:t>
            </a:r>
          </a:p>
          <a:p>
            <a:pPr marL="0" marR="0">
              <a:lnSpc>
                <a:spcPts val="1118"/>
              </a:lnSpc>
              <a:spcBef>
                <a:spcPts val="4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Higher layer. The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receiver picks up the letter, opens the envelope, and reads it.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3" y="7564419"/>
            <a:ext cx="729981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Hierarchy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2" y="7787842"/>
            <a:ext cx="5201856" cy="10320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According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our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analysis,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there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three</a:t>
            </a:r>
            <a:r>
              <a:rPr sz="900" spc="9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different</a:t>
            </a:r>
            <a:r>
              <a:rPr sz="900" spc="1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activities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1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sender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site</a:t>
            </a:r>
            <a:r>
              <a:rPr sz="900" spc="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another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three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activities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receiver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site.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task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transporting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letter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between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sender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receiver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done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carrier.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Something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not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obvious</a:t>
            </a:r>
            <a:r>
              <a:rPr sz="900" spc="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immediately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tasks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must</a:t>
            </a:r>
            <a:r>
              <a:rPr sz="900" spc="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done</a:t>
            </a:r>
            <a:r>
              <a:rPr sz="900" spc="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order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given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hierarchy.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sender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site,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letter</a:t>
            </a:r>
            <a:r>
              <a:rPr sz="900" spc="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must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written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dropped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mailbox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before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being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picked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up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letter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delivered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 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post</a:t>
            </a:r>
            <a:r>
              <a:rPr sz="900" spc="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office.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site,</a:t>
            </a:r>
            <a:r>
              <a:rPr sz="900" spc="9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letter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must</a:t>
            </a:r>
            <a:r>
              <a:rPr sz="900" spc="1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dropped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recipient</a:t>
            </a:r>
            <a:r>
              <a:rPr sz="900" spc="1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mailbox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before</a:t>
            </a:r>
            <a:r>
              <a:rPr sz="900" spc="1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being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picked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up</a:t>
            </a:r>
            <a:r>
              <a:rPr sz="900" spc="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read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recipient.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2" y="8864830"/>
            <a:ext cx="609018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Services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2" y="9088069"/>
            <a:ext cx="5201019" cy="6053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sending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site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uses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services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immediately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below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it.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sender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higher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uses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services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middle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layer.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middle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uses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services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lower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layer.</a:t>
            </a:r>
            <a:r>
              <a:rPr sz="900" spc="1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lower</a:t>
            </a:r>
            <a:r>
              <a:rPr sz="900" spc="1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uses</a:t>
            </a:r>
            <a:r>
              <a:rPr sz="900" spc="1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services</a:t>
            </a:r>
            <a:r>
              <a:rPr sz="900" spc="1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carrier.</a:t>
            </a:r>
            <a:r>
              <a:rPr sz="900" spc="1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layered</a:t>
            </a:r>
            <a:r>
              <a:rPr sz="900" spc="1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</a:t>
            </a:r>
            <a:r>
              <a:rPr sz="900" spc="1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1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dominated</a:t>
            </a:r>
            <a:r>
              <a:rPr sz="900" spc="1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communications</a:t>
            </a:r>
            <a:r>
              <a:rPr sz="900" spc="2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networking</a:t>
            </a:r>
            <a:r>
              <a:rPr sz="900" spc="2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literature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before</a:t>
            </a:r>
            <a:r>
              <a:rPr sz="900" spc="20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1990</a:t>
            </a:r>
            <a:r>
              <a:rPr sz="900" spc="20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was</a:t>
            </a:r>
            <a:r>
              <a:rPr sz="900" spc="2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Open</a:t>
            </a:r>
            <a:r>
              <a:rPr sz="900" spc="2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Systems</a:t>
            </a:r>
            <a:r>
              <a:rPr sz="900" spc="2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Interconnection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PPRDUO+BookAntiqua-Bold"/>
                <a:cs typeface="PPRDUO+BookAntiqua-Bold"/>
              </a:rPr>
              <a:t> </a:t>
            </a:r>
            <a:endParaRPr sz="900" dirty="0">
              <a:solidFill>
                <a:srgbClr val="000000"/>
              </a:solidFill>
              <a:latin typeface="PPRDUO+BookAntiqua-Bold"/>
              <a:cs typeface="PPRDUO+BookAntiqua-Bold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65</a:t>
            </a: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object 1"/>
          <p:cNvSpPr/>
          <p:nvPr/>
        </p:nvSpPr>
        <p:spPr>
          <a:xfrm>
            <a:off x="2081770" y="8646430"/>
            <a:ext cx="2077862" cy="25025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095119" y="8085857"/>
            <a:ext cx="2064514" cy="24135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062860" y="7506352"/>
            <a:ext cx="2102334" cy="24469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062860" y="6945783"/>
            <a:ext cx="2102334" cy="23690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062860" y="6376315"/>
            <a:ext cx="2102334" cy="240244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062860" y="5782378"/>
            <a:ext cx="2102334" cy="263601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062860" y="5189554"/>
            <a:ext cx="2096772" cy="28807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908175" y="3047111"/>
            <a:ext cx="3138170" cy="122364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787390" y="406654"/>
            <a:ext cx="1769109" cy="340359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4444873" y="524549"/>
            <a:ext cx="1441611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Unit 04:</a:t>
            </a:r>
            <a:r>
              <a:rPr sz="900" spc="-12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Network Models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520942" y="53007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Notes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00" y="712164"/>
            <a:ext cx="5200491" cy="60711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(OSI)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model.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Everyone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believed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</a:t>
            </a:r>
            <a:r>
              <a:rPr sz="900" spc="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would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become</a:t>
            </a:r>
            <a:r>
              <a:rPr sz="900" spc="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ultimate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standard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communications,</a:t>
            </a:r>
            <a:r>
              <a:rPr sz="900" spc="30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but</a:t>
            </a:r>
            <a:r>
              <a:rPr sz="900" spc="3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3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did</a:t>
            </a:r>
            <a:r>
              <a:rPr sz="900" spc="3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not</a:t>
            </a:r>
            <a:r>
              <a:rPr sz="900" spc="3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happen.</a:t>
            </a:r>
            <a:r>
              <a:rPr sz="900" spc="3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TCPIIP</a:t>
            </a:r>
            <a:r>
              <a:rPr sz="900" spc="3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</a:t>
            </a:r>
            <a:r>
              <a:rPr sz="900" spc="3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suite</a:t>
            </a:r>
            <a:r>
              <a:rPr sz="900" spc="3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became</a:t>
            </a:r>
            <a:r>
              <a:rPr sz="900" spc="3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dominant</a:t>
            </a:r>
          </a:p>
          <a:p>
            <a:pPr marL="0" marR="0">
              <a:lnSpc>
                <a:spcPts val="1117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commercial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architecture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because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was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used</a:t>
            </a:r>
            <a:r>
              <a:rPr sz="900" spc="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tested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extensively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Internet;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was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never fully implemented.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799" y="1577592"/>
            <a:ext cx="1465276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4.2 </a:t>
            </a:r>
            <a:r>
              <a:rPr sz="1200" u="sng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The OSI Model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0" y="1834082"/>
            <a:ext cx="5202547" cy="11753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Established</a:t>
            </a:r>
            <a:r>
              <a:rPr sz="900" spc="3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3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1947,</a:t>
            </a:r>
            <a:r>
              <a:rPr sz="900" spc="3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International</a:t>
            </a:r>
            <a:r>
              <a:rPr sz="900" spc="3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Standards</a:t>
            </a:r>
            <a:r>
              <a:rPr sz="900" spc="3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Organization</a:t>
            </a:r>
            <a:r>
              <a:rPr sz="900" spc="3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(ISO)</a:t>
            </a:r>
            <a:r>
              <a:rPr sz="900" spc="3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multinational</a:t>
            </a:r>
            <a:r>
              <a:rPr sz="900" spc="3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body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dedicated</a:t>
            </a:r>
            <a:r>
              <a:rPr sz="900" spc="1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worldwide</a:t>
            </a:r>
            <a:r>
              <a:rPr sz="900" spc="1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agreement</a:t>
            </a:r>
            <a:r>
              <a:rPr sz="900" spc="1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1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international</a:t>
            </a:r>
            <a:r>
              <a:rPr sz="900" spc="1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standards.</a:t>
            </a:r>
            <a:r>
              <a:rPr sz="900" spc="1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  <a:r>
              <a:rPr sz="900" spc="1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ISO</a:t>
            </a:r>
            <a:r>
              <a:rPr sz="900" spc="1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standard</a:t>
            </a:r>
            <a:r>
              <a:rPr sz="900" spc="1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1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covers</a:t>
            </a:r>
            <a:r>
              <a:rPr sz="900" spc="1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all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aspects</a:t>
            </a:r>
            <a:r>
              <a:rPr sz="900" spc="2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2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communications</a:t>
            </a:r>
            <a:r>
              <a:rPr sz="900" spc="2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2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Open</a:t>
            </a:r>
            <a:r>
              <a:rPr sz="900" spc="2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Systems</a:t>
            </a:r>
            <a:r>
              <a:rPr sz="900" spc="2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Interconnection</a:t>
            </a:r>
            <a:r>
              <a:rPr sz="900" spc="2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model.</a:t>
            </a:r>
            <a:r>
              <a:rPr sz="900" spc="2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2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was</a:t>
            </a:r>
            <a:r>
              <a:rPr sz="900" spc="2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first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introduced</a:t>
            </a:r>
            <a:r>
              <a:rPr sz="900" spc="1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late</a:t>
            </a:r>
            <a:r>
              <a:rPr sz="900" spc="1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1970s.</a:t>
            </a:r>
            <a:r>
              <a:rPr sz="900" spc="1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  <a:r>
              <a:rPr sz="900" spc="1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open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</a:t>
            </a:r>
            <a:r>
              <a:rPr sz="900" spc="1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set</a:t>
            </a:r>
            <a:r>
              <a:rPr sz="900" spc="1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protocols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1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allows</a:t>
            </a:r>
            <a:r>
              <a:rPr sz="900" spc="1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any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1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systems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regardless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their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underlying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architecture.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purpose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 show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how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 facilitate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 between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different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systems without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requiring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changes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logic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underlying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hardware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software.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</a:t>
            </a:r>
            <a:r>
              <a:rPr sz="900" spc="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not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protocol;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 understanding 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designing a network architecture that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 flexible, robust, and interoperable.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800" y="4347539"/>
            <a:ext cx="5201481" cy="7488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</a:t>
            </a:r>
            <a:r>
              <a:rPr sz="900" spc="4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</a:t>
            </a:r>
            <a:r>
              <a:rPr sz="900" spc="4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4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4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layered</a:t>
            </a:r>
            <a:r>
              <a:rPr sz="900" spc="4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framework</a:t>
            </a:r>
            <a:r>
              <a:rPr sz="900" spc="4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4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design</a:t>
            </a:r>
            <a:r>
              <a:rPr sz="900" spc="4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4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4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systems</a:t>
            </a:r>
            <a:r>
              <a:rPr sz="900" spc="4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4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allows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between</a:t>
            </a:r>
            <a:r>
              <a:rPr sz="900" spc="1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all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types</a:t>
            </a:r>
            <a:r>
              <a:rPr sz="900" spc="1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computer</a:t>
            </a:r>
            <a:r>
              <a:rPr sz="900" spc="1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systems.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consists</a:t>
            </a:r>
            <a:r>
              <a:rPr sz="900" spc="1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seven</a:t>
            </a:r>
            <a:r>
              <a:rPr sz="900" spc="1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separate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but</a:t>
            </a:r>
            <a:r>
              <a:rPr sz="900" spc="1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related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layers,</a:t>
            </a:r>
            <a:r>
              <a:rPr sz="900" spc="2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2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</a:t>
            </a:r>
            <a:r>
              <a:rPr sz="900" spc="2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defines</a:t>
            </a:r>
            <a:r>
              <a:rPr sz="900" spc="25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5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part</a:t>
            </a:r>
            <a:r>
              <a:rPr sz="900" spc="2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</a:t>
            </a:r>
            <a:r>
              <a:rPr sz="900" spc="2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moving</a:t>
            </a:r>
            <a:r>
              <a:rPr sz="900" spc="2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</a:t>
            </a:r>
            <a:r>
              <a:rPr sz="900" spc="2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across</a:t>
            </a:r>
            <a:r>
              <a:rPr sz="900" spc="2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(s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13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eeFigure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  <a:hlinkClick r:id="rId13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13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2).</a:t>
            </a:r>
            <a:r>
              <a:rPr sz="900" spc="98" dirty="0">
                <a:solidFill>
                  <a:srgbClr val="000000"/>
                </a:solidFill>
                <a:latin typeface="FFNWWE+BookAntiqua"/>
                <a:cs typeface="FFNWWE+BookAntiqua"/>
                <a:hlinkClick r:id="rId13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  <a:r>
              <a:rPr sz="900" spc="10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understanding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fundamentals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</a:t>
            </a:r>
            <a:r>
              <a:rPr sz="900" spc="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provides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solid</a:t>
            </a:r>
            <a:r>
              <a:rPr sz="900" spc="9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basis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exploring data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communications.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187448" y="5283464"/>
            <a:ext cx="151565" cy="1382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788"/>
              </a:lnSpc>
              <a:spcBef>
                <a:spcPts val="0"/>
              </a:spcBef>
              <a:spcAft>
                <a:spcPts val="0"/>
              </a:spcAft>
            </a:pPr>
            <a:r>
              <a:rPr sz="650" dirty="0">
                <a:solidFill>
                  <a:srgbClr val="000000"/>
                </a:solidFill>
                <a:latin typeface="TOTVCF+Bahnschrift"/>
                <a:cs typeface="TOTVCF+Bahnschrift"/>
              </a:rPr>
              <a:t>1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996311" y="5345758"/>
            <a:ext cx="602505" cy="12753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577" marR="0">
              <a:lnSpc>
                <a:spcPts val="788"/>
              </a:lnSpc>
              <a:spcBef>
                <a:spcPts val="0"/>
              </a:spcBef>
              <a:spcAft>
                <a:spcPts val="0"/>
              </a:spcAft>
            </a:pPr>
            <a:r>
              <a:rPr sz="650" dirty="0">
                <a:solidFill>
                  <a:srgbClr val="000000"/>
                </a:solidFill>
                <a:latin typeface="TOTVCF+Bahnschrift"/>
                <a:cs typeface="TOTVCF+Bahnschrift"/>
              </a:rPr>
              <a:t>Application</a:t>
            </a:r>
          </a:p>
          <a:p>
            <a:pPr marL="0" marR="0">
              <a:lnSpc>
                <a:spcPts val="788"/>
              </a:lnSpc>
              <a:spcBef>
                <a:spcPts val="3697"/>
              </a:spcBef>
              <a:spcAft>
                <a:spcPts val="0"/>
              </a:spcAft>
            </a:pPr>
            <a:r>
              <a:rPr sz="650" dirty="0">
                <a:solidFill>
                  <a:srgbClr val="000000"/>
                </a:solidFill>
                <a:latin typeface="TOTVCF+Bahnschrift"/>
                <a:cs typeface="TOTVCF+Bahnschrift"/>
              </a:rPr>
              <a:t>Presentation</a:t>
            </a:r>
          </a:p>
          <a:p>
            <a:pPr marL="91211" marR="0">
              <a:lnSpc>
                <a:spcPts val="788"/>
              </a:lnSpc>
              <a:spcBef>
                <a:spcPts val="3629"/>
              </a:spcBef>
              <a:spcAft>
                <a:spcPts val="0"/>
              </a:spcAft>
            </a:pPr>
            <a:r>
              <a:rPr sz="650" dirty="0">
                <a:solidFill>
                  <a:srgbClr val="000000"/>
                </a:solidFill>
                <a:latin typeface="TOTVCF+Bahnschrift"/>
                <a:cs typeface="TOTVCF+Bahnschrift"/>
              </a:rPr>
              <a:t>Session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191893" y="5877684"/>
            <a:ext cx="166922" cy="1382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788"/>
              </a:lnSpc>
              <a:spcBef>
                <a:spcPts val="0"/>
              </a:spcBef>
              <a:spcAft>
                <a:spcPts val="0"/>
              </a:spcAft>
            </a:pPr>
            <a:r>
              <a:rPr sz="650" dirty="0">
                <a:solidFill>
                  <a:srgbClr val="000000"/>
                </a:solidFill>
                <a:latin typeface="TOTVCF+Bahnschrift"/>
                <a:cs typeface="TOTVCF+Bahnschrift"/>
              </a:rPr>
              <a:t>2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197455" y="6470698"/>
            <a:ext cx="172399" cy="7090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788"/>
              </a:lnSpc>
              <a:spcBef>
                <a:spcPts val="0"/>
              </a:spcBef>
              <a:spcAft>
                <a:spcPts val="0"/>
              </a:spcAft>
            </a:pPr>
            <a:r>
              <a:rPr sz="650" dirty="0">
                <a:solidFill>
                  <a:srgbClr val="000000"/>
                </a:solidFill>
                <a:latin typeface="TOTVCF+Bahnschrift"/>
                <a:cs typeface="TOTVCF+Bahnschrift"/>
              </a:rPr>
              <a:t>3</a:t>
            </a:r>
          </a:p>
          <a:p>
            <a:pPr marL="1117" marR="0">
              <a:lnSpc>
                <a:spcPts val="788"/>
              </a:lnSpc>
              <a:spcBef>
                <a:spcPts val="3706"/>
              </a:spcBef>
              <a:spcAft>
                <a:spcPts val="0"/>
              </a:spcAft>
            </a:pPr>
            <a:r>
              <a:rPr sz="650" dirty="0">
                <a:solidFill>
                  <a:srgbClr val="000000"/>
                </a:solidFill>
                <a:latin typeface="TOTVCF+Bahnschrift"/>
                <a:cs typeface="TOTVCF+Bahnschrift"/>
              </a:rPr>
              <a:t>4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3053042" y="7052676"/>
            <a:ext cx="487910" cy="70546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788"/>
              </a:lnSpc>
              <a:spcBef>
                <a:spcPts val="0"/>
              </a:spcBef>
              <a:spcAft>
                <a:spcPts val="0"/>
              </a:spcAft>
            </a:pPr>
            <a:r>
              <a:rPr sz="650" dirty="0">
                <a:solidFill>
                  <a:srgbClr val="000000"/>
                </a:solidFill>
                <a:latin typeface="TOTVCF+Bahnschrift"/>
                <a:cs typeface="TOTVCF+Bahnschrift"/>
              </a:rPr>
              <a:t>Transport</a:t>
            </a:r>
          </a:p>
          <a:p>
            <a:pPr marL="22237" marR="0">
              <a:lnSpc>
                <a:spcPts val="788"/>
              </a:lnSpc>
              <a:spcBef>
                <a:spcPts val="3678"/>
              </a:spcBef>
              <a:spcAft>
                <a:spcPts val="0"/>
              </a:spcAft>
            </a:pPr>
            <a:r>
              <a:rPr sz="650" dirty="0">
                <a:solidFill>
                  <a:srgbClr val="000000"/>
                </a:solidFill>
                <a:latin typeface="TOTVCF+Bahnschrift"/>
                <a:cs typeface="TOTVCF+Bahnschrift"/>
              </a:rPr>
              <a:t>Network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178545" y="7602116"/>
            <a:ext cx="169244" cy="1382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788"/>
              </a:lnSpc>
              <a:spcBef>
                <a:spcPts val="0"/>
              </a:spcBef>
              <a:spcAft>
                <a:spcPts val="0"/>
              </a:spcAft>
            </a:pPr>
            <a:r>
              <a:rPr sz="650" dirty="0">
                <a:solidFill>
                  <a:srgbClr val="000000"/>
                </a:solidFill>
                <a:latin typeface="TOTVCF+Bahnschrift"/>
                <a:cs typeface="TOTVCF+Bahnschrift"/>
              </a:rPr>
              <a:t>5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204135" y="8181770"/>
            <a:ext cx="173305" cy="69901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667" marR="0">
              <a:lnSpc>
                <a:spcPts val="788"/>
              </a:lnSpc>
              <a:spcBef>
                <a:spcPts val="0"/>
              </a:spcBef>
              <a:spcAft>
                <a:spcPts val="0"/>
              </a:spcAft>
            </a:pPr>
            <a:r>
              <a:rPr sz="650" dirty="0">
                <a:solidFill>
                  <a:srgbClr val="000000"/>
                </a:solidFill>
                <a:latin typeface="TOTVCF+Bahnschrift"/>
                <a:cs typeface="TOTVCF+Bahnschrift"/>
              </a:rPr>
              <a:t>6</a:t>
            </a:r>
          </a:p>
          <a:p>
            <a:pPr marL="0" marR="0">
              <a:lnSpc>
                <a:spcPts val="788"/>
              </a:lnSpc>
              <a:spcBef>
                <a:spcPts val="3627"/>
              </a:spcBef>
              <a:spcAft>
                <a:spcPts val="0"/>
              </a:spcAft>
            </a:pPr>
            <a:r>
              <a:rPr sz="650" dirty="0">
                <a:solidFill>
                  <a:srgbClr val="000000"/>
                </a:solidFill>
                <a:latin typeface="TOTVCF+Bahnschrift"/>
                <a:cs typeface="TOTVCF+Bahnschrift"/>
              </a:rPr>
              <a:t>7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3065272" y="8188450"/>
            <a:ext cx="452590" cy="1382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788"/>
              </a:lnSpc>
              <a:spcBef>
                <a:spcPts val="0"/>
              </a:spcBef>
              <a:spcAft>
                <a:spcPts val="0"/>
              </a:spcAft>
            </a:pPr>
            <a:r>
              <a:rPr sz="650" dirty="0">
                <a:solidFill>
                  <a:srgbClr val="000000"/>
                </a:solidFill>
                <a:latin typeface="TOTVCF+Bahnschrift"/>
                <a:cs typeface="TOTVCF+Bahnschrift"/>
              </a:rPr>
              <a:t>Data</a:t>
            </a:r>
            <a:r>
              <a:rPr sz="650" spc="67" dirty="0">
                <a:solidFill>
                  <a:srgbClr val="000000"/>
                </a:solidFill>
                <a:latin typeface="TOTVCF+Bahnschrift"/>
                <a:cs typeface="TOTVCF+Bahnschrift"/>
              </a:rPr>
              <a:t> </a:t>
            </a:r>
            <a:r>
              <a:rPr sz="650" dirty="0">
                <a:solidFill>
                  <a:srgbClr val="000000"/>
                </a:solidFill>
                <a:latin typeface="TOTVCF+Bahnschrift"/>
                <a:cs typeface="TOTVCF+Bahnschrift"/>
              </a:rPr>
              <a:t>link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3073057" y="8757029"/>
            <a:ext cx="437052" cy="1382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788"/>
              </a:lnSpc>
              <a:spcBef>
                <a:spcPts val="0"/>
              </a:spcBef>
              <a:spcAft>
                <a:spcPts val="0"/>
              </a:spcAft>
            </a:pPr>
            <a:r>
              <a:rPr sz="650" dirty="0">
                <a:solidFill>
                  <a:srgbClr val="000000"/>
                </a:solidFill>
                <a:latin typeface="TOTVCF+Bahnschrift"/>
                <a:cs typeface="TOTVCF+Bahnschrift"/>
              </a:rPr>
              <a:t>Physical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370455" y="9042129"/>
            <a:ext cx="1829047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2 Seven Layers of OSI Model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66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PPRDUO+BookAntiqua-Bold"/>
                <a:cs typeface="PPRDUO+BookAntiqua-Bold"/>
              </a:rPr>
              <a:t> </a:t>
            </a:r>
            <a:endParaRPr sz="900" dirty="0">
              <a:solidFill>
                <a:srgbClr val="000000"/>
              </a:solidFill>
              <a:latin typeface="PPRDUO+BookAntiqua-Bold"/>
              <a:cs typeface="PPRDUO+BookAntiqua-Bold"/>
            </a:endParaRP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2665730" y="7602474"/>
            <a:ext cx="3378200" cy="2159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424811" y="4358767"/>
            <a:ext cx="4090416" cy="3182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9525" y="390779"/>
            <a:ext cx="6886575" cy="34925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42188" y="513309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524549"/>
            <a:ext cx="2119160" cy="38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Data Communication and Networking</a:t>
            </a:r>
          </a:p>
          <a:p>
            <a:pPr marL="0" marR="0">
              <a:lnSpc>
                <a:spcPts val="1197"/>
              </a:lnSpc>
              <a:spcBef>
                <a:spcPts val="437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Layered Architecture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941018"/>
            <a:ext cx="5199799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</a:t>
            </a:r>
            <a:r>
              <a:rPr sz="900" spc="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composed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seven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ordered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layers: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(layer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1),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(layer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2),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(layer</a:t>
            </a:r>
            <a:r>
              <a:rPr sz="900" spc="1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3),</a:t>
            </a:r>
            <a:r>
              <a:rPr sz="900" spc="1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</a:t>
            </a:r>
            <a:r>
              <a:rPr sz="900" spc="2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(layer</a:t>
            </a:r>
            <a:r>
              <a:rPr sz="900" spc="2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4),</a:t>
            </a:r>
            <a:r>
              <a:rPr sz="900" spc="1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session</a:t>
            </a:r>
            <a:r>
              <a:rPr sz="900" spc="1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(layer</a:t>
            </a:r>
            <a:r>
              <a:rPr sz="900" spc="1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5),</a:t>
            </a:r>
            <a:r>
              <a:rPr sz="900" spc="1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presentation</a:t>
            </a:r>
            <a:r>
              <a:rPr sz="900" spc="19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(layer</a:t>
            </a:r>
            <a:r>
              <a:rPr sz="900" spc="1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6),</a:t>
            </a:r>
            <a:r>
              <a:rPr sz="900" spc="19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application</a:t>
            </a:r>
            <a:r>
              <a:rPr sz="900" spc="19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(layer</a:t>
            </a:r>
            <a:r>
              <a:rPr sz="900" spc="1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7).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Figure</a:t>
            </a:r>
            <a:r>
              <a:rPr sz="900" spc="1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2.3</a:t>
            </a:r>
            <a:r>
              <a:rPr sz="900" spc="1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shows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</a:t>
            </a:r>
            <a:r>
              <a:rPr sz="900" spc="1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involved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when</a:t>
            </a:r>
            <a:r>
              <a:rPr sz="900" spc="1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message</a:t>
            </a:r>
            <a:r>
              <a:rPr sz="900" spc="1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sent</a:t>
            </a:r>
            <a:r>
              <a:rPr sz="900" spc="1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1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</a:t>
            </a:r>
            <a:r>
              <a:rPr sz="900" spc="1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</a:t>
            </a:r>
            <a:r>
              <a:rPr sz="900" spc="1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B.</a:t>
            </a:r>
            <a:r>
              <a:rPr sz="900" spc="1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1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message</a:t>
            </a:r>
            <a:r>
              <a:rPr sz="900" spc="10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travels</a:t>
            </a:r>
            <a:r>
              <a:rPr sz="900" spc="1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1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0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B,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may</a:t>
            </a:r>
            <a:r>
              <a:rPr sz="900" spc="1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pass</a:t>
            </a:r>
            <a:r>
              <a:rPr sz="900" spc="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through</a:t>
            </a:r>
            <a:r>
              <a:rPr sz="900" spc="1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many</a:t>
            </a:r>
            <a:r>
              <a:rPr sz="900" spc="1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intermediate</a:t>
            </a:r>
            <a:r>
              <a:rPr sz="900" spc="1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nodes.</a:t>
            </a:r>
            <a:r>
              <a:rPr sz="900" spc="1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These</a:t>
            </a:r>
            <a:r>
              <a:rPr sz="900" spc="1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intermediate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nodes usually involve only the first three layers of the OSI model.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3" y="1727401"/>
            <a:ext cx="5202238" cy="174261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2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developing</a:t>
            </a:r>
            <a:r>
              <a:rPr sz="900" spc="2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model,</a:t>
            </a:r>
            <a:r>
              <a:rPr sz="900" spc="2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designers</a:t>
            </a:r>
            <a:r>
              <a:rPr sz="900" spc="2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distilled</a:t>
            </a:r>
            <a:r>
              <a:rPr sz="900" spc="2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</a:t>
            </a:r>
            <a:r>
              <a:rPr sz="900" spc="2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transmitting</a:t>
            </a:r>
            <a:r>
              <a:rPr sz="900" spc="2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2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2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its</a:t>
            </a:r>
            <a:r>
              <a:rPr sz="900" spc="25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most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fundamental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elements.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They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identified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networking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functions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had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related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uses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collected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those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functions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into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discrete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groups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became</a:t>
            </a:r>
            <a:r>
              <a:rPr sz="900" spc="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layers.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defines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family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functions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distinct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those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other</a:t>
            </a:r>
            <a:r>
              <a:rPr sz="900" spc="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layers.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defining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localizing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functionality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fashion,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designers</a:t>
            </a:r>
            <a:r>
              <a:rPr sz="900" spc="1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created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  <a:r>
              <a:rPr sz="900" spc="1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architecture</a:t>
            </a:r>
            <a:r>
              <a:rPr sz="900" spc="1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1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both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comprehensive</a:t>
            </a:r>
            <a:r>
              <a:rPr sz="900" spc="1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flexible.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Most</a:t>
            </a:r>
            <a:r>
              <a:rPr sz="900" spc="1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importantly,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</a:t>
            </a:r>
            <a:r>
              <a:rPr sz="900" spc="1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</a:t>
            </a:r>
            <a:r>
              <a:rPr sz="900" spc="1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allows</a:t>
            </a:r>
            <a:r>
              <a:rPr sz="900" spc="1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complete</a:t>
            </a:r>
            <a:r>
              <a:rPr sz="900" spc="1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interoperability</a:t>
            </a:r>
            <a:r>
              <a:rPr sz="900" spc="1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between</a:t>
            </a:r>
            <a:r>
              <a:rPr sz="900" spc="19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otherwise</a:t>
            </a:r>
            <a:r>
              <a:rPr sz="900" spc="1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incompatible</a:t>
            </a:r>
            <a:r>
              <a:rPr sz="900" spc="1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systems.</a:t>
            </a:r>
            <a:r>
              <a:rPr sz="900" spc="1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Within</a:t>
            </a:r>
            <a:r>
              <a:rPr sz="900" spc="1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single</a:t>
            </a:r>
            <a:r>
              <a:rPr sz="900" spc="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machine,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calls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upon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services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just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below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it.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3,</a:t>
            </a:r>
            <a:r>
              <a:rPr sz="900" spc="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example,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uses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services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provided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2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provides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services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4.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Between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machines,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x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machine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communicates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x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another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machine.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governed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  <a:r>
              <a:rPr sz="900" spc="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agreed-upon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series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rules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conventions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called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protocols.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processes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machine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thatcommunicate</a:t>
            </a:r>
            <a:r>
              <a:rPr sz="900" spc="3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ata</a:t>
            </a:r>
            <a:r>
              <a:rPr sz="900" spc="3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given</a:t>
            </a:r>
            <a:r>
              <a:rPr sz="900" spc="3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3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3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called</a:t>
            </a:r>
            <a:r>
              <a:rPr sz="900" spc="3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peer-to-peer</a:t>
            </a:r>
            <a:r>
              <a:rPr sz="900" spc="3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processes.</a:t>
            </a:r>
            <a:r>
              <a:rPr sz="900" spc="3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</a:t>
            </a:r>
            <a:r>
              <a:rPr sz="900" spc="3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between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machines istherefore a peer-to-peer process using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protocols appropriate 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 given layer.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3" y="3512988"/>
            <a:ext cx="1440870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Peer-to-Peer Processes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3" y="3736412"/>
            <a:ext cx="5197364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1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layer,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direct:</a:t>
            </a:r>
            <a:r>
              <a:rPr sz="900" spc="1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Figure</a:t>
            </a:r>
            <a:r>
              <a:rPr sz="900" spc="1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2.3,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</a:t>
            </a:r>
            <a:r>
              <a:rPr sz="900" spc="1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sends</a:t>
            </a:r>
            <a:r>
              <a:rPr sz="900" spc="1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stream</a:t>
            </a:r>
            <a:r>
              <a:rPr sz="900" spc="1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bits</a:t>
            </a:r>
            <a:r>
              <a:rPr sz="900" spc="1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(through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intermediate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nodes).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higher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layers,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however,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must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move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down through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 A, over to device B,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thenback up through the layers.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3111119" y="7604743"/>
            <a:ext cx="264212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WUPDI+BookAntiqua-Italic"/>
                <a:cs typeface="VWUPDI+BookAntiqua-Italic"/>
              </a:rPr>
              <a:t>Figure</a:t>
            </a:r>
            <a:r>
              <a:rPr sz="900" spc="-13" dirty="0">
                <a:solidFill>
                  <a:srgbClr val="000000"/>
                </a:solidFill>
                <a:latin typeface="VWUPDI+BookAntiqua-Italic"/>
                <a:cs typeface="VWUPDI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VWUPDI+BookAntiqua-Italic"/>
                <a:cs typeface="VWUPDI+BookAntiqua-Italic"/>
              </a:rPr>
              <a:t>3 The interaction between layers in OSI Model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7949384"/>
            <a:ext cx="5200601" cy="8994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sending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adds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its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own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 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message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receives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just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above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passes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whole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package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 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 just below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it.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entire package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converted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form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transmitted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receiving</a:t>
            </a:r>
            <a:r>
              <a:rPr sz="900" spc="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device.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receiving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machine,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message is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unwrapped layer by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layer, with each process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receiving and removing the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meant for</a:t>
            </a:r>
          </a:p>
          <a:p>
            <a:pPr marL="0" marR="0">
              <a:lnSpc>
                <a:spcPts val="1163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it.</a:t>
            </a:r>
            <a:r>
              <a:rPr sz="900" spc="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example,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2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removes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meant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it,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then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passes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rest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5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50" spc="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3.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3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then</a:t>
            </a:r>
          </a:p>
          <a:p>
            <a:pPr marL="0" marR="0">
              <a:lnSpc>
                <a:spcPts val="1118"/>
              </a:lnSpc>
              <a:spcBef>
                <a:spcPts val="5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removes the</a:t>
            </a:r>
            <a:r>
              <a:rPr sz="900" spc="-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 meant for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 passes the rest to layer 4, and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so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3" y="8892074"/>
            <a:ext cx="1668134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Interfaces Between Layers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3" y="9115498"/>
            <a:ext cx="5203443" cy="613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passing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10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down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through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sending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back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up</a:t>
            </a:r>
            <a:r>
              <a:rPr sz="900" spc="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through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receiving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made</a:t>
            </a:r>
            <a:r>
              <a:rPr sz="900" spc="1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possible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  <a:r>
              <a:rPr sz="900" spc="1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interface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between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2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pair</a:t>
            </a:r>
            <a:r>
              <a:rPr sz="900" spc="2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0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adjacent</a:t>
            </a:r>
            <a:r>
              <a:rPr sz="900" spc="2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layers.</a:t>
            </a:r>
            <a:r>
              <a:rPr sz="900" spc="2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2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interface</a:t>
            </a:r>
            <a:r>
              <a:rPr sz="900" spc="2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defines</a:t>
            </a:r>
            <a:r>
              <a:rPr sz="900" spc="2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</a:t>
            </a:r>
            <a:r>
              <a:rPr sz="900" spc="2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services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2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must</a:t>
            </a:r>
          </a:p>
          <a:p>
            <a:pPr marL="0" marR="0">
              <a:lnSpc>
                <a:spcPts val="1163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provide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above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it.</a:t>
            </a:r>
            <a:r>
              <a:rPr sz="900" spc="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Well-defined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interfaces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functions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provide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modularity</a:t>
            </a:r>
            <a:r>
              <a:rPr sz="900" spc="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5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50" spc="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PPRDUO+BookAntiqua-Bold"/>
                <a:cs typeface="PPRDUO+BookAntiqua-Bold"/>
              </a:rPr>
              <a:t> </a:t>
            </a:r>
            <a:endParaRPr sz="900" dirty="0">
              <a:solidFill>
                <a:srgbClr val="000000"/>
              </a:solidFill>
              <a:latin typeface="PPRDUO+BookAntiqua-Bold"/>
              <a:cs typeface="PPRDUO+BookAntiqua-Bold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67</a:t>
            </a: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327150" y="3649726"/>
            <a:ext cx="3652774" cy="33971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5787390" y="406654"/>
            <a:ext cx="1769109" cy="3403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444873" y="524549"/>
            <a:ext cx="1441611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Unit 04:</a:t>
            </a:r>
            <a:r>
              <a:rPr sz="900" spc="-12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Network Models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520942" y="53007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712164"/>
            <a:ext cx="5198924" cy="463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network.</a:t>
            </a:r>
            <a:r>
              <a:rPr sz="900" spc="2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2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long</a:t>
            </a:r>
            <a:r>
              <a:rPr sz="900" spc="2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2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2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provides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expected</a:t>
            </a:r>
            <a:r>
              <a:rPr sz="900" spc="2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services</a:t>
            </a:r>
            <a:r>
              <a:rPr sz="900" spc="2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2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2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above</a:t>
            </a:r>
            <a:r>
              <a:rPr sz="900" spc="2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it,</a:t>
            </a:r>
            <a:r>
              <a:rPr sz="900" spc="2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specific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implementation</a:t>
            </a:r>
            <a:r>
              <a:rPr sz="900" spc="1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0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its</a:t>
            </a:r>
            <a:r>
              <a:rPr sz="900" spc="2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functions</a:t>
            </a:r>
            <a:r>
              <a:rPr sz="900" spc="2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1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2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modified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19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replaced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without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requiring</a:t>
            </a:r>
            <a:r>
              <a:rPr sz="900" spc="20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changes</a:t>
            </a:r>
            <a:r>
              <a:rPr sz="900" spc="2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7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surrounding layers.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799" y="1220514"/>
            <a:ext cx="169975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Organization of the Layers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799" y="1443937"/>
            <a:ext cx="5201948" cy="216781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seven</a:t>
            </a:r>
            <a:r>
              <a:rPr sz="900" spc="1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1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10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thought</a:t>
            </a:r>
            <a:r>
              <a:rPr sz="900" spc="1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10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belonging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three</a:t>
            </a:r>
            <a:r>
              <a:rPr sz="900" spc="1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subgroups.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</a:t>
            </a:r>
            <a:r>
              <a:rPr sz="900" spc="1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I,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2,</a:t>
            </a:r>
            <a:r>
              <a:rPr sz="900" spc="10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3-physical,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2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link,</a:t>
            </a:r>
            <a:r>
              <a:rPr sz="900" spc="1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network-are</a:t>
            </a:r>
            <a:r>
              <a:rPr sz="900" spc="1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1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support</a:t>
            </a:r>
            <a:r>
              <a:rPr sz="900" spc="2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layers;</a:t>
            </a:r>
            <a:r>
              <a:rPr sz="900" spc="1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they</a:t>
            </a:r>
            <a:r>
              <a:rPr sz="900" spc="20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deal</a:t>
            </a:r>
            <a:r>
              <a:rPr sz="900" spc="1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1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1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aspects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moving</a:t>
            </a:r>
            <a:r>
              <a:rPr sz="900" spc="1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1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1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1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</a:t>
            </a:r>
            <a:r>
              <a:rPr sz="900" spc="1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5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another</a:t>
            </a:r>
            <a:r>
              <a:rPr sz="900" spc="1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(such</a:t>
            </a:r>
            <a:r>
              <a:rPr sz="900" spc="1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1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electrical</a:t>
            </a:r>
            <a:r>
              <a:rPr sz="900" spc="1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specifications,</a:t>
            </a:r>
            <a:r>
              <a:rPr sz="900" spc="1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1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connections,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addressing,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timing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reliability).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5,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6,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7-session,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presentation,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application-can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1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thought</a:t>
            </a:r>
            <a:r>
              <a:rPr sz="900" spc="1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1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user</a:t>
            </a:r>
            <a:r>
              <a:rPr sz="900" spc="1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support</a:t>
            </a:r>
            <a:r>
              <a:rPr sz="900" spc="1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layers;</a:t>
            </a:r>
            <a:r>
              <a:rPr sz="900" spc="1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they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allow</a:t>
            </a:r>
            <a:r>
              <a:rPr sz="900" spc="1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interoperability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among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unrelated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software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systems.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4,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layer,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links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subgroups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ensures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what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lower</a:t>
            </a:r>
            <a:r>
              <a:rPr sz="900" spc="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have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transmitted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form</a:t>
            </a:r>
            <a:r>
              <a:rPr sz="900" spc="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upper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use.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upper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almost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always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implemented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software;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lower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combination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hardware and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software,</a:t>
            </a:r>
            <a:r>
              <a:rPr sz="900" spc="1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except</a:t>
            </a:r>
            <a:r>
              <a:rPr sz="900" spc="1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1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1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layer,</a:t>
            </a:r>
            <a:r>
              <a:rPr sz="900" spc="1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</a:t>
            </a:r>
            <a:r>
              <a:rPr sz="900" spc="1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mostly</a:t>
            </a:r>
            <a:r>
              <a:rPr sz="900" spc="1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hardware.</a:t>
            </a:r>
            <a:r>
              <a:rPr sz="900" spc="1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2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175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4,</a:t>
            </a:r>
            <a:r>
              <a:rPr sz="900" spc="166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</a:t>
            </a:r>
            <a:r>
              <a:rPr sz="900" spc="15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gives</a:t>
            </a:r>
            <a:r>
              <a:rPr sz="900" spc="1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overall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view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</a:t>
            </a:r>
            <a:r>
              <a:rPr sz="900" spc="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layers,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D7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means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unit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7,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D6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means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unit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6,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</a:t>
            </a:r>
            <a:r>
              <a:rPr sz="900" spc="1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on.</a:t>
            </a:r>
            <a:r>
              <a:rPr sz="900" spc="1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starts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1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7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(theapplication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layer),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then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moves</a:t>
            </a:r>
            <a:r>
              <a:rPr sz="900" spc="1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10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0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descending,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sequential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order.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layer,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header,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possibly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trailer,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added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 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unit.</a:t>
            </a:r>
            <a:r>
              <a:rPr sz="900" spc="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Commonly,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trailer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added</a:t>
            </a:r>
            <a:r>
              <a:rPr sz="900" spc="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only</a:t>
            </a:r>
            <a:r>
              <a:rPr sz="900" spc="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2.</a:t>
            </a:r>
            <a:r>
              <a:rPr sz="900" spc="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When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formatted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unit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passes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through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1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(layer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1),</a:t>
            </a:r>
            <a:r>
              <a:rPr sz="900" spc="1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changed</a:t>
            </a:r>
            <a:r>
              <a:rPr sz="900" spc="1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into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  <a:r>
              <a:rPr sz="900" spc="1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electromagnetic</a:t>
            </a:r>
            <a:r>
              <a:rPr sz="900" spc="1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transported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along</a:t>
            </a:r>
            <a:r>
              <a:rPr sz="900" spc="1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955546" y="6784451"/>
            <a:ext cx="2144782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WUPDI+BookAntiqua-Italic"/>
                <a:cs typeface="VWUPDI+BookAntiqua-Italic"/>
              </a:rPr>
              <a:t>Figure</a:t>
            </a:r>
            <a:r>
              <a:rPr sz="900" spc="-10" dirty="0">
                <a:solidFill>
                  <a:srgbClr val="000000"/>
                </a:solidFill>
                <a:latin typeface="VWUPDI+BookAntiqua-Italic"/>
                <a:cs typeface="VWUPDI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VWUPDI+BookAntiqua-Italic"/>
                <a:cs typeface="VWUPDI+BookAntiqua-Italic"/>
              </a:rPr>
              <a:t>4 An exchange using the OSI model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799" y="7070035"/>
            <a:ext cx="5200816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Upon</a:t>
            </a:r>
            <a:r>
              <a:rPr sz="900" spc="1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reaching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its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destination,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passes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into</a:t>
            </a:r>
            <a:r>
              <a:rPr sz="900" spc="10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transformed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back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into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digital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form.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units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then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move</a:t>
            </a:r>
            <a:r>
              <a:rPr sz="900" spc="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back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up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through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layers.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block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reaches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next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higher</a:t>
            </a:r>
            <a:r>
              <a:rPr sz="900" spc="1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layer,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headers</a:t>
            </a:r>
            <a:r>
              <a:rPr sz="900" spc="1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trailers</a:t>
            </a:r>
            <a:r>
              <a:rPr sz="900" spc="1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attached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1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corresponding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sending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removed,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 actions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appropriate to that layer are taken.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 the time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reaches layer 7,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message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 again in a form appropriate to the application 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 made available 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recipient.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799" y="7861595"/>
            <a:ext cx="976854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Encapsulation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799" y="8085019"/>
            <a:ext cx="5201291" cy="10323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Figure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2.3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reveals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another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aspect</a:t>
            </a:r>
            <a:r>
              <a:rPr sz="900" spc="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model: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encapsulation.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packet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(header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data)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1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level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7</a:t>
            </a:r>
            <a:r>
              <a:rPr sz="900" spc="1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encapsulated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packet</a:t>
            </a:r>
            <a:r>
              <a:rPr sz="900" spc="1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level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6.</a:t>
            </a:r>
            <a:r>
              <a:rPr sz="900" spc="10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whole</a:t>
            </a:r>
            <a:r>
              <a:rPr sz="900" spc="1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packet</a:t>
            </a:r>
            <a:r>
              <a:rPr sz="900" spc="10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9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level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6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encapsulated in a packet at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level 5, and so on. In other words, the data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portion of a packet at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level 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-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carries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whole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packet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(data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header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maybe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trailer)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level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N.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 concept is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called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encapsulation;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level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-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not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aware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part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encapsulated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packet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part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header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trailer.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level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</a:t>
            </a:r>
            <a:r>
              <a:rPr sz="900" spc="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-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1,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whole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packet</a:t>
            </a:r>
            <a:r>
              <a:rPr sz="900" spc="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coming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level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treated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integral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unit.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68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PPRDUO+BookAntiqua-Bold"/>
                <a:cs typeface="PPRDUO+BookAntiqua-Bold"/>
              </a:rPr>
              <a:t> </a:t>
            </a:r>
            <a:endParaRPr sz="900" dirty="0">
              <a:solidFill>
                <a:srgbClr val="000000"/>
              </a:solidFill>
              <a:latin typeface="PPRDUO+BookAntiqua-Bold"/>
              <a:cs typeface="PPRDUO+BookAntiqua-Bold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020824" y="948435"/>
            <a:ext cx="4674108" cy="131216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9560" y="399796"/>
            <a:ext cx="1240535" cy="48158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810512" y="672592"/>
            <a:ext cx="5082540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43714" y="5237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8800" y="524379"/>
            <a:ext cx="211924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739896" y="2554348"/>
            <a:ext cx="137786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7 Shared</a:t>
            </a:r>
            <a:r>
              <a:rPr sz="900" spc="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Resources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8786" y="2822572"/>
            <a:ext cx="5200641" cy="88608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hardware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sharing,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suppose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printer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classroom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</a:p>
          <a:p>
            <a:pPr marL="7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several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student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computers,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printer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</a:p>
          <a:p>
            <a:pPr marL="7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then</a:t>
            </a:r>
            <a:r>
              <a:rPr sz="900" spc="2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share</a:t>
            </a:r>
            <a:r>
              <a:rPr sz="900" spc="2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2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2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accessible</a:t>
            </a:r>
            <a:r>
              <a:rPr sz="900" spc="2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2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2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2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room.</a:t>
            </a:r>
            <a:r>
              <a:rPr sz="900" spc="2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2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major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advantages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utilization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resource.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Proper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utilization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like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printer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doing</a:t>
            </a:r>
          </a:p>
          <a:p>
            <a:pPr marL="3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here.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purchase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separate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printer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system.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Maintenance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costs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reduce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</a:p>
          <a:p>
            <a:pPr marL="6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 share the resource.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8793" y="3750558"/>
            <a:ext cx="2458274" cy="2218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1.3 </a:t>
            </a:r>
            <a:r>
              <a:rPr sz="1200" u="sng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Benefits of computer</a:t>
            </a:r>
            <a:r>
              <a:rPr sz="1200" u="sng" spc="12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network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8800" y="4036160"/>
            <a:ext cx="177190" cy="380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9" marR="0">
              <a:lnSpc>
                <a:spcPts val="1197"/>
              </a:lnSpc>
              <a:spcBef>
                <a:spcPts val="30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057400" y="4053964"/>
            <a:ext cx="346354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File-Sharing: We can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share a file with a different number of users.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057405" y="4244464"/>
            <a:ext cx="4972506" cy="7473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Hardware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Sharing: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working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file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Best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4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printer.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faculties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seated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room.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Instead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purchasing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individual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printer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faculty,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1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2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share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  <a:r>
              <a:rPr sz="900" spc="1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printer.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reduces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maintenance</a:t>
            </a:r>
            <a:r>
              <a:rPr sz="900" spc="1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costs</a:t>
            </a:r>
            <a:r>
              <a:rPr sz="900" spc="1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increases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 utilization.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8805" y="4988660"/>
            <a:ext cx="177182" cy="5711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1" marR="0">
              <a:lnSpc>
                <a:spcPts val="1197"/>
              </a:lnSpc>
              <a:spcBef>
                <a:spcPts val="180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057398" y="5006464"/>
            <a:ext cx="4972045" cy="9378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Application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Sharing: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internet,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view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control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application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exists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a remote location. It means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 can use applications that exist in some other system.</a:t>
            </a:r>
          </a:p>
          <a:p>
            <a:pPr marL="9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Communication: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communicate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another.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</a:p>
          <a:p>
            <a:pPr marL="6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router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hub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device.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peer-to-peer</a:t>
            </a:r>
          </a:p>
          <a:p>
            <a:pPr marL="14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 also.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8812" y="5941160"/>
            <a:ext cx="177180" cy="1901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057412" y="5958964"/>
            <a:ext cx="4969398" cy="5568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Gaming: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Nowadays,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very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much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important.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students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joined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location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play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game.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located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locations.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Just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play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game,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joining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10" marR="0">
              <a:lnSpc>
                <a:spcPts val="1085"/>
              </a:lnSpc>
              <a:spcBef>
                <a:spcPts val="41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location.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8822" y="6562340"/>
            <a:ext cx="3057127" cy="2218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4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1.4 </a:t>
            </a:r>
            <a:r>
              <a:rPr sz="1200" u="sng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Data Communication and Networking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28796" y="6824596"/>
            <a:ext cx="5198737" cy="88608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changing</a:t>
            </a:r>
            <a:r>
              <a:rPr sz="900" spc="2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way</a:t>
            </a:r>
            <a:r>
              <a:rPr sz="900" spc="2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2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</a:t>
            </a:r>
            <a:r>
              <a:rPr sz="900" spc="2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business.</a:t>
            </a:r>
            <a:r>
              <a:rPr sz="900" spc="2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Day</a:t>
            </a:r>
            <a:r>
              <a:rPr sz="900" spc="2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2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day,</a:t>
            </a:r>
            <a:r>
              <a:rPr sz="900" spc="2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business</a:t>
            </a:r>
            <a:r>
              <a:rPr sz="900" spc="2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trending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changing.</a:t>
            </a:r>
            <a:r>
              <a:rPr sz="900" spc="2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Today</a:t>
            </a:r>
          </a:p>
          <a:p>
            <a:pPr marL="3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businesses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limited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offline.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1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</a:t>
            </a:r>
            <a:r>
              <a:rPr sz="900" spc="1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extend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business,</a:t>
            </a:r>
            <a:r>
              <a:rPr sz="900" spc="1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</a:t>
            </a:r>
            <a:r>
              <a:rPr sz="900" spc="1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opt</a:t>
            </a:r>
          </a:p>
          <a:p>
            <a:pPr marL="3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online.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sellers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going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online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website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sell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products.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Seller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wants</a:t>
            </a:r>
          </a:p>
          <a:p>
            <a:pPr marL="12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join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remote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customer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who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location.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approach,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users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expand</a:t>
            </a:r>
          </a:p>
          <a:p>
            <a:pPr marL="7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business.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Due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competition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market,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business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decisions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made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quickly.</a:t>
            </a:r>
          </a:p>
          <a:p>
            <a:pPr marL="0" marR="0">
              <a:lnSpc>
                <a:spcPts val="1085"/>
              </a:lnSpc>
              <a:spcBef>
                <a:spcPts val="9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 this reason, decision-makers require immediate access to accurate information.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828796" y="7752712"/>
            <a:ext cx="80965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 example: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828796" y="7970643"/>
            <a:ext cx="5196103" cy="4593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Why</a:t>
            </a:r>
            <a:r>
              <a:rPr sz="900" spc="3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wait</a:t>
            </a:r>
            <a:r>
              <a:rPr sz="900" spc="3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week</a:t>
            </a:r>
            <a:r>
              <a:rPr sz="900" spc="3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3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report</a:t>
            </a:r>
            <a:r>
              <a:rPr sz="900" spc="3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3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Germany</a:t>
            </a:r>
            <a:r>
              <a:rPr sz="900" spc="3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arrive</a:t>
            </a:r>
            <a:r>
              <a:rPr sz="900" spc="3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3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mail</a:t>
            </a:r>
            <a:r>
              <a:rPr sz="900" spc="3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3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3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could</a:t>
            </a:r>
            <a:r>
              <a:rPr sz="900" spc="3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appear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instantaneously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2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2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networks.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Business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today</a:t>
            </a:r>
            <a:r>
              <a:rPr sz="900" spc="2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relies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</a:t>
            </a:r>
            <a:r>
              <a:rPr sz="900" spc="2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</a:t>
            </a:r>
            <a:r>
              <a:rPr sz="900" spc="20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internetwork.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828796" y="8689383"/>
            <a:ext cx="3647914" cy="4222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Before we</a:t>
            </a:r>
            <a:r>
              <a:rPr sz="1000" spc="1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get into details</a:t>
            </a:r>
            <a:r>
              <a:rPr sz="1000" spc="-25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of networking, we</a:t>
            </a:r>
            <a:r>
              <a:rPr sz="1000" spc="1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need to know:</a:t>
            </a:r>
            <a:r>
              <a:rPr sz="1000" spc="12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-</a:t>
            </a:r>
          </a:p>
          <a:p>
            <a:pPr marL="228594" marR="0">
              <a:lnSpc>
                <a:spcPts val="1200"/>
              </a:lnSpc>
              <a:spcBef>
                <a:spcPts val="623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1.</a:t>
            </a:r>
            <a:r>
              <a:rPr sz="1000" spc="792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How does the network operate?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057390" y="9149631"/>
            <a:ext cx="2771129" cy="4191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2.</a:t>
            </a:r>
            <a:r>
              <a:rPr sz="1000" spc="792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What</a:t>
            </a:r>
            <a:r>
              <a:rPr sz="1000" spc="13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type</a:t>
            </a:r>
            <a:r>
              <a:rPr sz="1000" spc="16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of technologies are available?</a:t>
            </a:r>
          </a:p>
          <a:p>
            <a:pPr marL="0" marR="0">
              <a:lnSpc>
                <a:spcPts val="1200"/>
              </a:lnSpc>
              <a:spcBef>
                <a:spcPts val="599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3.</a:t>
            </a:r>
            <a:r>
              <a:rPr sz="1000" spc="792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Which design best fills which set of needs?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280160" y="10085729"/>
            <a:ext cx="2095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6</a:t>
            </a: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2921889" y="2268346"/>
            <a:ext cx="2860675" cy="25781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9525" y="390779"/>
            <a:ext cx="6886575" cy="34925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42188" y="513309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714754"/>
            <a:ext cx="2091767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4.3 </a:t>
            </a:r>
            <a:r>
              <a:rPr sz="1200" u="sng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Layers in the OSI Model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3" y="971498"/>
            <a:ext cx="4106952" cy="413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 this section we briefly describe the functions of each layer in the OSI model.</a:t>
            </a:r>
          </a:p>
          <a:p>
            <a:pPr marL="0" marR="0">
              <a:lnSpc>
                <a:spcPts val="1183"/>
              </a:lnSpc>
              <a:spcBef>
                <a:spcPts val="65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Physical Layer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3" y="1419554"/>
            <a:ext cx="5198021" cy="81107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coordinates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functions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required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carry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stream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over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medium.</a:t>
            </a:r>
          </a:p>
          <a:p>
            <a:pPr marL="0" marR="0">
              <a:lnSpc>
                <a:spcPts val="1308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11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deals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mechanical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electrical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specifications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interface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 medium.</a:t>
            </a:r>
          </a:p>
          <a:p>
            <a:pPr marL="0" marR="0">
              <a:lnSpc>
                <a:spcPts val="1367"/>
              </a:lnSpc>
              <a:spcBef>
                <a:spcPts val="0"/>
              </a:spcBef>
              <a:spcAft>
                <a:spcPts val="0"/>
              </a:spcAft>
            </a:pPr>
            <a:r>
              <a:rPr sz="11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1100" spc="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also</a:t>
            </a:r>
            <a:r>
              <a:rPr sz="900" spc="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defines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procedures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functions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devices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interfaces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have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perform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1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Occur.</a:t>
            </a:r>
            <a:r>
              <a:rPr sz="900" spc="1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152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5</a:t>
            </a:r>
            <a:r>
              <a:rPr sz="900" spc="153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shows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position</a:t>
            </a:r>
            <a:r>
              <a:rPr sz="900" spc="1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1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respect</a:t>
            </a:r>
            <a:r>
              <a:rPr sz="900" spc="1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 medium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 link layer.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3804792" y="4925170"/>
            <a:ext cx="1251183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5 Physical Layer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3" y="5189041"/>
            <a:ext cx="295915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physical layer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 also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concerned with the following: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5407763"/>
            <a:ext cx="5201437" cy="473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Physical</a:t>
            </a:r>
            <a:r>
              <a:rPr sz="1000" spc="533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characteristics</a:t>
            </a:r>
            <a:r>
              <a:rPr sz="1000" spc="53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of</a:t>
            </a:r>
            <a:r>
              <a:rPr sz="1000" spc="533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interfaces</a:t>
            </a:r>
            <a:r>
              <a:rPr sz="1000" spc="543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and</a:t>
            </a:r>
            <a:r>
              <a:rPr sz="1000" spc="541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medium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.</a:t>
            </a:r>
            <a:r>
              <a:rPr sz="900" spc="5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5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5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defines</a:t>
            </a:r>
            <a:r>
              <a:rPr sz="900" spc="5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characteristics of the interface between the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devices and the transmission medium.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also defines 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type of transmission medium.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2" y="5921351"/>
            <a:ext cx="5201819" cy="473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Representation</a:t>
            </a:r>
            <a:r>
              <a:rPr sz="1000" spc="31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of</a:t>
            </a:r>
            <a:r>
              <a:rPr sz="1000" spc="41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bits.</a:t>
            </a:r>
            <a:r>
              <a:rPr sz="1000" spc="28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consists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stream</a:t>
            </a:r>
            <a:r>
              <a:rPr sz="900" spc="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bits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(sequence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1s)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</a:t>
            </a:r>
            <a:r>
              <a:rPr sz="900" spc="10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interpretation.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transmitted,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bits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must</a:t>
            </a:r>
            <a:r>
              <a:rPr sz="900" spc="1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encoded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into</a:t>
            </a:r>
            <a:r>
              <a:rPr sz="900" spc="1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signals--electrical</a:t>
            </a:r>
            <a:r>
              <a:rPr sz="900" spc="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optical.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physical layer defines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type of encoding (how Os and</a:t>
            </a:r>
            <a:r>
              <a:rPr sz="900" spc="-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 s are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changed to signals).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2" y="6433415"/>
            <a:ext cx="5201513" cy="4750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Data</a:t>
            </a:r>
            <a:r>
              <a:rPr sz="1000" spc="227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rate.</a:t>
            </a:r>
            <a:r>
              <a:rPr sz="1000" spc="216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</a:t>
            </a:r>
            <a:r>
              <a:rPr sz="900" spc="2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rate-the</a:t>
            </a:r>
            <a:r>
              <a:rPr sz="900" spc="2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number</a:t>
            </a:r>
            <a:r>
              <a:rPr sz="900" spc="2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bits</a:t>
            </a:r>
            <a:r>
              <a:rPr sz="900" spc="2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sent</a:t>
            </a:r>
            <a:r>
              <a:rPr sz="900" spc="2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2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second-is</a:t>
            </a:r>
            <a:r>
              <a:rPr sz="900" spc="2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also</a:t>
            </a:r>
            <a:r>
              <a:rPr sz="900" spc="2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defined</a:t>
            </a:r>
            <a:r>
              <a:rPr sz="900" spc="2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2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layer.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other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words,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defines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duration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bit,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how</a:t>
            </a:r>
            <a:r>
              <a:rPr sz="900" spc="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long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lasts.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3" y="6947383"/>
            <a:ext cx="5197056" cy="4750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Synchronization</a:t>
            </a:r>
            <a:r>
              <a:rPr sz="1000" spc="103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of</a:t>
            </a:r>
            <a:r>
              <a:rPr sz="1000" spc="113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bits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.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sender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receiver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not</a:t>
            </a:r>
            <a:r>
              <a:rPr sz="900" spc="1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only</a:t>
            </a:r>
            <a:r>
              <a:rPr sz="900" spc="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must</a:t>
            </a:r>
            <a:r>
              <a:rPr sz="900" spc="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</a:t>
            </a:r>
            <a:r>
              <a:rPr sz="900" spc="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same</a:t>
            </a:r>
            <a:r>
              <a:rPr sz="900" spc="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</a:t>
            </a:r>
            <a:r>
              <a:rPr sz="900" spc="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but</a:t>
            </a:r>
            <a:r>
              <a:rPr sz="900" spc="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also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must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synchronized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level.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other</a:t>
            </a:r>
            <a:r>
              <a:rPr sz="900" spc="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words,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sender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receiver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clocks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must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synchronized.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3" y="7460971"/>
            <a:ext cx="5200254" cy="4750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2003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Line</a:t>
            </a:r>
            <a:r>
              <a:rPr sz="1000" spc="48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configuration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.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concerned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connection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devices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media.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30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point-to-point</a:t>
            </a:r>
            <a:r>
              <a:rPr sz="900" spc="3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configuration,</a:t>
            </a:r>
            <a:r>
              <a:rPr sz="900" spc="2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2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devices</a:t>
            </a:r>
            <a:r>
              <a:rPr sz="900" spc="30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30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connected</a:t>
            </a:r>
            <a:r>
              <a:rPr sz="900" spc="30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through</a:t>
            </a:r>
            <a:r>
              <a:rPr sz="900" spc="3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dedicated</a:t>
            </a:r>
            <a:r>
              <a:rPr sz="900" spc="2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link.</a:t>
            </a:r>
            <a:r>
              <a:rPr sz="900" spc="30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2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multipoint configuration, a link is shared among several devices.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3" y="7974560"/>
            <a:ext cx="5200563" cy="6167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Physical</a:t>
            </a:r>
            <a:r>
              <a:rPr sz="1000" spc="41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topology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.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topology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defines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how</a:t>
            </a:r>
            <a:r>
              <a:rPr sz="900" spc="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devices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connected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make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network.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Devices</a:t>
            </a:r>
            <a:r>
              <a:rPr sz="900" spc="1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1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1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connected</a:t>
            </a:r>
            <a:r>
              <a:rPr sz="900" spc="1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1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using</a:t>
            </a:r>
            <a:r>
              <a:rPr sz="900" spc="1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mesh</a:t>
            </a:r>
            <a:r>
              <a:rPr sz="900" spc="1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topology</a:t>
            </a:r>
            <a:r>
              <a:rPr sz="900" spc="1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(every</a:t>
            </a:r>
            <a:r>
              <a:rPr sz="900" spc="1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</a:t>
            </a:r>
            <a:r>
              <a:rPr sz="900" spc="1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connected</a:t>
            </a:r>
            <a:r>
              <a:rPr sz="900" spc="1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every</a:t>
            </a:r>
            <a:r>
              <a:rPr sz="900" spc="1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other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device),</a:t>
            </a:r>
            <a:r>
              <a:rPr sz="900" spc="1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star</a:t>
            </a:r>
            <a:r>
              <a:rPr sz="900" spc="15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topology</a:t>
            </a:r>
            <a:r>
              <a:rPr sz="900" spc="1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(devices</a:t>
            </a:r>
            <a:r>
              <a:rPr sz="900" spc="1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1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connected</a:t>
            </a:r>
            <a:r>
              <a:rPr sz="900" spc="1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through</a:t>
            </a:r>
            <a:r>
              <a:rPr sz="900" spc="1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central</a:t>
            </a:r>
            <a:r>
              <a:rPr sz="900" spc="15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device),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ring</a:t>
            </a:r>
            <a:r>
              <a:rPr sz="900" spc="1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topology</a:t>
            </a:r>
            <a:r>
              <a:rPr sz="900" spc="1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(each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connected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 the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next,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forming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ring),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bus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topology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(every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common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link),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3" y="8552632"/>
            <a:ext cx="3748584" cy="2199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31"/>
              </a:lnSpc>
              <a:spcBef>
                <a:spcPts val="0"/>
              </a:spcBef>
              <a:spcAft>
                <a:spcPts val="0"/>
              </a:spcAft>
            </a:pPr>
            <a:r>
              <a:rPr sz="1150" dirty="0">
                <a:solidFill>
                  <a:srgbClr val="000000"/>
                </a:solidFill>
                <a:latin typeface="FFNWWE+BookAntiqua"/>
                <a:cs typeface="FFNWWE+BookAntiqua"/>
              </a:rPr>
              <a:t>or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 hybrid topology (this is a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combination of two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more topologies).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29053" y="8811236"/>
            <a:ext cx="5201615" cy="7587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Transmission</a:t>
            </a:r>
            <a:r>
              <a:rPr sz="1000" spc="117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mode.</a:t>
            </a:r>
            <a:r>
              <a:rPr sz="1000" spc="111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also</a:t>
            </a:r>
            <a:r>
              <a:rPr sz="900" spc="1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defines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direction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between</a:t>
            </a:r>
            <a:r>
              <a:rPr sz="900" spc="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devices: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simplex,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half-duplex,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full-duplex.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simplex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mode,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only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send;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other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only</a:t>
            </a:r>
            <a:r>
              <a:rPr sz="900" spc="1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receive.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simplex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</a:t>
            </a:r>
            <a:r>
              <a:rPr sz="900" spc="1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one-way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communication.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half-duplex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mode,</a:t>
            </a:r>
            <a:r>
              <a:rPr sz="900" spc="1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devices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receive,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but</a:t>
            </a:r>
            <a:r>
              <a:rPr sz="900" spc="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not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same</a:t>
            </a:r>
            <a:r>
              <a:rPr sz="900" spc="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time.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full-duplex</a:t>
            </a:r>
            <a:r>
              <a:rPr sz="900" spc="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(or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simply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duplex)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 devices can send 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 at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same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time.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PPRDUO+BookAntiqua-Bold"/>
                <a:cs typeface="PPRDUO+BookAntiqua-Bold"/>
              </a:rPr>
              <a:t> </a:t>
            </a:r>
            <a:endParaRPr sz="900" dirty="0">
              <a:solidFill>
                <a:srgbClr val="000000"/>
              </a:solidFill>
              <a:latin typeface="PPRDUO+BookAntiqua-Bold"/>
              <a:cs typeface="PPRDUO+BookAntiqua-Bold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69</a:t>
            </a: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1909826" y="7321296"/>
            <a:ext cx="2827274" cy="135381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761869" y="1482496"/>
            <a:ext cx="893445" cy="6392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787390" y="406654"/>
            <a:ext cx="1769109" cy="34035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4444873" y="524549"/>
            <a:ext cx="1441611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Unit 04:</a:t>
            </a:r>
            <a:r>
              <a:rPr sz="900" spc="-12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Network Models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520942" y="53007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Notes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717340"/>
            <a:ext cx="1089852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Data Link Layer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799" y="940760"/>
            <a:ext cx="5201635" cy="50348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3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transforms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layer,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raw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facility,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reliable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link.</a:t>
            </a:r>
            <a:r>
              <a:rPr sz="900" spc="1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115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makes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appear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error-free</a:t>
            </a:r>
            <a:r>
              <a:rPr sz="900" spc="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upper</a:t>
            </a:r>
            <a:r>
              <a:rPr sz="900" spc="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(network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layer).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7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6s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hows</a:t>
            </a:r>
            <a:r>
              <a:rPr sz="900" spc="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relationship of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 link layer to the network 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 layers.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621914" y="2207244"/>
            <a:ext cx="1328679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6 Data Link Layer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799" y="2471115"/>
            <a:ext cx="344972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Other responsibilities of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 link layer include the following: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914704" y="2726584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143303" y="2724889"/>
            <a:ext cx="4740850" cy="37784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Framing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.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divides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stream</a:t>
            </a:r>
            <a:r>
              <a:rPr sz="900" spc="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bits</a:t>
            </a:r>
            <a:r>
              <a:rPr sz="900" spc="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received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</a:p>
          <a:p>
            <a:pPr marL="0" marR="0">
              <a:lnSpc>
                <a:spcPts val="1118"/>
              </a:lnSpc>
              <a:spcBef>
                <a:spcPts val="35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into manageable data units called frames.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914703" y="3107966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143303" y="3106270"/>
            <a:ext cx="4743654" cy="132996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Physical</a:t>
            </a:r>
            <a:r>
              <a:rPr sz="1000" spc="41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addressing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.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If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frames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 be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distributed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different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systems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network,</a:t>
            </a:r>
          </a:p>
          <a:p>
            <a:pPr marL="0" marR="0">
              <a:lnSpc>
                <a:spcPts val="1118"/>
              </a:lnSpc>
              <a:spcBef>
                <a:spcPts val="35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adds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header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frame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define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sender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and/or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receiver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431"/>
              </a:lnSpc>
              <a:spcBef>
                <a:spcPts val="13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frame.</a:t>
            </a:r>
            <a:r>
              <a:rPr sz="900" spc="1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1150" dirty="0">
                <a:solidFill>
                  <a:srgbClr val="000000"/>
                </a:solidFill>
                <a:latin typeface="FFNWWE+BookAntiqua"/>
                <a:cs typeface="FFNWWE+BookAntiqua"/>
              </a:rPr>
              <a:t>If</a:t>
            </a:r>
            <a:r>
              <a:rPr sz="115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frame</a:t>
            </a:r>
            <a:r>
              <a:rPr sz="900" spc="1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intended</a:t>
            </a:r>
            <a:r>
              <a:rPr sz="900" spc="1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1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</a:t>
            </a:r>
            <a:r>
              <a:rPr sz="900" spc="1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outside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sender's</a:t>
            </a:r>
            <a:r>
              <a:rPr sz="900" spc="1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network,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receiver</a:t>
            </a:r>
          </a:p>
          <a:p>
            <a:pPr marL="0" marR="0">
              <a:lnSpc>
                <a:spcPts val="1118"/>
              </a:lnSpc>
              <a:spcBef>
                <a:spcPts val="36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address is the address of the device that connects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 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next one.</a:t>
            </a:r>
          </a:p>
          <a:p>
            <a:pPr marL="0" marR="0">
              <a:lnSpc>
                <a:spcPts val="1197"/>
              </a:lnSpc>
              <a:spcBef>
                <a:spcPts val="327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Flow</a:t>
            </a:r>
            <a:r>
              <a:rPr sz="1000" spc="95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control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.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If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</a:t>
            </a:r>
            <a:r>
              <a:rPr sz="900" spc="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absorbed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receiver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less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than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35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produced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sender,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imposes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flow</a:t>
            </a:r>
            <a:r>
              <a:rPr sz="900" spc="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control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mechanism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avoid overwhelming the receiver.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914703" y="3869966"/>
            <a:ext cx="204973" cy="749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143302" y="4439770"/>
            <a:ext cx="4743566" cy="7587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Error</a:t>
            </a:r>
            <a:r>
              <a:rPr sz="1000" spc="273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control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.</a:t>
            </a:r>
            <a:r>
              <a:rPr sz="900" spc="2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2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</a:t>
            </a:r>
            <a:r>
              <a:rPr sz="900" spc="2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2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adds</a:t>
            </a:r>
            <a:r>
              <a:rPr sz="900" spc="2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reliability</a:t>
            </a:r>
            <a:r>
              <a:rPr sz="900" spc="2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2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2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2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2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adding</a:t>
            </a:r>
          </a:p>
          <a:p>
            <a:pPr marL="0" marR="0">
              <a:lnSpc>
                <a:spcPts val="1431"/>
              </a:lnSpc>
              <a:spcBef>
                <a:spcPts val="11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mechanisms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 detect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retransmit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damaged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lost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frames.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115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115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also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uses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mechanism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36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recognize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duplicate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frames.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Error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control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normally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achieved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through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trailer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added</a:t>
            </a:r>
            <a:r>
              <a:rPr sz="900" spc="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3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end of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frame.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914702" y="5203720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143302" y="5202024"/>
            <a:ext cx="4743275" cy="56796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Access</a:t>
            </a:r>
            <a:r>
              <a:rPr sz="1000" spc="14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control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.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When two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more devices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 connected to the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same link, data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 layer</a:t>
            </a:r>
          </a:p>
          <a:p>
            <a:pPr marL="0" marR="0">
              <a:lnSpc>
                <a:spcPts val="1118"/>
              </a:lnSpc>
              <a:spcBef>
                <a:spcPts val="35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protocols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necessary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determine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</a:t>
            </a:r>
            <a:r>
              <a:rPr sz="900" spc="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has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control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over</a:t>
            </a:r>
            <a:r>
              <a:rPr sz="900" spc="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any</a:t>
            </a:r>
            <a:r>
              <a:rPr sz="900" spc="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given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time.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0" y="5814671"/>
            <a:ext cx="5200776" cy="14690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Addressing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: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0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types</a:t>
            </a:r>
            <a:r>
              <a:rPr sz="900" spc="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10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shown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.Networks</a:t>
            </a:r>
            <a:r>
              <a:rPr sz="900" spc="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operate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exactly</a:t>
            </a:r>
            <a:r>
              <a:rPr sz="900" spc="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same</a:t>
            </a:r>
            <a:r>
              <a:rPr sz="900" spc="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way.</a:t>
            </a:r>
            <a:r>
              <a:rPr sz="900" spc="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address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computer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LAN,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fixed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interface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card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manufacturer,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works</a:t>
            </a:r>
            <a:r>
              <a:rPr sz="900" spc="1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like</a:t>
            </a:r>
            <a:r>
              <a:rPr sz="900" spc="1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1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knowledge</a:t>
            </a:r>
            <a:r>
              <a:rPr sz="900" spc="1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where</a:t>
            </a:r>
            <a:r>
              <a:rPr sz="900" spc="1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house</a:t>
            </a:r>
            <a:r>
              <a:rPr sz="900" spc="1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is.</a:t>
            </a:r>
            <a:r>
              <a:rPr sz="900" spc="1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Messages</a:t>
            </a:r>
            <a:r>
              <a:rPr sz="900" spc="1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sent</a:t>
            </a:r>
            <a:r>
              <a:rPr sz="900" spc="15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1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same</a:t>
            </a:r>
            <a:r>
              <a:rPr sz="900" spc="1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LAN</a:t>
            </a:r>
            <a:r>
              <a:rPr sz="900" spc="1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segment,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corresponding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house's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neighborhood,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get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specific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LAN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address.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If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you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want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</a:t>
            </a:r>
            <a:r>
              <a:rPr sz="900" spc="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message</a:t>
            </a:r>
            <a:r>
              <a:rPr sz="900" spc="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across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country</a:t>
            </a:r>
            <a:r>
              <a:rPr sz="900" spc="9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around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world,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though,</a:t>
            </a:r>
            <a:r>
              <a:rPr sz="900" spc="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you</a:t>
            </a:r>
            <a:r>
              <a:rPr sz="900" spc="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need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equivalent</a:t>
            </a:r>
            <a:r>
              <a:rPr sz="900" spc="1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country,</a:t>
            </a:r>
            <a:r>
              <a:rPr sz="900" spc="1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state,</a:t>
            </a:r>
            <a:r>
              <a:rPr sz="900" spc="1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city,</a:t>
            </a:r>
            <a:r>
              <a:rPr sz="900" spc="1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street</a:t>
            </a:r>
            <a:r>
              <a:rPr sz="900" spc="1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address.</a:t>
            </a:r>
            <a:r>
              <a:rPr sz="900" spc="1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1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terms,</a:t>
            </a:r>
            <a:r>
              <a:rPr sz="900" spc="1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address</a:t>
            </a:r>
            <a:r>
              <a:rPr sz="900" spc="1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1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you</a:t>
            </a:r>
            <a:r>
              <a:rPr sz="900" spc="1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need</a:t>
            </a:r>
            <a:r>
              <a:rPr sz="900" spc="1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called</a:t>
            </a:r>
            <a:r>
              <a:rPr sz="900" spc="15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logical</a:t>
            </a:r>
            <a:r>
              <a:rPr sz="900" spc="2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address.</a:t>
            </a:r>
            <a:r>
              <a:rPr sz="900" spc="25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5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key</a:t>
            </a:r>
            <a:r>
              <a:rPr sz="900" spc="2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difference</a:t>
            </a:r>
            <a:r>
              <a:rPr sz="900" spc="2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between</a:t>
            </a:r>
            <a:r>
              <a:rPr sz="900" spc="2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2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addresses</a:t>
            </a:r>
            <a:r>
              <a:rPr sz="900" spc="2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logical</a:t>
            </a:r>
            <a:r>
              <a:rPr sz="900" spc="2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addresses</a:t>
            </a:r>
            <a:r>
              <a:rPr sz="900" spc="2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2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although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addresses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scattered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randomly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around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world,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logical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addresses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follow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pattern determined by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 administrators and stored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 routing tables. Routing tables (used by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routers) are the equivalent of street maps,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guiding messages to their destination.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530475" y="8753840"/>
            <a:ext cx="1511769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7 Types of Addressing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85800" y="9017964"/>
            <a:ext cx="436557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Note The data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 layer is responsible for moving frames from one hop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next.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70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PPRDUO+BookAntiqua-Bold"/>
                <a:cs typeface="PPRDUO+BookAntiqua-Bold"/>
              </a:rPr>
              <a:t> </a:t>
            </a:r>
            <a:endParaRPr sz="900" dirty="0">
              <a:solidFill>
                <a:srgbClr val="000000"/>
              </a:solidFill>
              <a:latin typeface="PPRDUO+BookAntiqua-Bold"/>
              <a:cs typeface="PPRDUO+BookAntiqua-Bold"/>
            </a:endParaRP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2425319" y="5302377"/>
            <a:ext cx="3854196" cy="272541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3566795" y="2371471"/>
            <a:ext cx="1571371" cy="91884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9525" y="390779"/>
            <a:ext cx="6886575" cy="34925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42188" y="513309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717340"/>
            <a:ext cx="1022053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Network Layer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9053" y="941018"/>
            <a:ext cx="5200466" cy="11737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responsible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source-to-destination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delivery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packet,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possibly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across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multiple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networks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(links).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Whereas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oversees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delivery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packet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between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systems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same</a:t>
            </a:r>
            <a:r>
              <a:rPr sz="900" spc="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(links),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ensures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packet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gets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point 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origin to its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final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destination.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If two systems are connected to the same link, there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usually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need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layer.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However,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if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systems</a:t>
            </a:r>
            <a:r>
              <a:rPr sz="900" spc="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attached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different</a:t>
            </a:r>
            <a:r>
              <a:rPr sz="900" spc="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networks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(links)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connecting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devices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between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networks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(links), there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often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need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 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accomplish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source-to-destination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delivery.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8</a:t>
            </a:r>
            <a:r>
              <a:rPr sz="900" spc="69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shows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relationship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 layers.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3798697" y="3368912"/>
            <a:ext cx="126055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8 Network Layer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4" y="3631259"/>
            <a:ext cx="342823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Other responsibilities of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 layer include the following: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3" y="3851504"/>
            <a:ext cx="5201767" cy="75846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Logical</a:t>
            </a:r>
            <a:r>
              <a:rPr sz="1000" spc="196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addressing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.</a:t>
            </a:r>
            <a:r>
              <a:rPr sz="900" spc="1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1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addressing</a:t>
            </a:r>
            <a:r>
              <a:rPr sz="900" spc="1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implemented</a:t>
            </a:r>
            <a:r>
              <a:rPr sz="900" spc="1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1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2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</a:t>
            </a:r>
            <a:r>
              <a:rPr sz="900" spc="1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handles</a:t>
            </a:r>
            <a:r>
              <a:rPr sz="900" spc="1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addressing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problem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locally.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If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packet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passes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boundary,</a:t>
            </a:r>
            <a:r>
              <a:rPr sz="900" spc="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need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another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addressing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help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distinguish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source</a:t>
            </a:r>
            <a:r>
              <a:rPr sz="900" spc="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destination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systems.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adds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header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packet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coming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upper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that,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among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other</a:t>
            </a:r>
            <a:r>
              <a:rPr sz="900" spc="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things,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includes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logical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addresses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sender and receiver.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3" y="4648557"/>
            <a:ext cx="5201667" cy="616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Routing.</a:t>
            </a:r>
            <a:r>
              <a:rPr sz="1000" spc="96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When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independent</a:t>
            </a:r>
            <a:r>
              <a:rPr sz="900" spc="1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networks</a:t>
            </a:r>
            <a:r>
              <a:rPr sz="900" spc="1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links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10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connected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0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create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VWUPDI+BookAntiqua-Italic"/>
                <a:cs typeface="VWUPDI+BookAntiqua-Italic"/>
              </a:rPr>
              <a:t>internetworks</a:t>
            </a:r>
            <a:r>
              <a:rPr sz="900" spc="111" dirty="0">
                <a:solidFill>
                  <a:srgbClr val="000000"/>
                </a:solidFill>
                <a:latin typeface="VWUPDI+BookAntiqua-Italic"/>
                <a:cs typeface="VWUPDI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(network</a:t>
            </a:r>
            <a:r>
              <a:rPr sz="900" spc="1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networks)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large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network,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connecting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devices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(called</a:t>
            </a:r>
            <a:r>
              <a:rPr sz="900" spc="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VWUPDI+BookAntiqua-Italic"/>
                <a:cs typeface="VWUPDI+BookAntiqua-Italic"/>
              </a:rPr>
              <a:t>routers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VWUPDI+BookAntiqua-Italic"/>
                <a:cs typeface="VWUPDI+BookAntiqua-Italic"/>
              </a:rPr>
              <a:t>switches)</a:t>
            </a:r>
            <a:r>
              <a:rPr sz="900" spc="64" dirty="0">
                <a:solidFill>
                  <a:srgbClr val="000000"/>
                </a:solidFill>
                <a:latin typeface="VWUPDI+BookAntiqua-Italic"/>
                <a:cs typeface="VWUPDI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route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switch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1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packets</a:t>
            </a:r>
            <a:r>
              <a:rPr sz="900" spc="1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their</a:t>
            </a:r>
            <a:r>
              <a:rPr sz="900" spc="20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final</a:t>
            </a:r>
            <a:r>
              <a:rPr sz="900" spc="2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destination.</a:t>
            </a:r>
            <a:r>
              <a:rPr sz="900" spc="1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1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functions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1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2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20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provide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mechanism.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9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illustrates end-to-end delivery by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network layer.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3458591" y="8106139"/>
            <a:ext cx="1941677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9 Source to</a:t>
            </a:r>
            <a:r>
              <a:rPr sz="900" spc="-12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destination delivery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4" y="8375186"/>
            <a:ext cx="1078341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Transport Layer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4" y="8598610"/>
            <a:ext cx="5202645" cy="1174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 is responsible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process-to-process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delivery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entire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message.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 process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  <a:r>
              <a:rPr sz="900" spc="3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application</a:t>
            </a:r>
            <a:r>
              <a:rPr sz="900" spc="3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program</a:t>
            </a:r>
            <a:r>
              <a:rPr sz="900" spc="3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running</a:t>
            </a:r>
            <a:r>
              <a:rPr sz="900" spc="3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3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host.</a:t>
            </a:r>
            <a:r>
              <a:rPr sz="900" spc="3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Whereas</a:t>
            </a:r>
            <a:r>
              <a:rPr sz="900" spc="3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3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3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oversees</a:t>
            </a:r>
            <a:r>
              <a:rPr sz="900" spc="3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source-to-</a:t>
            </a:r>
          </a:p>
          <a:p>
            <a:pPr marL="0" marR="0">
              <a:lnSpc>
                <a:spcPts val="1117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destination</a:t>
            </a:r>
            <a:r>
              <a:rPr sz="900" spc="1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delivery</a:t>
            </a:r>
            <a:r>
              <a:rPr sz="900" spc="1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individual</a:t>
            </a:r>
            <a:r>
              <a:rPr sz="900" spc="1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packets,</a:t>
            </a:r>
            <a:r>
              <a:rPr sz="900" spc="1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does</a:t>
            </a:r>
            <a:r>
              <a:rPr sz="900" spc="1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not</a:t>
            </a:r>
            <a:r>
              <a:rPr sz="900" spc="1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recognize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any</a:t>
            </a:r>
            <a:r>
              <a:rPr sz="900" spc="1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relationship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between</a:t>
            </a:r>
            <a:r>
              <a:rPr sz="900" spc="1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those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packets.</a:t>
            </a:r>
            <a:r>
              <a:rPr sz="900" spc="1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Ittreats</a:t>
            </a:r>
            <a:r>
              <a:rPr sz="900" spc="1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1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1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independently,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1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though</a:t>
            </a:r>
            <a:r>
              <a:rPr sz="900" spc="1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1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piece</a:t>
            </a:r>
            <a:r>
              <a:rPr sz="900" spc="1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belonged</a:t>
            </a:r>
            <a:r>
              <a:rPr sz="900" spc="1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separate</a:t>
            </a:r>
            <a:r>
              <a:rPr sz="900" spc="1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message,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whether</a:t>
            </a:r>
            <a:r>
              <a:rPr sz="900" spc="1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1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not</a:t>
            </a:r>
            <a:r>
              <a:rPr sz="900" spc="1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does.</a:t>
            </a:r>
            <a:r>
              <a:rPr sz="900" spc="1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</a:t>
            </a:r>
            <a:r>
              <a:rPr sz="900" spc="1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layer,</a:t>
            </a:r>
            <a:r>
              <a:rPr sz="900" spc="1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1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other</a:t>
            </a:r>
            <a:r>
              <a:rPr sz="900" spc="1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hand,</a:t>
            </a:r>
            <a:r>
              <a:rPr sz="900" spc="1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ensures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1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whole</a:t>
            </a:r>
            <a:r>
              <a:rPr sz="900" spc="1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message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arrives</a:t>
            </a:r>
            <a:r>
              <a:rPr sz="900" spc="2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intact</a:t>
            </a:r>
            <a:r>
              <a:rPr sz="900" spc="2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2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order,</a:t>
            </a:r>
            <a:r>
              <a:rPr sz="900" spc="2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overseeing</a:t>
            </a:r>
            <a:r>
              <a:rPr sz="900" spc="2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both</a:t>
            </a:r>
            <a:r>
              <a:rPr sz="900" spc="2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error</a:t>
            </a:r>
            <a:r>
              <a:rPr sz="900" spc="2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control</a:t>
            </a:r>
            <a:r>
              <a:rPr sz="900" spc="2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flow</a:t>
            </a:r>
            <a:r>
              <a:rPr sz="900" spc="2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control</a:t>
            </a:r>
            <a:r>
              <a:rPr sz="900" spc="2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2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source-to-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destination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leve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l.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10sh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ows</a:t>
            </a:r>
            <a:r>
              <a:rPr sz="900" spc="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relationship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session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PPRDUO+BookAntiqua-Bold"/>
                <a:cs typeface="PPRDUO+BookAntiqua-Bold"/>
              </a:rPr>
              <a:t> </a:t>
            </a:r>
            <a:endParaRPr sz="900" dirty="0">
              <a:solidFill>
                <a:srgbClr val="000000"/>
              </a:solidFill>
              <a:latin typeface="PPRDUO+BookAntiqua-Bold"/>
              <a:cs typeface="PPRDUO+BookAntiqua-Bold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71</a:t>
            </a:r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2135505" y="4775454"/>
            <a:ext cx="3289300" cy="23622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482469" y="712089"/>
            <a:ext cx="1453769" cy="12547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787390" y="406654"/>
            <a:ext cx="1769109" cy="34035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444873" y="524549"/>
            <a:ext cx="1441611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Unit 04:</a:t>
            </a:r>
            <a:r>
              <a:rPr sz="900" spc="-12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Network Models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520942" y="53007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596007" y="2047223"/>
            <a:ext cx="1382324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10 Transport Layer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2311094"/>
            <a:ext cx="347171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Other responsibilities of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 layer include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following: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914704" y="2566564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143304" y="2564868"/>
            <a:ext cx="4741856" cy="133034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Service-point</a:t>
            </a:r>
            <a:r>
              <a:rPr sz="1000" spc="56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addressing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.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Computers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often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run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several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programs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same</a:t>
            </a:r>
            <a:r>
              <a:rPr sz="900" spc="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time.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</a:p>
          <a:p>
            <a:pPr marL="0" marR="0">
              <a:lnSpc>
                <a:spcPts val="1118"/>
              </a:lnSpc>
              <a:spcBef>
                <a:spcPts val="35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reason,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source-to-destination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delivery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means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delivery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not</a:t>
            </a:r>
            <a:r>
              <a:rPr sz="900" spc="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only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computer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38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next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but</a:t>
            </a:r>
            <a:r>
              <a:rPr sz="900" spc="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also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specific</a:t>
            </a:r>
            <a:r>
              <a:rPr sz="900" spc="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(running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program)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computer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specific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 (running program) on the other. The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 layer header must therefore include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type</a:t>
            </a:r>
            <a:r>
              <a:rPr sz="900" spc="1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address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called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VWUPDI+BookAntiqua-Italic"/>
                <a:cs typeface="VWUPDI+BookAntiqua-Italic"/>
              </a:rPr>
              <a:t>service-point</a:t>
            </a:r>
            <a:r>
              <a:rPr sz="900" spc="135" dirty="0">
                <a:solidFill>
                  <a:srgbClr val="000000"/>
                </a:solidFill>
                <a:latin typeface="VWUPDI+BookAntiqua-Italic"/>
                <a:cs typeface="VWUPDI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VWUPDI+BookAntiqua-Italic"/>
                <a:cs typeface="VWUPDI+BookAntiqua-Italic"/>
              </a:rPr>
              <a:t>address</a:t>
            </a:r>
            <a:r>
              <a:rPr sz="900" spc="136" dirty="0">
                <a:solidFill>
                  <a:srgbClr val="000000"/>
                </a:solidFill>
                <a:latin typeface="VWUPDI+BookAntiqua-Italic"/>
                <a:cs typeface="VWUPDI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(or</a:t>
            </a:r>
            <a:r>
              <a:rPr sz="900" spc="1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port</a:t>
            </a:r>
            <a:r>
              <a:rPr sz="900" spc="1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address).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gets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1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packet</a:t>
            </a:r>
            <a:r>
              <a:rPr sz="900" spc="1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5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correct</a:t>
            </a:r>
            <a:r>
              <a:rPr sz="900" spc="1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computer;</a:t>
            </a:r>
            <a:r>
              <a:rPr sz="900" spc="1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</a:t>
            </a:r>
            <a:r>
              <a:rPr sz="900" spc="1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gets</a:t>
            </a:r>
            <a:r>
              <a:rPr sz="900" spc="1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entire</a:t>
            </a:r>
            <a:r>
              <a:rPr sz="900" spc="1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message</a:t>
            </a:r>
            <a:r>
              <a:rPr sz="900" spc="1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correct process on that computer.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914704" y="3900445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143304" y="3898749"/>
            <a:ext cx="4743234" cy="75846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Segmentation</a:t>
            </a:r>
            <a:r>
              <a:rPr sz="1000" spc="44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and</a:t>
            </a:r>
            <a:r>
              <a:rPr sz="1000" spc="48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reassembly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.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message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divided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into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transmittable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segments,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</a:p>
          <a:p>
            <a:pPr marL="0" marR="0">
              <a:lnSpc>
                <a:spcPts val="1118"/>
              </a:lnSpc>
              <a:spcBef>
                <a:spcPts val="35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segment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containing a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sequence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number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 shown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11.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These numbers enable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reassemble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message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correctly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upon</a:t>
            </a:r>
            <a:r>
              <a:rPr sz="900" spc="1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arriving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1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destination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 identify 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replace packets that were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lost in transmission.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3223895" y="6894560"/>
            <a:ext cx="1264137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11 Segmentation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914704" y="7139580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143304" y="7137884"/>
            <a:ext cx="4745140" cy="113946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Connection</a:t>
            </a:r>
            <a:r>
              <a:rPr sz="1000" spc="224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control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.</a:t>
            </a:r>
            <a:r>
              <a:rPr sz="900" spc="2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</a:t>
            </a:r>
            <a:r>
              <a:rPr sz="900" spc="2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2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2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2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either</a:t>
            </a:r>
            <a:r>
              <a:rPr sz="900" spc="2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connectionless</a:t>
            </a:r>
            <a:r>
              <a:rPr sz="900" spc="2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2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connection-</a:t>
            </a:r>
          </a:p>
          <a:p>
            <a:pPr marL="0" marR="0">
              <a:lnSpc>
                <a:spcPts val="1118"/>
              </a:lnSpc>
              <a:spcBef>
                <a:spcPts val="35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oriented.</a:t>
            </a:r>
            <a:r>
              <a:rPr sz="900" spc="9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connectionless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treats</a:t>
            </a:r>
            <a:r>
              <a:rPr sz="900" spc="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1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segment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  <a:r>
              <a:rPr sz="900" spc="1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independent</a:t>
            </a:r>
            <a:r>
              <a:rPr sz="900" spc="1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packet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delivers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</a:t>
            </a:r>
            <a:r>
              <a:rPr sz="900" spc="1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5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1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destination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machine.</a:t>
            </a:r>
            <a:r>
              <a:rPr sz="900" spc="1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connection-oriented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</a:t>
            </a:r>
            <a:r>
              <a:rPr sz="900" spc="15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makes</a:t>
            </a:r>
            <a:r>
              <a:rPr sz="900" spc="1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connection</a:t>
            </a:r>
            <a:r>
              <a:rPr sz="900" spc="1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1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</a:t>
            </a:r>
            <a:r>
              <a:rPr sz="900" spc="15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5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1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destination</a:t>
            </a:r>
            <a:r>
              <a:rPr sz="900" spc="1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machine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first</a:t>
            </a:r>
            <a:r>
              <a:rPr sz="900" spc="1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before</a:t>
            </a:r>
            <a:r>
              <a:rPr sz="900" spc="1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delivering</a:t>
            </a:r>
            <a:r>
              <a:rPr sz="900" spc="1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packets.</a:t>
            </a:r>
            <a:r>
              <a:rPr sz="900" spc="20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After</a:t>
            </a:r>
            <a:r>
              <a:rPr sz="900" spc="1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all</a:t>
            </a:r>
            <a:r>
              <a:rPr sz="900" spc="1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1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1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transferred,</a:t>
            </a:r>
            <a:r>
              <a:rPr sz="900" spc="1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connection</a:t>
            </a:r>
            <a:r>
              <a:rPr sz="900" spc="1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terminated.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914704" y="8282580"/>
            <a:ext cx="204973" cy="7498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3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143304" y="8280884"/>
            <a:ext cx="4741570" cy="56796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Flow</a:t>
            </a:r>
            <a:r>
              <a:rPr sz="1000" spc="46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control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.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Like</a:t>
            </a:r>
            <a:r>
              <a:rPr sz="900" spc="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layer,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</a:t>
            </a:r>
            <a:r>
              <a:rPr sz="900" spc="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responsible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flow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control.</a:t>
            </a:r>
          </a:p>
          <a:p>
            <a:pPr marL="0" marR="0">
              <a:lnSpc>
                <a:spcPts val="1118"/>
              </a:lnSpc>
              <a:spcBef>
                <a:spcPts val="35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However,</a:t>
            </a:r>
            <a:r>
              <a:rPr sz="900" spc="1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flow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control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1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performed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end</a:t>
            </a:r>
            <a:r>
              <a:rPr sz="900" spc="1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end</a:t>
            </a:r>
            <a:r>
              <a:rPr sz="900" spc="1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rather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than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across</a:t>
            </a:r>
            <a:r>
              <a:rPr sz="900" spc="1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single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143303" y="8852639"/>
            <a:ext cx="4743768" cy="56796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Error</a:t>
            </a:r>
            <a:r>
              <a:rPr sz="1000" spc="21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control.</a:t>
            </a:r>
            <a:r>
              <a:rPr sz="1000" spc="1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Like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layer,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responsible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error</a:t>
            </a:r>
            <a:r>
              <a:rPr sz="900" spc="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control.</a:t>
            </a:r>
          </a:p>
          <a:p>
            <a:pPr marL="0" marR="0">
              <a:lnSpc>
                <a:spcPts val="1118"/>
              </a:lnSpc>
              <a:spcBef>
                <a:spcPts val="35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However,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error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control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performed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process-to-process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rather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than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across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single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link.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sending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makes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sure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entire</a:t>
            </a:r>
            <a:r>
              <a:rPr sz="900" spc="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message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arrives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72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PPRDUO+BookAntiqua-Bold"/>
                <a:cs typeface="PPRDUO+BookAntiqua-Bold"/>
              </a:rPr>
              <a:t> </a:t>
            </a:r>
            <a:endParaRPr sz="900" dirty="0">
              <a:solidFill>
                <a:srgbClr val="000000"/>
              </a:solidFill>
              <a:latin typeface="PPRDUO+BookAntiqua-Bold"/>
              <a:cs typeface="PPRDUO+BookAntiqua-Bold"/>
            </a:endParaRP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bject 1"/>
          <p:cNvSpPr/>
          <p:nvPr/>
        </p:nvSpPr>
        <p:spPr>
          <a:xfrm>
            <a:off x="2457450" y="9565894"/>
            <a:ext cx="3625850" cy="26479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3266694" y="8196554"/>
            <a:ext cx="554431" cy="22798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952367" y="8340585"/>
            <a:ext cx="725957" cy="77839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949700" y="7515098"/>
            <a:ext cx="742784" cy="77774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209925" y="8591169"/>
            <a:ext cx="673734" cy="27813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209925" y="7726934"/>
            <a:ext cx="673734" cy="30289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444496" y="8340585"/>
            <a:ext cx="698093" cy="77839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800600" y="8316467"/>
            <a:ext cx="1295400" cy="113093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776724" y="7542276"/>
            <a:ext cx="1142491" cy="569848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843784" y="9203461"/>
            <a:ext cx="1523999" cy="30830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843784" y="7124497"/>
            <a:ext cx="1523999" cy="30830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444496" y="7488415"/>
            <a:ext cx="698093" cy="77839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728470" y="1885950"/>
            <a:ext cx="5140198" cy="225132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9525" y="390779"/>
            <a:ext cx="6886575" cy="34925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742188" y="513309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Notes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Data Communication and Networking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286635" y="754836"/>
            <a:ext cx="4740381" cy="37089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receiving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without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error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(damage,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loss,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duplication).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Error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correction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</a:p>
          <a:p>
            <a:pPr marL="0" marR="0">
              <a:lnSpc>
                <a:spcPts val="1118"/>
              </a:lnSpc>
              <a:spcBef>
                <a:spcPts val="3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usually achieved through retransmission.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29054" y="1174795"/>
            <a:ext cx="1799338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Protocols of Transport Layer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829054" y="1398218"/>
            <a:ext cx="4228211" cy="3995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protocols of transport layer along with difference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explained below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VWUPDI+BookAntiqua-Italic"/>
                <a:cs typeface="VWUPDI+BookAntiqua-Italic"/>
                <a:hlinkClick r:id="rId1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Table</a:t>
            </a:r>
            <a:r>
              <a:rPr sz="900" spc="-11" dirty="0">
                <a:solidFill>
                  <a:srgbClr val="000000"/>
                </a:solidFill>
                <a:latin typeface="VWUPDI+BookAntiqua-Italic"/>
                <a:cs typeface="VWUPDI+BookAntiqua-Italic"/>
                <a:hlinkClick r:id="rId1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VWUPDI+BookAntiqua-Italic"/>
                <a:cs typeface="VWUPDI+BookAntiqua-Italic"/>
                <a:hlinkClick r:id="rId1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1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.</a:t>
            </a:r>
          </a:p>
          <a:p>
            <a:pPr marL="1602104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FFNWWE+BookAntiqua"/>
                <a:cs typeface="FFNWWE+BookAntiqua"/>
              </a:rPr>
              <a:t>Table 1</a:t>
            </a:r>
            <a:r>
              <a:rPr sz="900" spc="11" dirty="0">
                <a:solidFill>
                  <a:srgbClr val="44546A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44546A"/>
                </a:solidFill>
                <a:latin typeface="FFNWWE+BookAntiqua"/>
                <a:cs typeface="FFNWWE+BookAntiqua"/>
              </a:rPr>
              <a:t>Protocols of Transport Layer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829053" y="2038298"/>
            <a:ext cx="37254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4405248" y="2038298"/>
            <a:ext cx="39880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UDP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829054" y="2454351"/>
            <a:ext cx="1889306" cy="5946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Connection Oriented transmission</a:t>
            </a:r>
          </a:p>
          <a:p>
            <a:pPr marL="0" marR="0">
              <a:lnSpc>
                <a:spcPts val="1118"/>
              </a:lnSpc>
              <a:spcBef>
                <a:spcPts val="219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 is slower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4405249" y="2454351"/>
            <a:ext cx="1595441" cy="5946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Connectionless transmission</a:t>
            </a:r>
          </a:p>
          <a:p>
            <a:pPr marL="0" marR="0">
              <a:lnSpc>
                <a:spcPts val="1118"/>
              </a:lnSpc>
              <a:spcBef>
                <a:spcPts val="219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UDP is faster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829054" y="3285311"/>
            <a:ext cx="106076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Acknowledgment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4405249" y="3285311"/>
            <a:ext cx="124668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 Acknowledgment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4405249" y="3701364"/>
            <a:ext cx="2513612" cy="3325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Does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not</a:t>
            </a:r>
            <a:r>
              <a:rPr sz="900" spc="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matter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whether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gave</a:t>
            </a:r>
            <a:r>
              <a:rPr sz="900" spc="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received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all</a:t>
            </a:r>
          </a:p>
          <a:p>
            <a:pPr marL="0" marR="0">
              <a:lnSpc>
                <a:spcPts val="1118"/>
              </a:lnSpc>
              <a:spcBef>
                <a:spcPts val="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 of Transport Layer.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829054" y="3777564"/>
            <a:ext cx="205322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Used where full data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delivery is must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1829053" y="4431359"/>
            <a:ext cx="5094276" cy="4115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Note: The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 layer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responsible for the delivery of a message from one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 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another.</a:t>
            </a:r>
          </a:p>
          <a:p>
            <a:pPr marL="0" marR="0">
              <a:lnSpc>
                <a:spcPts val="1183"/>
              </a:lnSpc>
              <a:spcBef>
                <a:spcPts val="638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Session Layer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1829053" y="4878145"/>
            <a:ext cx="5200999" cy="5032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services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provided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first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three</a:t>
            </a:r>
            <a:r>
              <a:rPr sz="900" spc="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(physical,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link,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network)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not</a:t>
            </a:r>
            <a:r>
              <a:rPr sz="900" spc="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sufficient</a:t>
            </a:r>
          </a:p>
          <a:p>
            <a:pPr marL="0" marR="0">
              <a:lnSpc>
                <a:spcPts val="135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some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processes.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session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VWUPDI+BookAntiqua-Italic"/>
                <a:cs typeface="VWUPDI+BookAntiqua-Italic"/>
              </a:rPr>
              <a:t>dialog</a:t>
            </a:r>
            <a:r>
              <a:rPr sz="900" spc="58" dirty="0">
                <a:solidFill>
                  <a:srgbClr val="000000"/>
                </a:solidFill>
                <a:latin typeface="VWUPDI+BookAntiqua-Italic"/>
                <a:cs typeface="VWUPDI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VWUPDI+BookAntiqua-Italic"/>
                <a:cs typeface="VWUPDI+BookAntiqua-Italic"/>
              </a:rPr>
              <a:t>controller.</a:t>
            </a:r>
            <a:r>
              <a:rPr sz="900" spc="74" dirty="0">
                <a:solidFill>
                  <a:srgbClr val="000000"/>
                </a:solidFill>
                <a:latin typeface="VWUPDI+BookAntiqua-Italic"/>
                <a:cs typeface="VWUPDI+BookAntiqua-Italic"/>
              </a:rPr>
              <a:t> </a:t>
            </a:r>
            <a:r>
              <a:rPr sz="115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1150" spc="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establishes,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maintains,</a:t>
            </a:r>
            <a:r>
              <a:rPr sz="900" spc="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synchronizes the interaction among communicating systems.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1829053" y="5420689"/>
            <a:ext cx="346035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Specific responsibilities of the session layer include the following: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2057653" y="5676159"/>
            <a:ext cx="204973" cy="749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2286634" y="5681293"/>
            <a:ext cx="4744314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Dialog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control.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session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allows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systems</a:t>
            </a:r>
            <a:r>
              <a:rPr sz="900" spc="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enter</a:t>
            </a:r>
            <a:r>
              <a:rPr sz="900" spc="10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into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dialog.</a:t>
            </a:r>
            <a:r>
              <a:rPr sz="900" spc="1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allows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between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processes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take</a:t>
            </a:r>
            <a:r>
              <a:rPr sz="900" spc="1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place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either</a:t>
            </a:r>
            <a:r>
              <a:rPr sz="900" spc="1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half</a:t>
            </a:r>
            <a:r>
              <a:rPr sz="900" spc="1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duplex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(one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way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1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time) or full-duplex (two ways at a time) mode.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2286634" y="6252793"/>
            <a:ext cx="4742502" cy="751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Authentication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Authorization:</a:t>
            </a:r>
            <a:r>
              <a:rPr sz="900" spc="1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Authentication</a:t>
            </a:r>
            <a:r>
              <a:rPr sz="900" spc="1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means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confirming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your</a:t>
            </a:r>
            <a:r>
              <a:rPr sz="900" spc="1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own</a:t>
            </a:r>
            <a:r>
              <a:rPr sz="900" spc="1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identity,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while</a:t>
            </a:r>
            <a:r>
              <a:rPr sz="900" spc="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authorization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means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granting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access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system.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simple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terms,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authentication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</a:t>
            </a:r>
            <a:r>
              <a:rPr sz="900" spc="1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verifying</a:t>
            </a:r>
            <a:r>
              <a:rPr sz="900" spc="1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who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you</a:t>
            </a:r>
            <a:r>
              <a:rPr sz="900" spc="1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are,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while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authorization</a:t>
            </a:r>
            <a:r>
              <a:rPr sz="900" spc="1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</a:t>
            </a:r>
            <a:r>
              <a:rPr sz="900" spc="1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verifying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what you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have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access to.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3236087" y="7258211"/>
            <a:ext cx="892057" cy="1752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0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OTVCF+Bahnschrift"/>
                <a:cs typeface="TOTVCF+Bahnschrift"/>
              </a:rPr>
              <a:t>Authentication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5136769" y="7735224"/>
            <a:ext cx="577611" cy="1752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0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OTVCF+Bahnschrift"/>
                <a:cs typeface="TOTVCF+Bahnschrift"/>
              </a:rPr>
              <a:t>Who</a:t>
            </a:r>
            <a:r>
              <a:rPr sz="900" spc="85" dirty="0">
                <a:solidFill>
                  <a:srgbClr val="000000"/>
                </a:solidFill>
                <a:latin typeface="TOTVCF+Bahnschrift"/>
                <a:cs typeface="TOTVCF+Bahnschrift"/>
              </a:rPr>
              <a:t> </a:t>
            </a:r>
            <a:r>
              <a:rPr sz="900" dirty="0">
                <a:solidFill>
                  <a:srgbClr val="000000"/>
                </a:solidFill>
                <a:latin typeface="TOTVCF+Bahnschrift"/>
                <a:cs typeface="TOTVCF+Bahnschrift"/>
              </a:rPr>
              <a:t>are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5120005" y="8614572"/>
            <a:ext cx="811412" cy="4513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0025" marR="0">
              <a:lnSpc>
                <a:spcPts val="1080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OTVCF+Bahnschrift"/>
                <a:cs typeface="TOTVCF+Bahnschrift"/>
              </a:rPr>
              <a:t>What</a:t>
            </a:r>
          </a:p>
          <a:p>
            <a:pPr marL="12191" marR="0">
              <a:lnSpc>
                <a:spcPts val="1079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OTVCF+Bahnschrift"/>
                <a:cs typeface="TOTVCF+Bahnschrift"/>
              </a:rPr>
              <a:t>permissions</a:t>
            </a:r>
          </a:p>
          <a:p>
            <a:pPr marL="0" marR="0">
              <a:lnSpc>
                <a:spcPts val="1080"/>
              </a:lnSpc>
              <a:spcBef>
                <a:spcPts val="1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OTVCF+Bahnschrift"/>
                <a:cs typeface="TOTVCF+Bahnschrift"/>
              </a:rPr>
              <a:t>do</a:t>
            </a:r>
            <a:r>
              <a:rPr sz="900" spc="93" dirty="0">
                <a:solidFill>
                  <a:srgbClr val="000000"/>
                </a:solidFill>
                <a:latin typeface="TOTVCF+Bahnschrift"/>
                <a:cs typeface="TOTVCF+Bahnschrift"/>
              </a:rPr>
              <a:t> </a:t>
            </a:r>
            <a:r>
              <a:rPr sz="900" dirty="0">
                <a:solidFill>
                  <a:srgbClr val="000000"/>
                </a:solidFill>
                <a:latin typeface="TOTVCF+Bahnschrift"/>
                <a:cs typeface="TOTVCF+Bahnschrift"/>
              </a:rPr>
              <a:t>you</a:t>
            </a:r>
            <a:r>
              <a:rPr sz="900" spc="93" dirty="0">
                <a:solidFill>
                  <a:srgbClr val="000000"/>
                </a:solidFill>
                <a:latin typeface="TOTVCF+Bahnschrift"/>
                <a:cs typeface="TOTVCF+Bahnschrift"/>
              </a:rPr>
              <a:t> </a:t>
            </a:r>
            <a:r>
              <a:rPr sz="900" dirty="0">
                <a:solidFill>
                  <a:srgbClr val="000000"/>
                </a:solidFill>
                <a:latin typeface="TOTVCF+Bahnschrift"/>
                <a:cs typeface="TOTVCF+Bahnschrift"/>
              </a:rPr>
              <a:t>have?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3261995" y="9337202"/>
            <a:ext cx="840668" cy="1752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0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OTVCF+Bahnschrift"/>
                <a:cs typeface="TOTVCF+Bahnschrift"/>
              </a:rPr>
              <a:t>Authorization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3242183" y="9567910"/>
            <a:ext cx="221046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12 Authentication and Authorization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PPRDUO+BookAntiqua-Bold"/>
                <a:cs typeface="PPRDUO+BookAntiqua-Bold"/>
              </a:rPr>
              <a:t> </a:t>
            </a:r>
            <a:endParaRPr sz="900" dirty="0">
              <a:solidFill>
                <a:srgbClr val="000000"/>
              </a:solidFill>
              <a:latin typeface="PPRDUO+BookAntiqua-Bold"/>
              <a:cs typeface="PPRDUO+BookAntiqua-Bold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73</a:t>
            </a:r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5787390" y="406654"/>
            <a:ext cx="1769109" cy="3403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444873" y="524549"/>
            <a:ext cx="1441611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Unit 04:</a:t>
            </a:r>
            <a:r>
              <a:rPr sz="900" spc="-12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Network Models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520942" y="53007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914704" y="749702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143304" y="754836"/>
            <a:ext cx="121449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Session management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914704" y="928199"/>
            <a:ext cx="210581" cy="1930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2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143304" y="945591"/>
            <a:ext cx="259554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Synchronization.</a:t>
            </a:r>
            <a:r>
              <a:rPr sz="900" spc="6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6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session</a:t>
            </a:r>
            <a:r>
              <a:rPr sz="900" spc="6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6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allows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3699395" y="945591"/>
            <a:ext cx="20955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3868445" y="945591"/>
            <a:ext cx="201594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</a:t>
            </a:r>
            <a:r>
              <a:rPr sz="900" spc="6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6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</a:t>
            </a:r>
            <a:r>
              <a:rPr sz="900" spc="6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checkpoints,</a:t>
            </a:r>
            <a:r>
              <a:rPr sz="900" spc="6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143304" y="1136091"/>
            <a:ext cx="4743615" cy="1132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synchronization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points,</a:t>
            </a:r>
            <a:r>
              <a:rPr sz="900" spc="1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stream</a:t>
            </a:r>
            <a:r>
              <a:rPr sz="900" spc="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data.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example,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if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</a:t>
            </a:r>
            <a:r>
              <a:rPr sz="900" spc="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sending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file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2000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pages,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advisable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insert</a:t>
            </a:r>
            <a:r>
              <a:rPr sz="900" spc="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checkpoints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after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every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100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pages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ensure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100-page</a:t>
            </a:r>
            <a:r>
              <a:rPr sz="900" spc="2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unit</a:t>
            </a:r>
            <a:r>
              <a:rPr sz="900" spc="3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2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received</a:t>
            </a:r>
            <a:r>
              <a:rPr sz="900" spc="2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3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acknowledged</a:t>
            </a:r>
            <a:r>
              <a:rPr sz="900" spc="2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independently.</a:t>
            </a:r>
            <a:r>
              <a:rPr sz="900" spc="2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2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2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case,</a:t>
            </a:r>
            <a:r>
              <a:rPr sz="900" spc="2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if</a:t>
            </a:r>
            <a:r>
              <a:rPr sz="900" spc="2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crash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happens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during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page</a:t>
            </a:r>
            <a:r>
              <a:rPr sz="900" spc="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523,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only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pages</a:t>
            </a:r>
            <a:r>
              <a:rPr sz="900" spc="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need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resent</a:t>
            </a:r>
            <a:r>
              <a:rPr sz="900" spc="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after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 recovery are pages 501 to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523.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Pages previous to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14" dirty="0">
                <a:solidFill>
                  <a:srgbClr val="000000"/>
                </a:solidFill>
                <a:latin typeface="FFNWWE+BookAntiqua"/>
                <a:cs typeface="FFNWWE+BookAntiqua"/>
              </a:rPr>
              <a:t>501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 need not be resent. Figure 2.12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illustrates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relationship of the session layer to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transport and presentation layers.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799" y="2546395"/>
            <a:ext cx="1234812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Presentation Layer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799" y="2769818"/>
            <a:ext cx="5202073" cy="13174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presentation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performs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functions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related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syntax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semantics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transmitted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include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formatting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displaying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received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terminals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printers.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concerned</a:t>
            </a:r>
            <a:r>
              <a:rPr sz="900" spc="1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differences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0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syntax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used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1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communicating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applications.</a:t>
            </a:r>
            <a:r>
              <a:rPr sz="900" spc="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responsible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1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remedying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those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differences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1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resorting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mechanisms</a:t>
            </a:r>
            <a:r>
              <a:rPr sz="900" spc="1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1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transform</a:t>
            </a:r>
            <a:r>
              <a:rPr sz="900" spc="1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local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syntax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(specific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 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platform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question)</a:t>
            </a:r>
            <a:r>
              <a:rPr sz="900" spc="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 a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common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purpose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exchange.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example,</a:t>
            </a:r>
            <a:r>
              <a:rPr sz="900" spc="1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performs</a:t>
            </a:r>
            <a:r>
              <a:rPr sz="900" spc="1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encoding</a:t>
            </a:r>
            <a:r>
              <a:rPr sz="900" spc="1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1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standard</a:t>
            </a:r>
            <a:r>
              <a:rPr sz="900" spc="1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agreed</a:t>
            </a:r>
            <a:r>
              <a:rPr sz="900" spc="1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upon</a:t>
            </a:r>
            <a:r>
              <a:rPr sz="900" spc="1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way</a:t>
            </a:r>
            <a:r>
              <a:rPr sz="900" spc="1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5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facilitate</a:t>
            </a:r>
            <a:r>
              <a:rPr sz="900" spc="15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exchange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among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heterogeneous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systems</a:t>
            </a:r>
            <a:r>
              <a:rPr sz="900" spc="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using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different</a:t>
            </a:r>
            <a:r>
              <a:rPr sz="900" spc="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codes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strings,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example,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conversion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between</a:t>
            </a:r>
            <a:r>
              <a:rPr sz="900" spc="25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ASCII</a:t>
            </a:r>
            <a:r>
              <a:rPr sz="900" spc="2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EBCDIC</a:t>
            </a:r>
            <a:r>
              <a:rPr sz="900" spc="2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character</a:t>
            </a:r>
            <a:r>
              <a:rPr sz="900" spc="2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codes.</a:t>
            </a:r>
            <a:r>
              <a:rPr sz="900" spc="2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2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facilitates</a:t>
            </a:r>
            <a:r>
              <a:rPr sz="900" spc="2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2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compression</a:t>
            </a:r>
            <a:r>
              <a:rPr sz="900" spc="25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2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reducing</a:t>
            </a:r>
            <a:r>
              <a:rPr sz="900" spc="2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number of bits to be transmitted and encrypts data for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privacy 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authentication, if necessary.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799" y="4125824"/>
            <a:ext cx="5201365" cy="104218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Translation.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5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processes</a:t>
            </a:r>
            <a:r>
              <a:rPr sz="900" spc="5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(running</a:t>
            </a:r>
            <a:r>
              <a:rPr sz="900" spc="5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programs)</a:t>
            </a:r>
            <a:r>
              <a:rPr sz="900" spc="5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5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5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systems</a:t>
            </a:r>
            <a:r>
              <a:rPr sz="900" spc="5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5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usually</a:t>
            </a:r>
            <a:r>
              <a:rPr sz="900" spc="5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exchanging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form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character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strings,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numbers,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so</a:t>
            </a:r>
            <a:r>
              <a:rPr sz="900" spc="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on.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must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3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</a:t>
            </a:r>
            <a:r>
              <a:rPr sz="900" spc="3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streams</a:t>
            </a:r>
            <a:r>
              <a:rPr sz="900" spc="3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before</a:t>
            </a:r>
            <a:r>
              <a:rPr sz="900" spc="3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being</a:t>
            </a:r>
            <a:r>
              <a:rPr sz="900" spc="30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transmitted.</a:t>
            </a:r>
            <a:r>
              <a:rPr sz="900" spc="3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Because</a:t>
            </a:r>
            <a:r>
              <a:rPr sz="900" spc="3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different</a:t>
            </a:r>
            <a:r>
              <a:rPr sz="900" spc="3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computers</a:t>
            </a:r>
            <a:r>
              <a:rPr sz="900" spc="3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</a:t>
            </a:r>
            <a:r>
              <a:rPr sz="900" spc="3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different</a:t>
            </a:r>
            <a:r>
              <a:rPr sz="900" spc="30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encoding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systems,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presentation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responsible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interoperability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between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these</a:t>
            </a:r>
            <a:r>
              <a:rPr sz="900" spc="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different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encoding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methods.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presentation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sender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changes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its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sender-dependent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format</a:t>
            </a:r>
            <a:r>
              <a:rPr sz="900" spc="2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into</a:t>
            </a:r>
            <a:r>
              <a:rPr sz="900" spc="2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common</a:t>
            </a:r>
            <a:r>
              <a:rPr sz="900" spc="2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format.</a:t>
            </a:r>
            <a:r>
              <a:rPr sz="900" spc="2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presentation</a:t>
            </a:r>
            <a:r>
              <a:rPr sz="900" spc="2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2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2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receiving</a:t>
            </a:r>
            <a:r>
              <a:rPr sz="900" spc="29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machine</a:t>
            </a:r>
            <a:r>
              <a:rPr sz="900" spc="2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changes</a:t>
            </a:r>
            <a:r>
              <a:rPr sz="900" spc="2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common format into its receiver-dependent format.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799" y="5206028"/>
            <a:ext cx="5200108" cy="6614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55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Encryption</a:t>
            </a:r>
            <a:r>
              <a:rPr sz="1250" dirty="0">
                <a:solidFill>
                  <a:srgbClr val="000000"/>
                </a:solidFill>
                <a:latin typeface="FFNWWE+BookAntiqua"/>
                <a:cs typeface="FFNWWE+BookAntiqua"/>
              </a:rPr>
              <a:t>.</a:t>
            </a:r>
            <a:r>
              <a:rPr sz="1250" spc="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carry</a:t>
            </a:r>
            <a:r>
              <a:rPr sz="900" spc="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sensitive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information,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</a:t>
            </a:r>
            <a:r>
              <a:rPr sz="900" spc="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must</a:t>
            </a:r>
            <a:r>
              <a:rPr sz="900" spc="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able</a:t>
            </a:r>
            <a:r>
              <a:rPr sz="900" spc="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ensure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privacy.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Encryption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means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sender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transforms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original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toanother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form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sends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resulting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message</a:t>
            </a:r>
            <a:r>
              <a:rPr sz="900" spc="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out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over</a:t>
            </a:r>
            <a:r>
              <a:rPr sz="900" spc="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network.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Decryption</a:t>
            </a:r>
            <a:r>
              <a:rPr sz="900" spc="7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reverses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original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transform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message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back to its original form.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799" y="5906110"/>
            <a:ext cx="5197132" cy="4750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Compression.</a:t>
            </a:r>
            <a:r>
              <a:rPr sz="1000" spc="117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compression</a:t>
            </a:r>
            <a:r>
              <a:rPr sz="900" spc="1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reduces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number</a:t>
            </a:r>
            <a:r>
              <a:rPr sz="900" spc="1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bits</a:t>
            </a:r>
            <a:r>
              <a:rPr sz="900" spc="1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contained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information.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</a:p>
          <a:p>
            <a:pPr marL="0" marR="0">
              <a:lnSpc>
                <a:spcPts val="1118"/>
              </a:lnSpc>
              <a:spcBef>
                <a:spcPts val="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compression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becomes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particularly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important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multimedia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such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text,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audio,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 video.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799" y="6424084"/>
            <a:ext cx="119964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Application Layer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799" y="6647509"/>
            <a:ext cx="5201671" cy="748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0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application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provides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support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services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user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application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tasks.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determineshow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user</a:t>
            </a:r>
            <a:r>
              <a:rPr sz="900" spc="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will</a:t>
            </a:r>
            <a:r>
              <a:rPr sz="900" spc="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network.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allows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user</a:t>
            </a:r>
            <a:r>
              <a:rPr sz="900" spc="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</a:t>
            </a:r>
            <a:r>
              <a:rPr sz="900" spc="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network.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example,</a:t>
            </a:r>
            <a:r>
              <a:rPr sz="900" spc="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itprovides</a:t>
            </a:r>
          </a:p>
          <a:p>
            <a:pPr marL="0" marR="0">
              <a:lnSpc>
                <a:spcPts val="1118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network-based</a:t>
            </a:r>
            <a:r>
              <a:rPr sz="900" spc="1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services</a:t>
            </a:r>
            <a:r>
              <a:rPr sz="900" spc="1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end</a:t>
            </a:r>
            <a:r>
              <a:rPr sz="900" spc="1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user.Examples</a:t>
            </a:r>
            <a:r>
              <a:rPr sz="900" spc="1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1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services</a:t>
            </a:r>
            <a:r>
              <a:rPr sz="900" spc="1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1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distributed</a:t>
            </a:r>
            <a:r>
              <a:rPr sz="900" spc="1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databases,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electronic</a:t>
            </a:r>
            <a:r>
              <a:rPr sz="900" spc="1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mail,</a:t>
            </a:r>
            <a:r>
              <a:rPr sz="900" spc="1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resource</a:t>
            </a:r>
            <a:r>
              <a:rPr sz="900" spc="1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sharing,</a:t>
            </a:r>
            <a:r>
              <a:rPr sz="900" spc="1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filetransfers,</a:t>
            </a:r>
            <a:r>
              <a:rPr sz="900" spc="1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remote</a:t>
            </a:r>
            <a:r>
              <a:rPr sz="900" spc="1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file</a:t>
            </a:r>
            <a:r>
              <a:rPr sz="900" spc="1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access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management.</a:t>
            </a:r>
            <a:r>
              <a:rPr sz="900" spc="1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 defines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nature of the</a:t>
            </a:r>
            <a:r>
              <a:rPr sz="900" spc="-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task to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 performed.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0" y="7656320"/>
            <a:ext cx="88389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4.4 </a:t>
            </a:r>
            <a:r>
              <a:rPr sz="1200" u="sng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TCP/IP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800" y="7912811"/>
            <a:ext cx="5202169" cy="1317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OSI</a:t>
            </a:r>
            <a:r>
              <a:rPr sz="900" spc="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 we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just</a:t>
            </a:r>
            <a:r>
              <a:rPr sz="900" spc="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looked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just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reference/logical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model.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was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designed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describe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functions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dividing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procedure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into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smaller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simpler components. But when we talk about the TCP/IP model, it was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designed and developed by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Department</a:t>
            </a:r>
            <a:r>
              <a:rPr sz="900" spc="2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0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Defense</a:t>
            </a:r>
            <a:r>
              <a:rPr sz="900" spc="2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(DoD)</a:t>
            </a:r>
            <a:r>
              <a:rPr sz="900" spc="2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2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1960s</a:t>
            </a:r>
            <a:r>
              <a:rPr sz="900" spc="20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2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based</a:t>
            </a:r>
            <a:r>
              <a:rPr sz="900" spc="20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20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standard</a:t>
            </a:r>
            <a:r>
              <a:rPr sz="900" spc="20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protocols.</a:t>
            </a:r>
            <a:r>
              <a:rPr sz="900" spc="2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</a:t>
            </a:r>
            <a:r>
              <a:rPr sz="900" spc="2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2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TCP/IP</a:t>
            </a:r>
            <a:r>
              <a:rPr sz="900" spc="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suite</a:t>
            </a:r>
            <a:r>
              <a:rPr sz="900" spc="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do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not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exactly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match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those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model.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original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TCP/IP</a:t>
            </a:r>
            <a:r>
              <a:rPr sz="900" spc="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suite</a:t>
            </a:r>
            <a:r>
              <a:rPr sz="900" spc="20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was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defined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2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having</a:t>
            </a:r>
            <a:r>
              <a:rPr sz="900" spc="1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four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layers:</a:t>
            </a:r>
            <a:r>
              <a:rPr sz="900" spc="20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host-to-</a:t>
            </a:r>
            <a:r>
              <a:rPr sz="900" spc="20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network,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internet,</a:t>
            </a:r>
            <a:r>
              <a:rPr sz="900" spc="1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transport,</a:t>
            </a:r>
            <a:r>
              <a:rPr sz="900" spc="1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application.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However,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when</a:t>
            </a:r>
            <a:r>
              <a:rPr sz="900" spc="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TCP/IP</a:t>
            </a:r>
            <a:r>
              <a:rPr sz="900" spc="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compared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OSI,</a:t>
            </a:r>
            <a:r>
              <a:rPr sz="900" spc="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we</a:t>
            </a:r>
            <a:r>
              <a:rPr sz="900" spc="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say</a:t>
            </a:r>
            <a:r>
              <a:rPr sz="900" spc="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TCP/IP</a:t>
            </a:r>
            <a:r>
              <a:rPr sz="900" spc="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suite</a:t>
            </a:r>
            <a:r>
              <a:rPr sz="900" spc="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made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five</a:t>
            </a:r>
            <a:r>
              <a:rPr sz="900" spc="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layers:</a:t>
            </a:r>
            <a:r>
              <a:rPr sz="900" spc="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physical,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link,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network,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transport,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application.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TCP/IP</a:t>
            </a:r>
            <a:r>
              <a:rPr sz="900" spc="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shown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inFigure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5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13.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74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PPRDUO+BookAntiqua-Bold"/>
                <a:cs typeface="PPRDUO+BookAntiqua-Bold"/>
              </a:rPr>
              <a:t> </a:t>
            </a:r>
            <a:endParaRPr sz="900" dirty="0">
              <a:solidFill>
                <a:srgbClr val="000000"/>
              </a:solidFill>
              <a:latin typeface="PPRDUO+BookAntiqua-Bold"/>
              <a:cs typeface="PPRDUO+BookAntiqua-Bold"/>
            </a:endParaRP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2990469" y="930275"/>
            <a:ext cx="2722752" cy="18592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731518" y="8440165"/>
            <a:ext cx="4665980" cy="124231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9525" y="390779"/>
            <a:ext cx="6886575" cy="3492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42188" y="513309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Data Communication and Networking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696335" y="2874755"/>
            <a:ext cx="1465543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13 TCP/IP Model</a:t>
            </a:r>
            <a:r>
              <a:rPr sz="900" spc="-12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WUPDI+BookAntiqua-Italic"/>
                <a:cs typeface="VWUPDI+BookAntiqua-Italic"/>
              </a:rPr>
              <a:t>(b)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9054" y="3144183"/>
            <a:ext cx="974365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Internet Layer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4" y="3367606"/>
            <a:ext cx="5200793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packet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format</a:t>
            </a:r>
            <a:r>
              <a:rPr sz="900" spc="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at</a:t>
            </a:r>
            <a:r>
              <a:rPr sz="900" spc="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called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Internet</a:t>
            </a:r>
            <a:r>
              <a:rPr sz="900" spc="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(IP).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IP</a:t>
            </a:r>
            <a:r>
              <a:rPr sz="900" spc="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9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connectionless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type</a:t>
            </a:r>
            <a:r>
              <a:rPr sz="900" spc="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service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introduces</a:t>
            </a:r>
            <a:r>
              <a:rPr sz="900" spc="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IP</a:t>
            </a:r>
            <a:r>
              <a:rPr sz="900" spc="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packets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into</a:t>
            </a:r>
            <a:r>
              <a:rPr sz="900" spc="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any</a:t>
            </a:r>
            <a:r>
              <a:rPr sz="900" spc="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network.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packets</a:t>
            </a:r>
            <a:r>
              <a:rPr sz="900" spc="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travel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independently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destination.</a:t>
            </a:r>
            <a:r>
              <a:rPr sz="900" spc="1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Prior</a:t>
            </a:r>
            <a:r>
              <a:rPr sz="900" spc="1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</a:t>
            </a:r>
            <a:r>
              <a:rPr sz="900" spc="1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data,</a:t>
            </a:r>
            <a:r>
              <a:rPr sz="900" spc="1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</a:t>
            </a:r>
            <a:r>
              <a:rPr sz="900" spc="1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logical</a:t>
            </a:r>
            <a:r>
              <a:rPr sz="900" spc="1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connection</a:t>
            </a:r>
            <a:r>
              <a:rPr sz="900" spc="1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5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needed.</a:t>
            </a:r>
            <a:r>
              <a:rPr sz="900" spc="1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TCP/IP</a:t>
            </a:r>
            <a:r>
              <a:rPr sz="900" spc="1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Internet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corresponds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1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</a:t>
            </a:r>
            <a:r>
              <a:rPr sz="900" spc="1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reference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</a:t>
            </a:r>
            <a:r>
              <a:rPr sz="900" spc="1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functionality,</a:t>
            </a:r>
            <a:r>
              <a:rPr sz="900" spc="1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1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shown</a:t>
            </a:r>
            <a:r>
              <a:rPr sz="900" spc="1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13.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29054" y="4159166"/>
            <a:ext cx="1450735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Transport Layer Notes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9054" y="4382590"/>
            <a:ext cx="5199498" cy="6053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</a:t>
            </a:r>
            <a:r>
              <a:rPr sz="900" spc="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TCP/IP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corresponds to the transport layer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the OSI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reference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model.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represented</a:t>
            </a:r>
            <a:r>
              <a:rPr sz="900" spc="1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1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1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end-to-end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protocols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namely,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</a:t>
            </a:r>
            <a:r>
              <a:rPr sz="900" spc="14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(Transmission</a:t>
            </a:r>
            <a:r>
              <a:rPr sz="900" spc="1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Control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Protocol)</a:t>
            </a:r>
            <a:r>
              <a:rPr sz="900" spc="1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UDP</a:t>
            </a:r>
            <a:r>
              <a:rPr sz="900" spc="2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(User</a:t>
            </a:r>
            <a:r>
              <a:rPr sz="900" spc="20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Datagram</a:t>
            </a:r>
            <a:r>
              <a:rPr sz="900" spc="2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Protocol).</a:t>
            </a:r>
            <a:r>
              <a:rPr sz="900" spc="20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</a:t>
            </a:r>
            <a:r>
              <a:rPr sz="900" spc="2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20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reliable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connection-oriented</a:t>
            </a:r>
            <a:r>
              <a:rPr sz="900" spc="20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0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UDP</a:t>
            </a:r>
            <a:r>
              <a:rPr sz="900" spc="2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20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unreliable connectionless protocol.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9054" y="5032672"/>
            <a:ext cx="119964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Application Layer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9054" y="5256096"/>
            <a:ext cx="5204169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5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TCP/IP</a:t>
            </a:r>
            <a:r>
              <a:rPr sz="900" spc="25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</a:t>
            </a:r>
            <a:r>
              <a:rPr sz="900" spc="2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was</a:t>
            </a:r>
            <a:r>
              <a:rPr sz="900" spc="2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first</a:t>
            </a:r>
            <a:r>
              <a:rPr sz="900" spc="2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25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its</a:t>
            </a:r>
            <a:r>
              <a:rPr sz="900" spc="2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kind</a:t>
            </a:r>
            <a:r>
              <a:rPr sz="900" spc="2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</a:t>
            </a:r>
            <a:r>
              <a:rPr sz="900" spc="2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therefore</a:t>
            </a:r>
            <a:r>
              <a:rPr sz="900" spc="2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did</a:t>
            </a:r>
            <a:r>
              <a:rPr sz="900" spc="2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not</a:t>
            </a:r>
            <a:r>
              <a:rPr sz="900" spc="2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contain</a:t>
            </a:r>
            <a:r>
              <a:rPr sz="900" spc="2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session</a:t>
            </a:r>
            <a:r>
              <a:rPr sz="900" spc="2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presentation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because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its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little</a:t>
            </a:r>
            <a:r>
              <a:rPr sz="900" spc="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</a:t>
            </a:r>
            <a:r>
              <a:rPr sz="900" spc="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most</a:t>
            </a:r>
            <a:r>
              <a:rPr sz="900" spc="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applications.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has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all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higher-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level protocols, as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shown in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Figure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  <a:hlinkClick r:id="rId6" action="ppaction://hlinksldjump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13.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829054" y="5762669"/>
            <a:ext cx="1442132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Network Access Layer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829054" y="5986093"/>
            <a:ext cx="5199803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below</a:t>
            </a:r>
            <a:r>
              <a:rPr sz="900" spc="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Internet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not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defined and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varies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from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host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 network.</a:t>
            </a:r>
            <a:r>
              <a:rPr sz="900" spc="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TCP/IP</a:t>
            </a:r>
            <a:r>
              <a:rPr sz="900" spc="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suggests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host</a:t>
            </a:r>
            <a:r>
              <a:rPr sz="900" spc="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has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connect</a:t>
            </a:r>
            <a:r>
              <a:rPr sz="900" spc="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using</a:t>
            </a:r>
            <a:r>
              <a:rPr sz="900" spc="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some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send IP packets over it.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29054" y="6491603"/>
            <a:ext cx="4066617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4.5 </a:t>
            </a:r>
            <a:r>
              <a:rPr sz="1200" u="sng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Similarities and Difference between</a:t>
            </a:r>
            <a:r>
              <a:rPr sz="1200" u="sng" spc="11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 </a:t>
            </a:r>
            <a:r>
              <a:rPr sz="1200" u="sng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OSI and TCP/IP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4" y="6748093"/>
            <a:ext cx="5201895" cy="32377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2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stands</a:t>
            </a:r>
            <a:r>
              <a:rPr sz="900" spc="2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2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</a:t>
            </a:r>
            <a:r>
              <a:rPr sz="900" spc="25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Control</a:t>
            </a:r>
            <a:r>
              <a:rPr sz="900" spc="2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Protocol/Internet</a:t>
            </a:r>
            <a:r>
              <a:rPr sz="900" spc="2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Protocol.</a:t>
            </a:r>
            <a:r>
              <a:rPr sz="900" spc="2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TCP/IP</a:t>
            </a:r>
            <a:r>
              <a:rPr sz="900" spc="2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 is</a:t>
            </a:r>
            <a:r>
              <a:rPr sz="900" spc="25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2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concise</a:t>
            </a:r>
          </a:p>
          <a:p>
            <a:pPr marL="0" marR="0">
              <a:lnSpc>
                <a:spcPts val="1118"/>
              </a:lnSpc>
              <a:spcBef>
                <a:spcPts val="1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version of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 model. It contains four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layers, unlike seven layers in the OSI model.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829054" y="7114838"/>
            <a:ext cx="2317416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Similarities between OSI and TCP/IP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057654" y="7344569"/>
            <a:ext cx="192416" cy="8195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6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286635" y="7338262"/>
            <a:ext cx="174585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They share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similar architecture.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286635" y="7556194"/>
            <a:ext cx="2528469" cy="6160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They share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 common application layer.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Knowledge by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networking professionals.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Both models assume that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packets are switched.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829054" y="8216690"/>
            <a:ext cx="1041239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OSI VS TCP/IP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829054" y="8583371"/>
            <a:ext cx="69753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 Model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4073017" y="8583371"/>
            <a:ext cx="90461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TCP/IP Model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4073017" y="8985961"/>
            <a:ext cx="2152098" cy="6053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TCP/IP appears 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 more simpler</a:t>
            </a:r>
          </a:p>
          <a:p>
            <a:pPr marL="0" marR="0">
              <a:lnSpc>
                <a:spcPts val="1118"/>
              </a:lnSpc>
              <a:spcBef>
                <a:spcPts val="5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 and this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mainly due to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fact</a:t>
            </a:r>
          </a:p>
          <a:p>
            <a:pPr marL="0" marR="0">
              <a:lnSpc>
                <a:spcPts val="1118"/>
              </a:lnSpc>
              <a:spcBef>
                <a:spcPts val="5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has fewer layers.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829054" y="9091116"/>
            <a:ext cx="1997316" cy="3934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 appears to complex because of 7</a:t>
            </a:r>
          </a:p>
          <a:p>
            <a:pPr marL="0" marR="0">
              <a:lnSpc>
                <a:spcPts val="1118"/>
              </a:lnSpc>
              <a:spcBef>
                <a:spcPts val="5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PPRDUO+BookAntiqua-Bold"/>
                <a:cs typeface="PPRDUO+BookAntiqua-Bold"/>
              </a:rPr>
              <a:t> </a:t>
            </a:r>
            <a:endParaRPr sz="900" dirty="0">
              <a:solidFill>
                <a:srgbClr val="000000"/>
              </a:solidFill>
              <a:latin typeface="PPRDUO+BookAntiqua-Bold"/>
              <a:cs typeface="PPRDUO+BookAntiqua-Bold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75</a:t>
            </a: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588264" y="712215"/>
            <a:ext cx="4665853" cy="887120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5787390" y="406654"/>
            <a:ext cx="1769109" cy="3403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929763" y="524549"/>
            <a:ext cx="2956721" cy="4256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15109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Unit 04:</a:t>
            </a:r>
            <a:r>
              <a:rPr sz="900" spc="-12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Network Models</a:t>
            </a:r>
          </a:p>
          <a:p>
            <a:pPr marL="0" marR="0">
              <a:lnSpc>
                <a:spcPts val="1118"/>
              </a:lnSpc>
              <a:spcBef>
                <a:spcPts val="8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TCP/IP is considered to be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 more credible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520942" y="53007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929763" y="983690"/>
            <a:ext cx="2376659" cy="10320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model- This is mainly due to the fact</a:t>
            </a:r>
          </a:p>
          <a:p>
            <a:pPr marL="0" marR="0">
              <a:lnSpc>
                <a:spcPts val="1118"/>
              </a:lnSpc>
              <a:spcBef>
                <a:spcPts val="5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because TCP/IP protocols are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standards</a:t>
            </a:r>
          </a:p>
          <a:p>
            <a:pPr marL="0" marR="0">
              <a:lnSpc>
                <a:spcPts val="1118"/>
              </a:lnSpc>
              <a:spcBef>
                <a:spcPts val="5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around which the internet was developed</a:t>
            </a:r>
          </a:p>
          <a:p>
            <a:pPr marL="0" marR="0">
              <a:lnSpc>
                <a:spcPts val="1118"/>
              </a:lnSpc>
              <a:spcBef>
                <a:spcPts val="54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therefore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mainly gains creditability due</a:t>
            </a:r>
          </a:p>
          <a:p>
            <a:pPr marL="0" marR="0">
              <a:lnSpc>
                <a:spcPts val="1118"/>
              </a:lnSpc>
              <a:spcBef>
                <a:spcPts val="5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 this reason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1090370"/>
            <a:ext cx="2099139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Networks are not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usually built around</a:t>
            </a:r>
          </a:p>
          <a:p>
            <a:pPr marL="0" marR="0">
              <a:lnSpc>
                <a:spcPts val="1118"/>
              </a:lnSpc>
              <a:spcBef>
                <a:spcPts val="5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OSI model as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merely used as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5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guidance tool.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2271470"/>
            <a:ext cx="2114289" cy="3934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OSI model is bottom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 up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process</a:t>
            </a:r>
          </a:p>
          <a:p>
            <a:pPr marL="0" marR="0">
              <a:lnSpc>
                <a:spcPts val="1118"/>
              </a:lnSpc>
              <a:spcBef>
                <a:spcPts val="5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network connection.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929763" y="2271470"/>
            <a:ext cx="1970436" cy="3934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TCP/IP is the top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bottom process</a:t>
            </a:r>
          </a:p>
          <a:p>
            <a:pPr marL="0" marR="0">
              <a:lnSpc>
                <a:spcPts val="1118"/>
              </a:lnSpc>
              <a:spcBef>
                <a:spcPts val="5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structure for internet purpose.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929763" y="2931743"/>
            <a:ext cx="2330749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TCP/IP makes no assumptions about what</a:t>
            </a:r>
          </a:p>
          <a:p>
            <a:pPr marL="0" marR="0">
              <a:lnSpc>
                <a:spcPts val="1118"/>
              </a:lnSpc>
              <a:spcBef>
                <a:spcPts val="5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happens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above the level of a network</a:t>
            </a:r>
          </a:p>
          <a:p>
            <a:pPr marL="0" marR="0">
              <a:lnSpc>
                <a:spcPts val="1118"/>
              </a:lnSpc>
              <a:spcBef>
                <a:spcPts val="5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session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3038423"/>
            <a:ext cx="1873187" cy="3934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 defines several more layers of</a:t>
            </a:r>
          </a:p>
          <a:p>
            <a:pPr marL="0" marR="0">
              <a:lnSpc>
                <a:spcPts val="1118"/>
              </a:lnSpc>
              <a:spcBef>
                <a:spcPts val="5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standardized functions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0" y="3686123"/>
            <a:ext cx="175856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 model is a reference model.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929763" y="3686123"/>
            <a:ext cx="237073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TCP/IP is an implementation of OSI model.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929763" y="4016831"/>
            <a:ext cx="2279046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TCP/IP model is more based on protocols</a:t>
            </a:r>
          </a:p>
          <a:p>
            <a:pPr marL="0" marR="0">
              <a:lnSpc>
                <a:spcPts val="1118"/>
              </a:lnSpc>
              <a:spcBef>
                <a:spcPts val="5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 protocols are not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flexible</a:t>
            </a:r>
            <a:r>
              <a:rPr sz="900" spc="-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other</a:t>
            </a:r>
          </a:p>
          <a:p>
            <a:pPr marL="0" marR="0">
              <a:lnSpc>
                <a:spcPts val="1118"/>
              </a:lnSpc>
              <a:spcBef>
                <a:spcPts val="5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00" y="4123511"/>
            <a:ext cx="2164983" cy="3934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 provides layer functioning and also</a:t>
            </a:r>
          </a:p>
          <a:p>
            <a:pPr marL="0" marR="0">
              <a:lnSpc>
                <a:spcPts val="1118"/>
              </a:lnSpc>
              <a:spcBef>
                <a:spcPts val="5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defines functions of all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0" y="4774259"/>
            <a:ext cx="1878539" cy="3922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 OSI model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 layer</a:t>
            </a:r>
          </a:p>
          <a:p>
            <a:pPr marL="0" marR="0">
              <a:lnSpc>
                <a:spcPts val="1118"/>
              </a:lnSpc>
              <a:spcBef>
                <a:spcPts val="55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guarantees the delivery of packets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929763" y="4774259"/>
            <a:ext cx="2262131" cy="3922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 TCP/IP model the transport layer does</a:t>
            </a:r>
          </a:p>
          <a:p>
            <a:pPr marL="0" marR="0">
              <a:lnSpc>
                <a:spcPts val="1118"/>
              </a:lnSpc>
              <a:spcBef>
                <a:spcPts val="55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not guarantees delivery of packets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5307913"/>
            <a:ext cx="160595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Follows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horizontal approach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929763" y="5307913"/>
            <a:ext cx="149034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Follows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vertical approach.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799" y="5627954"/>
            <a:ext cx="2058396" cy="6053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 model defines services, interfaces</a:t>
            </a:r>
          </a:p>
          <a:p>
            <a:pPr marL="0" marR="0">
              <a:lnSpc>
                <a:spcPts val="1118"/>
              </a:lnSpc>
              <a:spcBef>
                <a:spcPts val="5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 protocols very clearly and makes</a:t>
            </a:r>
          </a:p>
          <a:p>
            <a:pPr marL="0" marR="0">
              <a:lnSpc>
                <a:spcPts val="1118"/>
              </a:lnSpc>
              <a:spcBef>
                <a:spcPts val="5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clear distinction between them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929762" y="5734633"/>
            <a:ext cx="2121655" cy="39197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 TCP/IP it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 not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clearly separated its</a:t>
            </a:r>
          </a:p>
          <a:p>
            <a:pPr marL="0" marR="0">
              <a:lnSpc>
                <a:spcPts val="1118"/>
              </a:lnSpc>
              <a:spcBef>
                <a:spcPts val="5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services, interfaces and protocols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85800" y="6371665"/>
            <a:ext cx="129094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 is a general model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929763" y="6371665"/>
            <a:ext cx="2322959" cy="39197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TCP/IP model cannot be used in any other</a:t>
            </a:r>
          </a:p>
          <a:p>
            <a:pPr marL="0" marR="0">
              <a:lnSpc>
                <a:spcPts val="1118"/>
              </a:lnSpc>
              <a:spcBef>
                <a:spcPts val="5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application.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685800" y="6900875"/>
            <a:ext cx="2011134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 layer of OSI model provide</a:t>
            </a:r>
          </a:p>
          <a:p>
            <a:pPr marL="0" marR="0">
              <a:lnSpc>
                <a:spcPts val="1118"/>
              </a:lnSpc>
              <a:spcBef>
                <a:spcPts val="5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both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connection oriented and</a:t>
            </a:r>
          </a:p>
          <a:p>
            <a:pPr marL="0" marR="0">
              <a:lnSpc>
                <a:spcPts val="1118"/>
              </a:lnSpc>
              <a:spcBef>
                <a:spcPts val="5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connectionless service.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929763" y="7007554"/>
            <a:ext cx="2009548" cy="3934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Network layer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TCP/IP model</a:t>
            </a:r>
          </a:p>
          <a:p>
            <a:pPr marL="0" marR="0">
              <a:lnSpc>
                <a:spcPts val="1118"/>
              </a:lnSpc>
              <a:spcBef>
                <a:spcPts val="5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provides connectionless service.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685800" y="7644587"/>
            <a:ext cx="84606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has 7 layers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929763" y="7644587"/>
            <a:ext cx="84606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has 4 layers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685800" y="7996630"/>
            <a:ext cx="2093558" cy="3934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 layer guarantees delivery of</a:t>
            </a:r>
          </a:p>
          <a:p>
            <a:pPr marL="0" marR="0">
              <a:lnSpc>
                <a:spcPts val="1118"/>
              </a:lnSpc>
              <a:spcBef>
                <a:spcPts val="5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packets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929763" y="7996630"/>
            <a:ext cx="1977585" cy="3934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 layer does not</a:t>
            </a:r>
            <a:r>
              <a:rPr sz="900" spc="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guarantees</a:t>
            </a:r>
          </a:p>
          <a:p>
            <a:pPr marL="0" marR="0">
              <a:lnSpc>
                <a:spcPts val="1118"/>
              </a:lnSpc>
              <a:spcBef>
                <a:spcPts val="5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delivery of packets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685800" y="8563559"/>
            <a:ext cx="2114249" cy="6055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protocol are better hidden 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</a:p>
          <a:p>
            <a:pPr marL="0" marR="0">
              <a:lnSpc>
                <a:spcPts val="1118"/>
              </a:lnSpc>
              <a:spcBef>
                <a:spcPts val="5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 easily replaced as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technology</a:t>
            </a:r>
          </a:p>
          <a:p>
            <a:pPr marL="0" marR="0">
              <a:lnSpc>
                <a:spcPts val="1118"/>
              </a:lnSpc>
              <a:spcBef>
                <a:spcPts val="56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changes.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2929763" y="8775395"/>
            <a:ext cx="2047040" cy="71379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 not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easy 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replace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protocols</a:t>
            </a:r>
          </a:p>
          <a:p>
            <a:pPr marL="0" marR="0">
              <a:lnSpc>
                <a:spcPts val="1118"/>
              </a:lnSpc>
              <a:spcBef>
                <a:spcPts val="30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TCP/IP</a:t>
            </a:r>
            <a:r>
              <a:rPr sz="900" spc="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 not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used for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any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other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685800" y="9309049"/>
            <a:ext cx="156652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 truly is a general model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76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PPRDUO+BookAntiqua-Bold"/>
                <a:cs typeface="PPRDUO+BookAntiqua-Bold"/>
              </a:rPr>
              <a:t> </a:t>
            </a:r>
            <a:endParaRPr sz="900" dirty="0">
              <a:solidFill>
                <a:srgbClr val="000000"/>
              </a:solidFill>
              <a:latin typeface="PPRDUO+BookAntiqua-Bold"/>
              <a:cs typeface="PPRDUO+BookAntiqua-Bold"/>
            </a:endParaRP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2286635" y="5449697"/>
            <a:ext cx="4557649" cy="381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9525" y="390779"/>
            <a:ext cx="6886575" cy="107759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42188" y="513309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9054" y="770077"/>
            <a:ext cx="163750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 model represents an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idea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4073017" y="770077"/>
            <a:ext cx="72150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application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4073017" y="983689"/>
            <a:ext cx="2256338" cy="3934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TCP/IP network model represents reality</a:t>
            </a:r>
          </a:p>
          <a:p>
            <a:pPr marL="0" marR="0">
              <a:lnSpc>
                <a:spcPts val="1118"/>
              </a:lnSpc>
              <a:spcBef>
                <a:spcPts val="56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 the world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9054" y="1807717"/>
            <a:ext cx="82986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Summary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057654" y="2101743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286635" y="2106878"/>
            <a:ext cx="473914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set</a:t>
            </a:r>
            <a:r>
              <a:rPr sz="900" spc="1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up</a:t>
            </a:r>
            <a:r>
              <a:rPr sz="900" spc="1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computer</a:t>
            </a:r>
            <a:r>
              <a:rPr sz="900" spc="1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network,</a:t>
            </a:r>
            <a:r>
              <a:rPr sz="900" spc="1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you'll</a:t>
            </a:r>
            <a:r>
              <a:rPr sz="900" spc="1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need</a:t>
            </a:r>
            <a:r>
              <a:rPr sz="900" spc="1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three</a:t>
            </a:r>
            <a:r>
              <a:rPr sz="900" spc="1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fundamental</a:t>
            </a:r>
            <a:r>
              <a:rPr sz="900" spc="1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components:</a:t>
            </a:r>
            <a:r>
              <a:rPr sz="900" spc="1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hardware,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286634" y="2297378"/>
            <a:ext cx="4743590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protocols</a:t>
            </a:r>
            <a:r>
              <a:rPr sz="900" spc="1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(software),</a:t>
            </a:r>
            <a:r>
              <a:rPr sz="900" spc="1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8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applications</a:t>
            </a:r>
            <a:r>
              <a:rPr sz="900" spc="1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(useful</a:t>
            </a:r>
            <a:r>
              <a:rPr sz="900" spc="1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software).</a:t>
            </a:r>
            <a:r>
              <a:rPr sz="900" spc="1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importance</a:t>
            </a:r>
            <a:r>
              <a:rPr sz="900" spc="18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idea</a:t>
            </a:r>
            <a:r>
              <a:rPr sz="900" spc="1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layers in networking is also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discussed.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057653" y="2673243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286634" y="2678378"/>
            <a:ext cx="4740057" cy="5615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two-layer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serves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10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</a:t>
            </a:r>
            <a:r>
              <a:rPr sz="900" spc="8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interface</a:t>
            </a:r>
            <a:r>
              <a:rPr sz="900" spc="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9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top</a:t>
            </a:r>
            <a:r>
              <a:rPr sz="900" spc="9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layer,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allowing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each</a:t>
            </a:r>
            <a:r>
              <a:rPr sz="900" spc="1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alter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25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minimal</a:t>
            </a:r>
            <a:r>
              <a:rPr sz="900" spc="2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influence</a:t>
            </a:r>
            <a:r>
              <a:rPr sz="900" spc="2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2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above</a:t>
            </a:r>
            <a:r>
              <a:rPr sz="900" spc="25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levels.</a:t>
            </a:r>
            <a:r>
              <a:rPr sz="900" spc="2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This</a:t>
            </a:r>
            <a:r>
              <a:rPr sz="900" spc="2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security</a:t>
            </a:r>
            <a:r>
              <a:rPr sz="900" spc="25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can</a:t>
            </a:r>
            <a:r>
              <a:rPr sz="900" spc="2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</a:t>
            </a:r>
            <a:r>
              <a:rPr sz="900" spc="23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</a:t>
            </a:r>
            <a:r>
              <a:rPr sz="900" spc="2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effective</a:t>
            </a:r>
            <a:r>
              <a:rPr sz="900" spc="2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that</a:t>
            </a:r>
            <a:r>
              <a:rPr sz="900" spc="2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38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programme may be unaware that it is operating on separate hardware.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057653" y="3245125"/>
            <a:ext cx="204973" cy="3686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286634" y="3250259"/>
            <a:ext cx="280256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There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seven levels in the OSI network paradigm.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286634" y="3440759"/>
            <a:ext cx="4743798" cy="942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</a:t>
            </a:r>
            <a:r>
              <a:rPr sz="900" spc="6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Control</a:t>
            </a:r>
            <a:r>
              <a:rPr sz="900" spc="6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Protocol/Internet</a:t>
            </a:r>
            <a:r>
              <a:rPr sz="900" spc="6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</a:t>
            </a:r>
            <a:r>
              <a:rPr sz="900" spc="6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(TCP/IP)</a:t>
            </a:r>
            <a:r>
              <a:rPr sz="900" spc="6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6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65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acronym</a:t>
            </a:r>
            <a:r>
              <a:rPr sz="900" spc="6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Control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Protocol/Internet</a:t>
            </a:r>
            <a:r>
              <a:rPr sz="900" spc="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Protocol.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was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created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goal</a:t>
            </a:r>
            <a:r>
              <a:rPr sz="900" spc="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defining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set</a:t>
            </a:r>
            <a:r>
              <a:rPr sz="900" spc="3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3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protocols</a:t>
            </a:r>
            <a:r>
              <a:rPr sz="900" spc="3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capable</a:t>
            </a:r>
            <a:r>
              <a:rPr sz="900" spc="3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3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enabling</a:t>
            </a:r>
            <a:r>
              <a:rPr sz="900" spc="3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transparent</a:t>
            </a:r>
            <a:r>
              <a:rPr sz="900" spc="3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communications</a:t>
            </a:r>
            <a:r>
              <a:rPr sz="900" spc="36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interoperability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between</a:t>
            </a:r>
            <a:r>
              <a:rPr sz="900" spc="3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computers</a:t>
            </a:r>
            <a:r>
              <a:rPr sz="900" spc="3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32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any</a:t>
            </a:r>
            <a:r>
              <a:rPr sz="900" spc="3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size,</a:t>
            </a:r>
            <a:r>
              <a:rPr sz="900" spc="3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independent</a:t>
            </a:r>
            <a:r>
              <a:rPr sz="900" spc="3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3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hardware</a:t>
            </a:r>
            <a:r>
              <a:rPr sz="900" spc="3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spc="3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operating</a:t>
            </a:r>
            <a:r>
              <a:rPr sz="900" spc="3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platforms that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support them.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057653" y="4388125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286634" y="4393259"/>
            <a:ext cx="4742334" cy="7518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TCP/IP</a:t>
            </a:r>
            <a:r>
              <a:rPr sz="900" spc="19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has</a:t>
            </a:r>
            <a:r>
              <a:rPr sz="900" spc="1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grown</a:t>
            </a:r>
            <a:r>
              <a:rPr sz="900" spc="1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8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popularity</a:t>
            </a:r>
            <a:r>
              <a:rPr sz="900" spc="1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over</a:t>
            </a:r>
            <a:r>
              <a:rPr sz="900" spc="1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time</a:t>
            </a:r>
            <a:r>
              <a:rPr sz="900" spc="1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1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become</a:t>
            </a:r>
            <a:r>
              <a:rPr sz="900" spc="19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9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most</a:t>
            </a:r>
            <a:r>
              <a:rPr sz="900" spc="1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widely</a:t>
            </a:r>
            <a:r>
              <a:rPr sz="900" spc="18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used</a:t>
            </a:r>
            <a:r>
              <a:rPr sz="900" spc="19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today.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public</a:t>
            </a:r>
            <a:r>
              <a:rPr sz="900" spc="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availability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TCP/protocol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IP's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specifications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reasons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its popularity. TCP/IP may legitimately be called an open system in this regard. TCP/IP is</a:t>
            </a:r>
          </a:p>
          <a:p>
            <a:pPr marL="0" marR="0">
              <a:lnSpc>
                <a:spcPts val="1118"/>
              </a:lnSpc>
              <a:spcBef>
                <a:spcPts val="3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used by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most users for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file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transfers, electronic mail (e-mail), and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remote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login services.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829052" y="5191632"/>
            <a:ext cx="864389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Keywords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057654" y="5487183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286635" y="5492317"/>
            <a:ext cx="468217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Internet</a:t>
            </a:r>
            <a:r>
              <a:rPr sz="900" spc="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 suite is a collection of communication</a:t>
            </a:r>
            <a:r>
              <a:rPr sz="900" spc="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protocols that are used </a:t>
            </a:r>
            <a:r>
              <a:rPr sz="900" spc="-11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1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286635" y="5682817"/>
            <a:ext cx="222285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Internet and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other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comparable networks.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057654" y="5868183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286635" y="5873317"/>
            <a:ext cx="4741913" cy="751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Reference</a:t>
            </a:r>
            <a:r>
              <a:rPr sz="900" spc="3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</a:t>
            </a:r>
            <a:r>
              <a:rPr sz="900" spc="3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3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Open</a:t>
            </a:r>
            <a:r>
              <a:rPr sz="900" spc="3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Systems</a:t>
            </a:r>
            <a:r>
              <a:rPr sz="900" spc="36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Interconnection</a:t>
            </a:r>
            <a:r>
              <a:rPr sz="900" spc="3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(OSI):</a:t>
            </a:r>
            <a:r>
              <a:rPr sz="900" spc="3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6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</a:t>
            </a:r>
            <a:r>
              <a:rPr sz="900" spc="36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</a:t>
            </a:r>
            <a:r>
              <a:rPr sz="900" spc="3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3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</a:t>
            </a:r>
            <a:r>
              <a:rPr sz="900" spc="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was</a:t>
            </a:r>
            <a:r>
              <a:rPr sz="900" spc="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created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by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International</a:t>
            </a:r>
            <a:r>
              <a:rPr sz="900" spc="5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Standardization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Organization</a:t>
            </a:r>
            <a:r>
              <a:rPr sz="900" spc="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(ISO)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1984.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</a:t>
            </a:r>
            <a:r>
              <a:rPr sz="900" spc="34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defines</a:t>
            </a:r>
            <a:r>
              <a:rPr sz="900" spc="3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35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seven-layer</a:t>
            </a:r>
            <a:r>
              <a:rPr sz="900" spc="3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</a:t>
            </a:r>
            <a:r>
              <a:rPr sz="900" spc="3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34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defining</a:t>
            </a:r>
            <a:r>
              <a:rPr sz="900" spc="35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</a:t>
            </a:r>
            <a:r>
              <a:rPr sz="900" spc="3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architectures</a:t>
            </a:r>
            <a:r>
              <a:rPr sz="900" spc="3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3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functional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features, which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utilised by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industry as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 frame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reference.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2057653" y="6630183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286634" y="6635317"/>
            <a:ext cx="4743286" cy="5615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TCP/IP:</a:t>
            </a:r>
            <a:r>
              <a:rPr sz="900" spc="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Technically,</a:t>
            </a:r>
            <a:r>
              <a:rPr sz="900" spc="9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</a:t>
            </a:r>
            <a:r>
              <a:rPr sz="900" spc="10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Control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(TCP)</a:t>
            </a:r>
            <a:r>
              <a:rPr sz="900" spc="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Internet</a:t>
            </a:r>
            <a:r>
              <a:rPr sz="900" spc="10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</a:t>
            </a:r>
            <a:r>
              <a:rPr sz="900" spc="10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(IP)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two</a:t>
            </a:r>
            <a:r>
              <a:rPr sz="900" spc="2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separate</a:t>
            </a:r>
            <a:r>
              <a:rPr sz="900" spc="2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2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protocols.</a:t>
            </a:r>
            <a:r>
              <a:rPr sz="900" spc="2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</a:t>
            </a:r>
            <a:r>
              <a:rPr sz="900" spc="2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2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IP,</a:t>
            </a:r>
            <a:r>
              <a:rPr sz="900" spc="2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2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2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other</a:t>
            </a:r>
            <a:r>
              <a:rPr sz="900" spc="2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hand,</a:t>
            </a:r>
            <a:r>
              <a:rPr sz="900" spc="22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2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</a:t>
            </a:r>
            <a:r>
              <a:rPr sz="900" spc="22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widely</a:t>
            </a:r>
            <a:r>
              <a:rPr sz="900" spc="22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used</a:t>
            </a:r>
          </a:p>
          <a:p>
            <a:pPr marL="0" marR="0">
              <a:lnSpc>
                <a:spcPts val="1118"/>
              </a:lnSpc>
              <a:spcBef>
                <a:spcPts val="38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together that TCP/IP has become standard nomenclature to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refer to any 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or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 both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protocols.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1829054" y="7461248"/>
            <a:ext cx="1303362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Self-Assessment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008885" y="7760411"/>
            <a:ext cx="23888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2286634" y="7760411"/>
            <a:ext cx="147027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 stands for __________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2008885" y="7950911"/>
            <a:ext cx="188141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A.</a:t>
            </a:r>
            <a:r>
              <a:rPr sz="900" spc="10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open system interconnection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2008885" y="8141411"/>
            <a:ext cx="25107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B.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2286634" y="8141411"/>
            <a:ext cx="148925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operating system interface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2008885" y="8331911"/>
            <a:ext cx="1989204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C.</a:t>
            </a:r>
            <a:r>
              <a:rPr sz="900" spc="1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optical service implementation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D.</a:t>
            </a:r>
            <a:r>
              <a:rPr sz="900" spc="10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open service Internet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2008886" y="8903664"/>
            <a:ext cx="1280772" cy="751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8767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2.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A.</a:t>
            </a:r>
            <a:r>
              <a:rPr sz="900" spc="10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session layer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B.</a:t>
            </a:r>
            <a:r>
              <a:rPr sz="900" spc="11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 layer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C.</a:t>
            </a:r>
            <a:r>
              <a:rPr sz="900" spc="1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application layer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2315591" y="8903664"/>
            <a:ext cx="384211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TCP/IP model does not have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______ layer but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 model have this layer.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PPRDUO+BookAntiqua-Bold"/>
                <a:cs typeface="PPRDUO+BookAntiqua-Bold"/>
              </a:rPr>
              <a:t> </a:t>
            </a:r>
            <a:endParaRPr sz="900" dirty="0">
              <a:solidFill>
                <a:srgbClr val="000000"/>
              </a:solidFill>
              <a:latin typeface="PPRDUO+BookAntiqua-Bold"/>
              <a:cs typeface="PPRDUO+BookAntiqua-Bold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77</a:t>
            </a: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5787390" y="406654"/>
            <a:ext cx="1769109" cy="34035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12" y="674116"/>
            <a:ext cx="5085334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444873" y="524549"/>
            <a:ext cx="1441611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Unit 04:</a:t>
            </a:r>
            <a:r>
              <a:rPr sz="900" spc="-12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Network Models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6520942" y="530073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865936" y="754836"/>
            <a:ext cx="113705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D.</a:t>
            </a:r>
            <a:r>
              <a:rPr sz="900" spc="10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 layer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865937" y="1136091"/>
            <a:ext cx="4483160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8767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3.</a:t>
            </a:r>
            <a:r>
              <a:rPr sz="900" spc="1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 layer is used to</a:t>
            </a:r>
            <a:r>
              <a:rPr sz="900" spc="-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 the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 support layers and user support layers?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A.</a:t>
            </a:r>
            <a:r>
              <a:rPr sz="900" spc="10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session layer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865937" y="1517091"/>
            <a:ext cx="25107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143305" y="1517091"/>
            <a:ext cx="88095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 link layer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865937" y="1707591"/>
            <a:ext cx="1181064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C.</a:t>
            </a:r>
            <a:r>
              <a:rPr sz="900" spc="1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 layer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D.</a:t>
            </a:r>
            <a:r>
              <a:rPr sz="900" spc="10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 layer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865937" y="2279091"/>
            <a:ext cx="3091053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8768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4.</a:t>
            </a:r>
            <a:r>
              <a:rPr sz="900" spc="1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TCP/IP model was developed _____ the OSI model.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A.</a:t>
            </a:r>
            <a:r>
              <a:rPr sz="900" spc="10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prior to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865937" y="2660091"/>
            <a:ext cx="25107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143305" y="2660091"/>
            <a:ext cx="38626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after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865937" y="2850591"/>
            <a:ext cx="123991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C.</a:t>
            </a:r>
            <a:r>
              <a:rPr sz="900" spc="1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simultaneous to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865937" y="3041472"/>
            <a:ext cx="117407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D.</a:t>
            </a:r>
            <a:r>
              <a:rPr sz="900" spc="10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link to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865937" y="3231972"/>
            <a:ext cx="4824396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8767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5.</a:t>
            </a:r>
            <a:r>
              <a:rPr sz="900" spc="1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 layer is responsible for process to process delivery in</a:t>
            </a:r>
            <a:r>
              <a:rPr sz="900" spc="-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 general network model?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A.</a:t>
            </a:r>
            <a:r>
              <a:rPr sz="900" spc="10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 layer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865937" y="3612972"/>
            <a:ext cx="25107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143305" y="3612972"/>
            <a:ext cx="90369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 layer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865937" y="3803472"/>
            <a:ext cx="1158318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C.</a:t>
            </a:r>
            <a:r>
              <a:rPr sz="900" spc="1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session layer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D.</a:t>
            </a:r>
            <a:r>
              <a:rPr sz="900" spc="10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 link layer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865937" y="4374972"/>
            <a:ext cx="4295872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8768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6.</a:t>
            </a:r>
            <a:r>
              <a:rPr sz="900" spc="1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 address is used to identify a process on a host by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transport layer?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A.</a:t>
            </a:r>
            <a:r>
              <a:rPr sz="900" spc="10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address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865937" y="4755972"/>
            <a:ext cx="25107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143305" y="4755972"/>
            <a:ext cx="90926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logical address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865937" y="4946726"/>
            <a:ext cx="106571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C.</a:t>
            </a:r>
            <a:r>
              <a:rPr sz="900" spc="1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port address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865937" y="5137226"/>
            <a:ext cx="123064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D.</a:t>
            </a:r>
            <a:r>
              <a:rPr sz="900" spc="10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specific address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865936" y="5518226"/>
            <a:ext cx="3021559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8768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7.</a:t>
            </a:r>
            <a:r>
              <a:rPr sz="900" spc="1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Transmission data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rate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 decided by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____________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A.</a:t>
            </a:r>
            <a:r>
              <a:rPr sz="900" spc="10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 layer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865937" y="5899226"/>
            <a:ext cx="25107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143305" y="5899226"/>
            <a:ext cx="85671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physical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865937" y="6089726"/>
            <a:ext cx="1181064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C.</a:t>
            </a:r>
            <a:r>
              <a:rPr sz="900" spc="1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 link layer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D.</a:t>
            </a:r>
            <a:r>
              <a:rPr sz="900" spc="10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 layer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914705" y="6661226"/>
            <a:ext cx="496774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8.</a:t>
            </a:r>
            <a:r>
              <a:rPr sz="900" spc="8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  <a:r>
              <a:rPr sz="900" spc="17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7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7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7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</a:t>
            </a:r>
            <a:r>
              <a:rPr sz="900" spc="1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</a:t>
            </a:r>
            <a:r>
              <a:rPr sz="900" spc="1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</a:t>
            </a:r>
            <a:r>
              <a:rPr sz="900" spc="1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one</a:t>
            </a:r>
            <a:r>
              <a:rPr sz="900" spc="18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</a:t>
            </a:r>
            <a:r>
              <a:rPr sz="900" spc="18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communicates</a:t>
            </a:r>
            <a:r>
              <a:rPr sz="900" spc="17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with</a:t>
            </a:r>
            <a:r>
              <a:rPr sz="900" spc="1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17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___</a:t>
            </a:r>
            <a:r>
              <a:rPr sz="900" spc="18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</a:t>
            </a:r>
            <a:r>
              <a:rPr sz="900" spc="17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18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its</a:t>
            </a:r>
            <a:r>
              <a:rPr sz="900" spc="18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peer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1143305" y="6851726"/>
            <a:ext cx="53610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system.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865937" y="7042607"/>
            <a:ext cx="73277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A.</a:t>
            </a:r>
            <a:r>
              <a:rPr sz="900" spc="10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above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865937" y="7233107"/>
            <a:ext cx="25107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B.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1143305" y="7233107"/>
            <a:ext cx="46226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below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865937" y="7423607"/>
            <a:ext cx="708431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C.</a:t>
            </a:r>
            <a:r>
              <a:rPr sz="900" spc="1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same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D.</a:t>
            </a:r>
            <a:r>
              <a:rPr sz="900" spc="10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None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865937" y="7995107"/>
            <a:ext cx="4148444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8767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9.</a:t>
            </a:r>
            <a:r>
              <a:rPr sz="900" spc="1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TCP/IP model does not have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______ layer but</a:t>
            </a:r>
            <a:r>
              <a:rPr sz="900" spc="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 model have this layer.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A.</a:t>
            </a:r>
            <a:r>
              <a:rPr sz="900" spc="10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session layer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865937" y="8376107"/>
            <a:ext cx="25107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B.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1143305" y="8376107"/>
            <a:ext cx="106680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presentation layer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865937" y="8566607"/>
            <a:ext cx="128039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C.</a:t>
            </a:r>
            <a:r>
              <a:rPr sz="900" spc="1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application layer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865937" y="8757107"/>
            <a:ext cx="121215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D.</a:t>
            </a:r>
            <a:r>
              <a:rPr sz="900" spc="10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both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(a)</a:t>
            </a:r>
            <a:r>
              <a:rPr sz="900" spc="-1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 (b)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865937" y="8947862"/>
            <a:ext cx="2558817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8768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10.</a:t>
            </a:r>
            <a:r>
              <a:rPr sz="900" spc="43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Which layer provides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services to user?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A.</a:t>
            </a:r>
            <a:r>
              <a:rPr sz="900" spc="10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application layer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865937" y="9328862"/>
            <a:ext cx="25107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B.</a:t>
            </a:r>
          </a:p>
        </p:txBody>
      </p:sp>
      <p:sp>
        <p:nvSpPr>
          <p:cNvPr id="42" name="object 42"/>
          <p:cNvSpPr txBox="1"/>
          <p:nvPr/>
        </p:nvSpPr>
        <p:spPr>
          <a:xfrm>
            <a:off x="1143305" y="9328862"/>
            <a:ext cx="79728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session layer</a:t>
            </a:r>
          </a:p>
        </p:txBody>
      </p:sp>
      <p:sp>
        <p:nvSpPr>
          <p:cNvPr id="43" name="object 43"/>
          <p:cNvSpPr txBox="1"/>
          <p:nvPr/>
        </p:nvSpPr>
        <p:spPr>
          <a:xfrm>
            <a:off x="865937" y="9519362"/>
            <a:ext cx="134417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C.</a:t>
            </a:r>
            <a:r>
              <a:rPr sz="900" spc="1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presentation layer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78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2121662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PPRDUO+BookAntiqua-Bold"/>
                <a:cs typeface="PPRDUO+BookAntiqua-Bold"/>
              </a:rPr>
              <a:t> </a:t>
            </a:r>
            <a:endParaRPr sz="900" dirty="0">
              <a:solidFill>
                <a:srgbClr val="000000"/>
              </a:solidFill>
              <a:latin typeface="PPRDUO+BookAntiqua-Bold"/>
              <a:cs typeface="PPRDUO+BookAntiqua-Bold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2148840" y="6622288"/>
            <a:ext cx="2127516" cy="156362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5786628" y="323596"/>
            <a:ext cx="1769871" cy="48005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672592"/>
            <a:ext cx="508254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539497" y="4475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2148852" y="524379"/>
            <a:ext cx="373355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Unit 1: Introduction to Data Communication and Computer Networks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797" y="685924"/>
            <a:ext cx="5201159" cy="102781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wanted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build.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Suppose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</a:p>
          <a:p>
            <a:pPr marL="7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small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institute.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decide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either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going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systems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either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7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topology,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ring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 to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 using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hybrid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topology.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 are going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7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</a:t>
            </a:r>
            <a:r>
              <a:rPr sz="900" spc="2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2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systems.</a:t>
            </a:r>
            <a:r>
              <a:rPr sz="900" spc="2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make</a:t>
            </a:r>
            <a:r>
              <a:rPr sz="900" spc="2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connectivity</a:t>
            </a:r>
            <a:r>
              <a:rPr sz="900" spc="2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2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systems</a:t>
            </a:r>
            <a:r>
              <a:rPr sz="900" spc="2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together,</a:t>
            </a:r>
            <a:r>
              <a:rPr sz="900" spc="2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basic</a:t>
            </a:r>
            <a:r>
              <a:rPr sz="900" spc="2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knowledge</a:t>
            </a:r>
            <a:r>
              <a:rPr sz="900" spc="2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7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required.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</a:t>
            </a:r>
            <a:r>
              <a:rPr sz="900" spc="1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1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systems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able</a:t>
            </a:r>
            <a:r>
              <a:rPr sz="900" spc="1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shared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1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1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another,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</a:p>
          <a:p>
            <a:pPr marL="7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technology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knowledge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very much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required.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 type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technology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required,</a:t>
            </a:r>
          </a:p>
          <a:p>
            <a:pPr marL="7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best technology to connect systems.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5" y="1755770"/>
            <a:ext cx="404900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development of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personal computer brought tremendous changes for: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914406" y="1961994"/>
            <a:ext cx="177180" cy="63056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0" marR="0">
              <a:lnSpc>
                <a:spcPts val="115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0" marR="0">
              <a:lnSpc>
                <a:spcPts val="116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0" marR="0">
              <a:lnSpc>
                <a:spcPts val="115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143007" y="1979798"/>
            <a:ext cx="591767" cy="4700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Business</a:t>
            </a:r>
          </a:p>
          <a:p>
            <a:pPr marL="0" marR="0">
              <a:lnSpc>
                <a:spcPts val="1085"/>
              </a:lnSpc>
              <a:spcBef>
                <a:spcPts val="1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Industry</a:t>
            </a:r>
          </a:p>
          <a:p>
            <a:pPr marL="0" marR="0">
              <a:lnSpc>
                <a:spcPts val="1085"/>
              </a:lnSpc>
              <a:spcBef>
                <a:spcPts val="7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Science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143007" y="2420235"/>
            <a:ext cx="668334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Education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6" y="2689983"/>
            <a:ext cx="5200469" cy="6026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1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changed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way</a:t>
            </a:r>
            <a:r>
              <a:rPr sz="900" spc="1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people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looking.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1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looking</a:t>
            </a:r>
            <a:r>
              <a:rPr sz="900" spc="20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online</a:t>
            </a:r>
            <a:r>
              <a:rPr sz="900" spc="1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education.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Students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</a:p>
          <a:p>
            <a:pPr marL="2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looking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specialized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certificate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courses.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Similarly,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revolution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occurring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</a:p>
          <a:p>
            <a:pPr marL="2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networking.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Technology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advances</a:t>
            </a:r>
            <a:r>
              <a:rPr sz="900" spc="1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making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possible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communications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links</a:t>
            </a:r>
            <a:r>
              <a:rPr sz="900" spc="1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carry</a:t>
            </a:r>
          </a:p>
          <a:p>
            <a:pPr marL="2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 and faster signals. Services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evolving to allow the use of this expanded capacity.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9" y="3334634"/>
            <a:ext cx="2534168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Example: Telephone services extended to have: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906789" y="3539334"/>
            <a:ext cx="177180" cy="63209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0" marR="0">
              <a:lnSpc>
                <a:spcPts val="116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0" marR="0">
              <a:lnSpc>
                <a:spcPts val="115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0" marR="0">
              <a:lnSpc>
                <a:spcPts val="116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135389" y="3557138"/>
            <a:ext cx="1094288" cy="6178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Conference calling</a:t>
            </a:r>
          </a:p>
          <a:p>
            <a:pPr marL="0" marR="0">
              <a:lnSpc>
                <a:spcPts val="1085"/>
              </a:lnSpc>
              <a:spcBef>
                <a:spcPts val="2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Call waiting</a:t>
            </a:r>
          </a:p>
          <a:p>
            <a:pPr marL="0" marR="0">
              <a:lnSpc>
                <a:spcPts val="1085"/>
              </a:lnSpc>
              <a:spcBef>
                <a:spcPts val="6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Voice mail and</a:t>
            </a:r>
          </a:p>
          <a:p>
            <a:pPr marL="0" marR="0">
              <a:lnSpc>
                <a:spcPts val="1085"/>
              </a:lnSpc>
              <a:spcBef>
                <a:spcPts val="7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Caller ID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914409" y="4269783"/>
            <a:ext cx="3141614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4.</a:t>
            </a:r>
            <a:r>
              <a:rPr sz="1000" spc="792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What is the role they are playing</a:t>
            </a:r>
            <a:r>
              <a:rPr sz="1000" spc="1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in the research?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802" y="4497448"/>
            <a:ext cx="5192961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Research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networking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resulted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new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technologies.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goal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 able to exchange data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 as text, audio, and video from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 points in the world.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914402" y="4858047"/>
            <a:ext cx="2838108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5.</a:t>
            </a:r>
            <a:r>
              <a:rPr sz="1000" spc="792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Why would we</a:t>
            </a:r>
            <a:r>
              <a:rPr sz="1000" spc="17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want to</a:t>
            </a:r>
            <a:r>
              <a:rPr sz="1000" spc="15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access the internet?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1" y="5085712"/>
            <a:ext cx="5198041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internet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download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upload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quickly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accurately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 time.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914401" y="5447835"/>
            <a:ext cx="1639019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PRVMWH+BookAntiqua,Italic"/>
                <a:cs typeface="PRVMWH+BookAntiqua,Italic"/>
              </a:rPr>
              <a:t>6.</a:t>
            </a:r>
            <a:r>
              <a:rPr sz="1000" spc="792" dirty="0">
                <a:solidFill>
                  <a:srgbClr val="000000"/>
                </a:solidFill>
                <a:latin typeface="PRVMWH+BookAntiqua,Italic"/>
                <a:cs typeface="PRVMWH+BookAntiqua,Italic"/>
              </a:rPr>
              <a:t> </a:t>
            </a: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What </a:t>
            </a:r>
            <a:r>
              <a:rPr sz="1000" dirty="0">
                <a:solidFill>
                  <a:srgbClr val="000000"/>
                </a:solidFill>
                <a:latin typeface="PRVMWH+BookAntiqua,Italic"/>
                <a:cs typeface="PRVMWH+BookAntiqua,Italic"/>
              </a:rPr>
              <a:t>is</a:t>
            </a:r>
            <a:r>
              <a:rPr sz="1000" spc="-12" dirty="0">
                <a:solidFill>
                  <a:srgbClr val="000000"/>
                </a:solidFill>
                <a:latin typeface="PRVMWH+BookAntiqua,Italic"/>
                <a:cs typeface="PRVMWH+BookAntiqua,Italic"/>
              </a:rPr>
              <a:t> </a:t>
            </a:r>
            <a:r>
              <a:rPr sz="1000" dirty="0">
                <a:solidFill>
                  <a:srgbClr val="000000"/>
                </a:solidFill>
                <a:latin typeface="PRVMWH+BookAntiqua,Italic"/>
                <a:cs typeface="PRVMWH+BookAntiqua,Italic"/>
              </a:rPr>
              <a:t>communication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799" y="5675500"/>
            <a:ext cx="5198992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3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3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people</a:t>
            </a:r>
            <a:r>
              <a:rPr sz="900" spc="3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</a:t>
            </a:r>
            <a:r>
              <a:rPr sz="900" spc="3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3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</a:t>
            </a:r>
            <a:r>
              <a:rPr sz="900" spc="3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3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3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3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communicate</a:t>
            </a:r>
            <a:r>
              <a:rPr sz="900" spc="3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share</a:t>
            </a:r>
          </a:p>
          <a:p>
            <a:pPr marL="1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knowledge.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Sharing can be local or remote.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809" y="6033051"/>
            <a:ext cx="953399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Local Sharing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85809" y="6265289"/>
            <a:ext cx="5196546" cy="3176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Local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sharing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directly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another.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face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face</a:t>
            </a:r>
          </a:p>
          <a:p>
            <a:pPr marL="4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 as shown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Figure 8.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490228" y="8260203"/>
            <a:ext cx="158818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8 Local Communication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685812" y="8526314"/>
            <a:ext cx="1087740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Remote Sharing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685812" y="8758551"/>
            <a:ext cx="5200643" cy="6010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Remote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sharing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talk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about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distance.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whom</a:t>
            </a:r>
            <a:r>
              <a:rPr sz="900" spc="1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communicate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located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locally.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located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remote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location.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located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</a:p>
          <a:p>
            <a:pPr marL="6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place.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telecommunication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telephony,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telegraphy,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television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</a:p>
          <a:p>
            <a:pPr marL="6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 at a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 as shown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9.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6040374" y="10085729"/>
            <a:ext cx="2095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7</a:t>
            </a: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829449" y="7044240"/>
            <a:ext cx="271967" cy="2222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9525" y="390779"/>
            <a:ext cx="6886575" cy="34925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42188" y="513309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829054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EMTDE+BookAntiqua-BoldItalic"/>
                <a:cs typeface="VEMTDE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008885" y="754836"/>
            <a:ext cx="157202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D.</a:t>
            </a:r>
            <a:r>
              <a:rPr sz="900" spc="10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none of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mentioned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057654" y="1136091"/>
            <a:ext cx="278219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11.</a:t>
            </a:r>
            <a:r>
              <a:rPr sz="900" spc="6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 number of layers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Internet protocol stack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008886" y="1326591"/>
            <a:ext cx="269881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286635" y="1326591"/>
            <a:ext cx="209550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5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7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6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008886" y="1898091"/>
            <a:ext cx="160067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D.</a:t>
            </a:r>
            <a:r>
              <a:rPr sz="900" spc="10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None of the mentioned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008886" y="2279091"/>
            <a:ext cx="2154825" cy="3706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8767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12.</a:t>
            </a:r>
            <a:r>
              <a:rPr sz="900" spc="4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Transport layer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implemented in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A.</a:t>
            </a:r>
            <a:r>
              <a:rPr sz="900" spc="104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End system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008886" y="2660091"/>
            <a:ext cx="25107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286635" y="2660091"/>
            <a:ext cx="36693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NIC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008886" y="2850591"/>
            <a:ext cx="86325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C.</a:t>
            </a:r>
            <a:r>
              <a:rPr sz="900" spc="110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Ethernet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008886" y="3041472"/>
            <a:ext cx="160067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D.</a:t>
            </a:r>
            <a:r>
              <a:rPr sz="900" spc="104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None of the mentioned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67155" y="3458591"/>
            <a:ext cx="2178330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Answers for Self Assessment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829054" y="3791279"/>
            <a:ext cx="23888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109468" y="3791279"/>
            <a:ext cx="241307" cy="9009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177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</a:t>
            </a:r>
          </a:p>
          <a:p>
            <a:pPr marL="0" marR="0">
              <a:lnSpc>
                <a:spcPts val="1118"/>
              </a:lnSpc>
              <a:spcBef>
                <a:spcPts val="171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649347" y="3791279"/>
            <a:ext cx="23888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2.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929762" y="3791279"/>
            <a:ext cx="241307" cy="541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177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3469258" y="3791279"/>
            <a:ext cx="238887" cy="541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3.</a:t>
            </a:r>
          </a:p>
          <a:p>
            <a:pPr marL="0" marR="0">
              <a:lnSpc>
                <a:spcPts val="1118"/>
              </a:lnSpc>
              <a:spcBef>
                <a:spcPts val="177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8.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3757294" y="3791279"/>
            <a:ext cx="233437" cy="541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</a:t>
            </a:r>
          </a:p>
          <a:p>
            <a:pPr marL="0" marR="0">
              <a:lnSpc>
                <a:spcPts val="1118"/>
              </a:lnSpc>
              <a:spcBef>
                <a:spcPts val="177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4297044" y="3791279"/>
            <a:ext cx="238887" cy="541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4.</a:t>
            </a:r>
          </a:p>
          <a:p>
            <a:pPr marL="0" marR="0">
              <a:lnSpc>
                <a:spcPts val="1118"/>
              </a:lnSpc>
              <a:spcBef>
                <a:spcPts val="177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9.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4585080" y="3791279"/>
            <a:ext cx="241306" cy="541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177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5126100" y="3791279"/>
            <a:ext cx="23888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5.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5414517" y="3791279"/>
            <a:ext cx="22221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829053" y="4152467"/>
            <a:ext cx="23888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6.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649346" y="4152467"/>
            <a:ext cx="23888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7.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5126099" y="4152467"/>
            <a:ext cx="2967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10.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5414516" y="4152467"/>
            <a:ext cx="24130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1829052" y="4512131"/>
            <a:ext cx="2967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11.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2649345" y="4512131"/>
            <a:ext cx="29679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12.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2929761" y="4512131"/>
            <a:ext cx="24130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1829051" y="5092571"/>
            <a:ext cx="1425373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Review Questions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1829054" y="5350586"/>
            <a:ext cx="510765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1. What are the most</a:t>
            </a:r>
            <a:r>
              <a:rPr sz="900" spc="1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significant design considerations for computer-to-computer communication?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1829053" y="5568518"/>
            <a:ext cx="5196878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2.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In</a:t>
            </a:r>
            <a:r>
              <a:rPr sz="900" spc="6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ISO-OSI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paradigm,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what</a:t>
            </a:r>
            <a:r>
              <a:rPr sz="900" spc="6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are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main</a:t>
            </a:r>
            <a:r>
              <a:rPr sz="900" spc="7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roles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</a:t>
            </a:r>
            <a:r>
              <a:rPr sz="900" spc="6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layer?</a:t>
            </a:r>
            <a:r>
              <a:rPr sz="900" spc="5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What</a:t>
            </a:r>
            <a:r>
              <a:rPr sz="900" spc="6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distinguishes</a:t>
            </a:r>
            <a:r>
              <a:rPr sz="900" spc="6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 layer's packet delivery role from that</a:t>
            </a:r>
            <a:r>
              <a:rPr sz="900" spc="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of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 link layer?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1829053" y="5929706"/>
            <a:ext cx="3628132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3. In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 reference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model, what is the objective of layer isolation?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1829053" y="6147638"/>
            <a:ext cx="5194401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4.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Why</a:t>
            </a:r>
            <a:r>
              <a:rPr sz="900" spc="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</a:t>
            </a:r>
            <a:r>
              <a:rPr sz="900" spc="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Reference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Model</a:t>
            </a:r>
            <a:r>
              <a:rPr sz="900" spc="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extensively</a:t>
            </a:r>
            <a:r>
              <a:rPr sz="900" spc="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used?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What</a:t>
            </a:r>
            <a:r>
              <a:rPr sz="900" spc="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good</a:t>
            </a:r>
            <a:r>
              <a:rPr sz="900" spc="4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did</a:t>
            </a:r>
            <a:r>
              <a:rPr sz="900" spc="4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FFNWWE+BookAntiqua"/>
                <a:cs typeface="FFNWWE+BookAntiqua"/>
              </a:rPr>
              <a:t>it</a:t>
            </a:r>
            <a:r>
              <a:rPr sz="900" spc="52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do</a:t>
            </a:r>
            <a:r>
              <a:rPr sz="900" spc="28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establish</a:t>
            </a:r>
            <a:r>
              <a:rPr sz="900" spc="3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itself</a:t>
            </a:r>
            <a:r>
              <a:rPr sz="900" spc="2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as</a:t>
            </a:r>
            <a:r>
              <a:rPr sz="900" spc="2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 transmission standard?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1829053" y="6507302"/>
            <a:ext cx="388829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5. Compare and contrast the</a:t>
            </a:r>
            <a:r>
              <a:rPr sz="900" spc="-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OSI reference model with the TCP/IP model.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2257298" y="7023861"/>
            <a:ext cx="135816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PPRDUO+BookAntiqua-Bold"/>
                <a:cs typeface="PPRDUO+BookAntiqua-Bold"/>
              </a:rPr>
              <a:t>Further Readings</a:t>
            </a:r>
          </a:p>
        </p:txBody>
      </p:sp>
      <p:sp>
        <p:nvSpPr>
          <p:cNvPr id="42" name="object 42"/>
          <p:cNvSpPr txBox="1"/>
          <p:nvPr/>
        </p:nvSpPr>
        <p:spPr>
          <a:xfrm>
            <a:off x="2257298" y="7280351"/>
            <a:ext cx="314557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Andrew S. Tanenbaum, Computer Networks, Prentice Hall</a:t>
            </a:r>
          </a:p>
        </p:txBody>
      </p:sp>
      <p:sp>
        <p:nvSpPr>
          <p:cNvPr id="43" name="object 43"/>
          <p:cNvSpPr txBox="1"/>
          <p:nvPr/>
        </p:nvSpPr>
        <p:spPr>
          <a:xfrm>
            <a:off x="2257298" y="7498282"/>
            <a:ext cx="4767148" cy="3233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Behrouz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A.</a:t>
            </a:r>
            <a:r>
              <a:rPr sz="900" spc="11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Forouzan</a:t>
            </a:r>
            <a:r>
              <a:rPr sz="900" spc="11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Sophia</a:t>
            </a:r>
            <a:r>
              <a:rPr sz="900" spc="12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Chung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Fegan,</a:t>
            </a:r>
            <a:r>
              <a:rPr sz="900" spc="11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Data</a:t>
            </a:r>
            <a:r>
              <a:rPr sz="900" spc="11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Communications</a:t>
            </a:r>
            <a:r>
              <a:rPr sz="900" spc="100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and</a:t>
            </a:r>
            <a:r>
              <a:rPr sz="900" spc="11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Networking,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McGraw-Hill Companies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2257297" y="7859470"/>
            <a:ext cx="4772877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Burton,</a:t>
            </a:r>
            <a:r>
              <a:rPr sz="900" spc="136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Bill,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Remote</a:t>
            </a:r>
            <a:r>
              <a:rPr sz="900" spc="137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Access</a:t>
            </a:r>
            <a:r>
              <a:rPr sz="900" spc="13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for</a:t>
            </a:r>
            <a:r>
              <a:rPr sz="900" spc="144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Cisco</a:t>
            </a:r>
            <a:r>
              <a:rPr sz="900" spc="13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Networks,</a:t>
            </a:r>
            <a:r>
              <a:rPr sz="900" spc="129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McGraw-Hill</a:t>
            </a:r>
            <a:r>
              <a:rPr sz="900" spc="135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Osborne</a:t>
            </a:r>
            <a:r>
              <a:rPr sz="900" spc="123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Media</a:t>
            </a:r>
            <a:r>
              <a:rPr sz="900" spc="141" dirty="0">
                <a:solidFill>
                  <a:srgbClr val="000000"/>
                </a:solidFill>
                <a:latin typeface="FFNWWE+BookAntiqua"/>
                <a:cs typeface="FFNWWE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McGraw-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Hill Osborne Media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2286634" y="8219134"/>
            <a:ext cx="458870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FNWWE+BookAntiqua"/>
                <a:cs typeface="FFNWWE+BookAntiqua"/>
              </a:rPr>
              <a:t>Rajneesh Agrawal and Bharat Bhushan Tiwari, Computer Networks and Internet, Vikas</a:t>
            </a:r>
          </a:p>
        </p:txBody>
      </p:sp>
      <p:sp>
        <p:nvSpPr>
          <p:cNvPr id="46" name="object 46"/>
          <p:cNvSpPr txBox="1"/>
          <p:nvPr/>
        </p:nvSpPr>
        <p:spPr>
          <a:xfrm>
            <a:off x="3265043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PPRDUO+BookAntiqua-Bold"/>
                <a:cs typeface="PPRDUO+BookAntiqua-Bold"/>
              </a:rPr>
              <a:t> </a:t>
            </a:r>
            <a:endParaRPr sz="900" dirty="0">
              <a:solidFill>
                <a:srgbClr val="000000"/>
              </a:solidFill>
              <a:latin typeface="PPRDUO+BookAntiqua-Bold"/>
              <a:cs typeface="PPRDUO+BookAntiqua-Bold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79</a:t>
            </a: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685800" y="7722869"/>
            <a:ext cx="5047615" cy="145795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11124" y="1732026"/>
            <a:ext cx="5315458" cy="323278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7512" y="674116"/>
            <a:ext cx="5202682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24102" y="496617"/>
            <a:ext cx="2792111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2"/>
              </a:lnSpc>
              <a:spcBef>
                <a:spcPts val="0"/>
              </a:spcBef>
              <a:spcAft>
                <a:spcPts val="0"/>
              </a:spcAft>
            </a:pPr>
            <a:r>
              <a:rPr sz="1000" i="1" dirty="0">
                <a:solidFill>
                  <a:srgbClr val="000000"/>
                </a:solidFill>
                <a:latin typeface="Arial"/>
                <a:cs typeface="Arial"/>
              </a:rPr>
              <a:t>Dr. Rajni Bhalla</a:t>
            </a:r>
            <a:r>
              <a:rPr sz="1000" i="1">
                <a:solidFill>
                  <a:srgbClr val="000000"/>
                </a:solidFill>
                <a:latin typeface="Arial"/>
                <a:cs typeface="Arial"/>
              </a:rPr>
              <a:t>, </a:t>
            </a:r>
            <a:r>
              <a:rPr lang="en-US" sz="1000" i="1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endParaRPr sz="1000" i="1" dirty="0">
              <a:solidFill>
                <a:srgbClr val="000000"/>
              </a:solidFill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708525" y="524549"/>
            <a:ext cx="1296942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Unit 5: Physical Layer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490462" y="559030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371979" y="1366687"/>
            <a:ext cx="1953347" cy="25306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687"/>
              </a:lnSpc>
              <a:spcBef>
                <a:spcPts val="0"/>
              </a:spcBef>
              <a:spcAft>
                <a:spcPts val="0"/>
              </a:spcAft>
            </a:pPr>
            <a:r>
              <a:rPr sz="1400" u="sng" spc="-47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Unit</a:t>
            </a:r>
            <a:r>
              <a:rPr sz="1400" u="sng" spc="-61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400" u="sng" spc="-51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05</a:t>
            </a:r>
            <a:r>
              <a:rPr sz="1400" u="sng" spc="-4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400" u="sng" dirty="0">
                <a:solidFill>
                  <a:srgbClr val="000000"/>
                </a:solidFill>
                <a:latin typeface="IIGCIL+BookAntiqua,Bold"/>
                <a:cs typeface="IIGCIL+BookAntiqua,Bold"/>
              </a:rPr>
              <a:t>–</a:t>
            </a:r>
            <a:r>
              <a:rPr sz="1400" u="sng" spc="-101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1400" u="sng" spc="-5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Physical</a:t>
            </a:r>
            <a:r>
              <a:rPr sz="1400" u="sng" spc="-58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400" u="sng" spc="-47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Layer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1750262"/>
            <a:ext cx="783170" cy="396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CONTENTS</a:t>
            </a:r>
          </a:p>
          <a:p>
            <a:pPr marL="0" marR="0">
              <a:lnSpc>
                <a:spcPts val="1118"/>
              </a:lnSpc>
              <a:spcBef>
                <a:spcPts val="5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Objectives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2184602"/>
            <a:ext cx="79134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Introduction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2402534"/>
            <a:ext cx="29618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5.1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105204" y="2402534"/>
            <a:ext cx="167270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Classes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 media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0" y="2621990"/>
            <a:ext cx="88860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Guided Media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800" y="2839922"/>
            <a:ext cx="1508664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Unguided Media: Wireless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 techniques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800" y="3276167"/>
            <a:ext cx="296189" cy="6175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5.2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5.3</a:t>
            </a:r>
          </a:p>
          <a:p>
            <a:pPr marL="0" marR="0">
              <a:lnSpc>
                <a:spcPts val="1118"/>
              </a:lnSpc>
              <a:spcBef>
                <a:spcPts val="6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5.4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105204" y="3276167"/>
            <a:ext cx="210256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Classification of Switching Techniques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105204" y="3494100"/>
            <a:ext cx="3651026" cy="3995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Difference between Datagram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virtual circuit switching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Types of Networking Devices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3931488"/>
            <a:ext cx="67576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Keywords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0" y="4149419"/>
            <a:ext cx="1070552" cy="6160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Review Questions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Self Assessment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Answers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85800" y="4806263"/>
            <a:ext cx="103226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Further Readings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85800" y="5043550"/>
            <a:ext cx="897135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Objectives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371854" y="5307870"/>
            <a:ext cx="192416" cy="603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7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600454" y="5301563"/>
            <a:ext cx="185375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learn what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transmission media.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600454" y="5519749"/>
            <a:ext cx="259121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differentiate between wired and wireless media.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600454" y="5739205"/>
            <a:ext cx="4405276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learn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types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techniques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along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advantages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dis-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advantages.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1371854" y="6105176"/>
            <a:ext cx="192416" cy="1657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1600454" y="6098869"/>
            <a:ext cx="237153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learn about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various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networking devices.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685800" y="6319392"/>
            <a:ext cx="1032792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Introduction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685799" y="6577405"/>
            <a:ext cx="5319103" cy="8903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1,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whatever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destination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important.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a result, this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referred to as a transmission medium.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 two people communicate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 another, a medium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 be either wired or wireless. In that case, the air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serves as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contact or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transmitting</a:t>
            </a:r>
            <a:r>
              <a:rPr sz="900" spc="2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medium.</a:t>
            </a:r>
            <a:r>
              <a:rPr sz="900" spc="2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2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</a:t>
            </a:r>
            <a:r>
              <a:rPr sz="900" spc="2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</a:t>
            </a:r>
            <a:r>
              <a:rPr sz="900" spc="2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</a:t>
            </a:r>
            <a:r>
              <a:rPr sz="900" spc="2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air,</a:t>
            </a:r>
            <a:r>
              <a:rPr sz="900" spc="2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</a:t>
            </a:r>
            <a:r>
              <a:rPr sz="900" spc="2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2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case,</a:t>
            </a:r>
            <a:r>
              <a:rPr sz="900" spc="2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transmitting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1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via</a:t>
            </a:r>
            <a:r>
              <a:rPr sz="900" spc="1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medium, which can be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wired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 wireless.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2542667" y="9268952"/>
            <a:ext cx="1604448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1 Transmission medium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1280160" y="10085730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80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2181415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2388870" y="2454275"/>
            <a:ext cx="3800475" cy="209169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93418" y="674116"/>
            <a:ext cx="5202682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711706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Data Communication and Networking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26364" y="658090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711706" y="905712"/>
            <a:ext cx="5318710" cy="8905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location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another.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translated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binary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digits.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encoded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digits.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OSI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model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discussed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previous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lecture.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sent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network,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 divides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 packets,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formed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network.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mail carrier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truck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aero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plane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could be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delivery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written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letter.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Similarly,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2332333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711706" y="1836672"/>
            <a:ext cx="2484043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5.1 </a:t>
            </a:r>
            <a:r>
              <a:rPr sz="12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Classes of transmission media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711706" y="2094686"/>
            <a:ext cx="5319458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 there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 forms of transmission media: guided media and unguided media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 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2. Under guided media, we have twisted pair cables, coaxial cables, and fibre optic cables.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3397631" y="4624688"/>
            <a:ext cx="194577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2 Classes of transmission media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711706" y="5101185"/>
            <a:ext cx="3072834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Factors affecting for selecting a transmission media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711706" y="5324423"/>
            <a:ext cx="5318654" cy="7473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rate,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cost,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ease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installation,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media</a:t>
            </a:r>
            <a:r>
              <a:rPr sz="900" spc="2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2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2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installed</a:t>
            </a:r>
            <a:r>
              <a:rPr sz="900" spc="2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2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care.</a:t>
            </a:r>
            <a:r>
              <a:rPr sz="900" spc="2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installation</a:t>
            </a:r>
            <a:r>
              <a:rPr sz="900" spc="2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should</a:t>
            </a:r>
            <a:r>
              <a:rPr sz="900" spc="2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2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carried</a:t>
            </a:r>
            <a:r>
              <a:rPr sz="900" spc="3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out</a:t>
            </a:r>
            <a:r>
              <a:rPr sz="900" spc="2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2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professional</a:t>
            </a:r>
            <a:r>
              <a:rPr sz="900" spc="2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experienced technicians and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supervisors,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should be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resistant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the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elements.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Distances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effect on the transmission medium that must be chosen, as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well as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form of transmission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media that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 be chosen.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711706" y="6113652"/>
            <a:ext cx="1170813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Guided Media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711706" y="6375018"/>
            <a:ext cx="5317453" cy="559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99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The guided media refers to a method of</a:t>
            </a:r>
            <a:r>
              <a:rPr sz="900" spc="-15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directing you</a:t>
            </a:r>
            <a:r>
              <a:rPr sz="900" spc="1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through</a:t>
            </a:r>
            <a:r>
              <a:rPr sz="900" spc="12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the</a:t>
            </a:r>
            <a:r>
              <a:rPr sz="900" spc="-16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process of sending</a:t>
            </a:r>
            <a:r>
              <a:rPr sz="900" spc="12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data from one</a:t>
            </a:r>
            <a:r>
              <a:rPr sz="900" spc="-11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location to a</a:t>
            </a:r>
          </a:p>
          <a:p>
            <a:pPr marL="0" marR="0">
              <a:lnSpc>
                <a:spcPts val="996"/>
              </a:lnSpc>
              <a:spcBef>
                <a:spcPts val="3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nother through a wired</a:t>
            </a:r>
            <a:r>
              <a:rPr sz="900" spc="1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link. Wired</a:t>
            </a:r>
            <a:r>
              <a:rPr sz="900" spc="1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media is another term for guided</a:t>
            </a:r>
            <a:r>
              <a:rPr sz="900" spc="1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media. As a result, those that are tangible or</a:t>
            </a:r>
          </a:p>
          <a:p>
            <a:pPr marL="0" marR="0">
              <a:lnSpc>
                <a:spcPts val="996"/>
              </a:lnSpc>
              <a:spcBef>
                <a:spcPts val="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have a physical presence are</a:t>
            </a:r>
            <a:r>
              <a:rPr sz="900" spc="13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those. We have a broad range of</a:t>
            </a:r>
            <a:r>
              <a:rPr sz="900" spc="-14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boundary transmission media. The term "boundary</a:t>
            </a:r>
          </a:p>
          <a:p>
            <a:pPr marL="1" marR="0">
              <a:lnSpc>
                <a:spcPts val="996"/>
              </a:lnSpc>
              <a:spcBef>
                <a:spcPts val="3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transmission media" refers to</a:t>
            </a:r>
            <a:r>
              <a:rPr sz="900" spc="16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the use of cables or</a:t>
            </a:r>
            <a:r>
              <a:rPr sz="900" spc="-15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wires to</a:t>
            </a:r>
            <a:r>
              <a:rPr sz="900" spc="10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link</a:t>
            </a:r>
            <a:r>
              <a:rPr sz="900" spc="12" dirty="0">
                <a:solidFill>
                  <a:srgbClr val="00000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000000"/>
                </a:solidFill>
                <a:latin typeface="Times New Roman"/>
                <a:cs typeface="Times New Roman"/>
              </a:rPr>
              <a:t>the source and destination.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711707" y="6972121"/>
            <a:ext cx="2006613" cy="6175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Bounded transmission media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</a:p>
          <a:p>
            <a:pPr marL="686181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a.</a:t>
            </a:r>
            <a:r>
              <a:rPr sz="900" spc="8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Twisted-pair cable</a:t>
            </a:r>
          </a:p>
          <a:p>
            <a:pPr marL="686181" marR="0">
              <a:lnSpc>
                <a:spcPts val="1118"/>
              </a:lnSpc>
              <a:spcBef>
                <a:spcPts val="6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b.</a:t>
            </a:r>
            <a:r>
              <a:rPr sz="900" spc="8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Coaxial cable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397888" y="7627441"/>
            <a:ext cx="1220191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c.</a:t>
            </a:r>
            <a:r>
              <a:rPr sz="900" spc="9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Fiber-optic cable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711707" y="7850931"/>
            <a:ext cx="1234703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Twisted-pair cable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711707" y="8074355"/>
            <a:ext cx="5316232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let's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look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why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twist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wires.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picture,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don't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twist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wires,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parallel,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effect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unwanted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signals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isn't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both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wires.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here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here,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parallel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here,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noise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there, which means my upper wire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closer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noise source than the lower wire.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3207131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81</a:t>
            </a: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401445" y="5871210"/>
            <a:ext cx="3732530" cy="188150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771269" y="905763"/>
            <a:ext cx="2994025" cy="182752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674116"/>
            <a:ext cx="5202682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708525" y="524549"/>
            <a:ext cx="1296942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Unit 5: Physical Layer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490462" y="559029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361311" y="2812271"/>
            <a:ext cx="1966587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3 Effect of wire on parallel wires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3076142"/>
            <a:ext cx="5292529" cy="4639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 wires are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connected in a parallel manner. As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result,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my upper wire would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 affect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ed than 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my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 wires,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owing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 different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positions in relation to noise or crosstalk.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conseq</a:t>
            </a:r>
          </a:p>
          <a:p>
            <a:pPr marL="0" marR="0">
              <a:lnSpc>
                <a:spcPts val="1118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uence, there is a disparity at the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3501718"/>
            <a:ext cx="5319669" cy="145877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Similarly,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should twist the wire base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minimise crosstalk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 noise because my upper wire will be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close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noise source half 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time, and my lower wire will be close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noise source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half of th</a:t>
            </a:r>
          </a:p>
          <a:p>
            <a:pPr marL="1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 time, which is why we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twist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wire. So, in this case, one wire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the other</a:t>
            </a:r>
          </a:p>
          <a:p>
            <a:pPr marL="28957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 is used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 data. 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result of the twisting, both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wires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likely to be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similarly influenced</a:t>
            </a:r>
          </a:p>
          <a:p>
            <a:pPr marL="1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external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forces.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both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wires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affected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equally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twist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wire,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half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1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closer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noise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half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closer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noise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source. As</a:t>
            </a:r>
          </a:p>
          <a:p>
            <a:pPr marL="1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result, the receiver that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determines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difference between the two does not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pick up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unnecessary</a:t>
            </a:r>
          </a:p>
          <a:p>
            <a:pPr marL="1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signals.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undesirable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signals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largely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suppressed.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obvious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1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twists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unit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length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effect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cable's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consistency.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higher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twist,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1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higher the cable's efficiency.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result, twists often have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effect on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cable's consistency.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1" y="5003463"/>
            <a:ext cx="1326605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UTP and STP cables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1" y="5226887"/>
            <a:ext cx="5317166" cy="60711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Twisted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pair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comes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varieties.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Unshielded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twisted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pair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kind,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while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shielded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twisted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pair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another.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most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popular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networking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unshielded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twisted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pair</a:t>
            </a:r>
          </a:p>
          <a:p>
            <a:pPr marL="0" marR="0">
              <a:lnSpc>
                <a:spcPts val="1117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cable. STP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a shielded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twisted pair cable that is mostly used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large organisations due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 cost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bulkiness. It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bulkier because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 an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additional metal covering.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777544" y="5994435"/>
            <a:ext cx="1880174" cy="1752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0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GACDOQ+Bahnschrift"/>
                <a:cs typeface="GACDOQ+Bahnschrift"/>
              </a:rPr>
              <a:t>Shielded</a:t>
            </a:r>
            <a:r>
              <a:rPr sz="900" spc="81" dirty="0">
                <a:solidFill>
                  <a:srgbClr val="000000"/>
                </a:solidFill>
                <a:latin typeface="GACDOQ+Bahnschrift"/>
                <a:cs typeface="GACDOQ+Bahnschrift"/>
              </a:rPr>
              <a:t> </a:t>
            </a:r>
            <a:r>
              <a:rPr sz="900" dirty="0">
                <a:solidFill>
                  <a:srgbClr val="000000"/>
                </a:solidFill>
                <a:latin typeface="GACDOQ+Bahnschrift"/>
                <a:cs typeface="GACDOQ+Bahnschrift"/>
              </a:rPr>
              <a:t>Twisted</a:t>
            </a:r>
            <a:r>
              <a:rPr sz="900" spc="79" dirty="0">
                <a:solidFill>
                  <a:srgbClr val="000000"/>
                </a:solidFill>
                <a:latin typeface="GACDOQ+Bahnschrift"/>
                <a:cs typeface="GACDOQ+Bahnschrift"/>
              </a:rPr>
              <a:t> </a:t>
            </a:r>
            <a:r>
              <a:rPr sz="900" dirty="0">
                <a:solidFill>
                  <a:srgbClr val="000000"/>
                </a:solidFill>
                <a:latin typeface="GACDOQ+Bahnschrift"/>
                <a:cs typeface="GACDOQ+Bahnschrift"/>
              </a:rPr>
              <a:t>Pair</a:t>
            </a:r>
            <a:r>
              <a:rPr sz="900" spc="86" dirty="0">
                <a:solidFill>
                  <a:srgbClr val="000000"/>
                </a:solidFill>
                <a:latin typeface="GACDOQ+Bahnschrift"/>
                <a:cs typeface="GACDOQ+Bahnschrift"/>
              </a:rPr>
              <a:t> </a:t>
            </a:r>
            <a:r>
              <a:rPr sz="900" dirty="0">
                <a:solidFill>
                  <a:srgbClr val="000000"/>
                </a:solidFill>
                <a:latin typeface="GACDOQ+Bahnschrift"/>
                <a:cs typeface="GACDOQ+Bahnschrift"/>
              </a:rPr>
              <a:t>(STP)</a:t>
            </a:r>
            <a:r>
              <a:rPr sz="900" spc="81" dirty="0">
                <a:solidFill>
                  <a:srgbClr val="000000"/>
                </a:solidFill>
                <a:latin typeface="GACDOQ+Bahnschrift"/>
                <a:cs typeface="GACDOQ+Bahnschrift"/>
              </a:rPr>
              <a:t> </a:t>
            </a:r>
            <a:r>
              <a:rPr sz="900" dirty="0">
                <a:solidFill>
                  <a:srgbClr val="000000"/>
                </a:solidFill>
                <a:latin typeface="GACDOQ+Bahnschrift"/>
                <a:cs typeface="GACDOQ+Bahnschrift"/>
              </a:rPr>
              <a:t>Cable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777544" y="7562631"/>
            <a:ext cx="2006704" cy="1752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0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GACDOQ+Bahnschrift"/>
                <a:cs typeface="GACDOQ+Bahnschrift"/>
              </a:rPr>
              <a:t>Unshielded</a:t>
            </a:r>
            <a:r>
              <a:rPr sz="900" spc="80" dirty="0">
                <a:solidFill>
                  <a:srgbClr val="000000"/>
                </a:solidFill>
                <a:latin typeface="GACDOQ+Bahnschrift"/>
                <a:cs typeface="GACDOQ+Bahnschrift"/>
              </a:rPr>
              <a:t> </a:t>
            </a:r>
            <a:r>
              <a:rPr sz="900" dirty="0">
                <a:solidFill>
                  <a:srgbClr val="000000"/>
                </a:solidFill>
                <a:latin typeface="GACDOQ+Bahnschrift"/>
                <a:cs typeface="GACDOQ+Bahnschrift"/>
              </a:rPr>
              <a:t>Twisted</a:t>
            </a:r>
            <a:r>
              <a:rPr sz="900" spc="81" dirty="0">
                <a:solidFill>
                  <a:srgbClr val="000000"/>
                </a:solidFill>
                <a:latin typeface="GACDOQ+Bahnschrift"/>
                <a:cs typeface="GACDOQ+Bahnschrift"/>
              </a:rPr>
              <a:t> </a:t>
            </a:r>
            <a:r>
              <a:rPr sz="900" dirty="0">
                <a:solidFill>
                  <a:srgbClr val="000000"/>
                </a:solidFill>
                <a:latin typeface="GACDOQ+Bahnschrift"/>
                <a:cs typeface="GACDOQ+Bahnschrift"/>
              </a:rPr>
              <a:t>Pair</a:t>
            </a:r>
            <a:r>
              <a:rPr sz="900" spc="86" dirty="0">
                <a:solidFill>
                  <a:srgbClr val="000000"/>
                </a:solidFill>
                <a:latin typeface="GACDOQ+Bahnschrift"/>
                <a:cs typeface="GACDOQ+Bahnschrift"/>
              </a:rPr>
              <a:t> </a:t>
            </a:r>
            <a:r>
              <a:rPr sz="900" dirty="0">
                <a:solidFill>
                  <a:srgbClr val="000000"/>
                </a:solidFill>
                <a:latin typeface="GACDOQ+Bahnschrift"/>
                <a:cs typeface="GACDOQ+Bahnschrift"/>
              </a:rPr>
              <a:t>(STP)</a:t>
            </a:r>
            <a:r>
              <a:rPr sz="900" spc="95" dirty="0">
                <a:solidFill>
                  <a:srgbClr val="000000"/>
                </a:solidFill>
                <a:latin typeface="GACDOQ+Bahnschrift"/>
                <a:cs typeface="GACDOQ+Bahnschrift"/>
              </a:rPr>
              <a:t> </a:t>
            </a:r>
            <a:r>
              <a:rPr sz="900" dirty="0">
                <a:solidFill>
                  <a:srgbClr val="000000"/>
                </a:solidFill>
                <a:latin typeface="GACDOQ+Bahnschrift"/>
                <a:cs typeface="GACDOQ+Bahnschrift"/>
              </a:rPr>
              <a:t>Cable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1" y="8063686"/>
            <a:ext cx="5320449" cy="174218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bulkier,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handling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difficult.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mostly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UTP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cable.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networking;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standard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telephone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UTP</a:t>
            </a:r>
            <a:r>
              <a:rPr sz="900" spc="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cat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connections.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various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types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UTP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available,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UTP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cat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five,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most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common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UTP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cable,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developed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replace</a:t>
            </a:r>
            <a:r>
              <a:rPr sz="900" spc="1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old</a:t>
            </a:r>
            <a:r>
              <a:rPr sz="900" spc="1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coaxial</a:t>
            </a:r>
            <a:r>
              <a:rPr sz="900" spc="1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cable,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unable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keep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ever-increasing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demand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faster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reliable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networks.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variety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categories,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depending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category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achieve,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you'll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need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required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cable.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metal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foil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braided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mesh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covering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encases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pair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insulated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conductors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shielded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twisted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pair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cable.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Both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metal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cases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boost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cable's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quality,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cable's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length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increases,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-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additional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covering. As a result, my cable has a longer length than a UTP cable. It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 has the extra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covering that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prevents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noise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crosstalk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penetrating,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well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being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bulkier and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costly.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most</a:t>
            </a:r>
            <a:r>
              <a:rPr sz="900" spc="2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common</a:t>
            </a:r>
            <a:r>
              <a:rPr sz="900" spc="2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twisted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pair</a:t>
            </a:r>
            <a:r>
              <a:rPr sz="900" spc="2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UTP</a:t>
            </a:r>
            <a:r>
              <a:rPr sz="900" spc="2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cable,</a:t>
            </a:r>
            <a:r>
              <a:rPr sz="900" spc="2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stands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unshielded twisted pair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cables.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82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181478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1187500" y="1287017"/>
            <a:ext cx="5595822" cy="281063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529840" y="6366129"/>
            <a:ext cx="3527678" cy="147383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693418" y="674116"/>
            <a:ext cx="5202682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711706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26364" y="658090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698113" y="907017"/>
            <a:ext cx="1346853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NUWAE+BookAntiqua-Italic"/>
                <a:cs typeface="VNUWAE+BookAntiqua-Italic"/>
              </a:rPr>
              <a:t>Table 1 Category of cables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284986" y="1421078"/>
            <a:ext cx="47811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CAT3: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385695" y="1421078"/>
            <a:ext cx="4453371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Rarely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today,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CAT3 is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usually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deployed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phone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lines. It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supports 10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u="sng" dirty="0">
                <a:solidFill>
                  <a:srgbClr val="000000"/>
                </a:solidFill>
                <a:latin typeface="IPFHHU+BookAntiqua"/>
                <a:cs typeface="IPFHHU+BookAntiqua"/>
                <a:hlinkClick r:id="rId6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Mbps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6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 to 100 meters.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284986" y="2021534"/>
            <a:ext cx="478110" cy="61447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CAT4</a:t>
            </a:r>
          </a:p>
          <a:p>
            <a:pPr marL="0" marR="0">
              <a:lnSpc>
                <a:spcPts val="1118"/>
              </a:lnSpc>
              <a:spcBef>
                <a:spcPts val="230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CAT5: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385695" y="2021534"/>
            <a:ext cx="444960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 Typically used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token ring networks, CAT4 supports 16 Mbps for up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100 meters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385695" y="2455875"/>
            <a:ext cx="4452752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Ethernet-based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LANs,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CAT5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contains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-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twisted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pairs.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supports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100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Mbps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 up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100 meters.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284986" y="2995370"/>
            <a:ext cx="532860" cy="7215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CAT5e:</a:t>
            </a:r>
          </a:p>
          <a:p>
            <a:pPr marL="0" marR="0">
              <a:lnSpc>
                <a:spcPts val="1118"/>
              </a:lnSpc>
              <a:spcBef>
                <a:spcPts val="319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CAT6: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385695" y="2995370"/>
            <a:ext cx="4450249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3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Ethernet-based</a:t>
            </a:r>
            <a:r>
              <a:rPr sz="900" spc="3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LANs,</a:t>
            </a:r>
            <a:r>
              <a:rPr sz="900" spc="3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CAT5e</a:t>
            </a:r>
            <a:r>
              <a:rPr sz="900" spc="3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contains</a:t>
            </a:r>
            <a:r>
              <a:rPr sz="900" spc="3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four</a:t>
            </a:r>
            <a:r>
              <a:rPr sz="900" spc="3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twisted</a:t>
            </a:r>
            <a:r>
              <a:rPr sz="900" spc="3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pairs.</a:t>
            </a:r>
            <a:r>
              <a:rPr sz="900" spc="3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3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supports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 </a:t>
            </a:r>
            <a:r>
              <a:rPr sz="900" u="sng" dirty="0">
                <a:solidFill>
                  <a:srgbClr val="000000"/>
                </a:solidFill>
                <a:latin typeface="IPFHHU+BookAntiqua"/>
                <a:cs typeface="IPFHHU+BookAntiqua"/>
                <a:hlinkClick r:id="rId7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Gbps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  <a:hlinkClick r:id="rId7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 100 meters.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385695" y="3536771"/>
            <a:ext cx="4452264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Ethernet-based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LANs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center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networks,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CAT6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contains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four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tightly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wound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twisted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pairs.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supports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Gbps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100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meters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Gbps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50 meters.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711706" y="4407579"/>
            <a:ext cx="1216304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Category of cables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711705" y="4631003"/>
            <a:ext cx="5319648" cy="8903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EIA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(Electronic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Industry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Association)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created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set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12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standards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divide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UTP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seven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groups.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categories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decide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quality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seven,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being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lowest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seven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being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best,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cat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cat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4,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cat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5,</a:t>
            </a:r>
            <a:r>
              <a:rPr sz="900" spc="2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cat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and,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cat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six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1.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previously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said,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cat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Ethernet-based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LANs,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cat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Three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rarely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today.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Cat</a:t>
            </a:r>
            <a:r>
              <a:rPr sz="900" spc="1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six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twisted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pair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uses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Ethernet.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supports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1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gigabit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second, up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100 metres,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 Gbps for up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50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metres.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711705" y="5564549"/>
            <a:ext cx="1043809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UTP Connector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711705" y="5787973"/>
            <a:ext cx="5313369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RJ 45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female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RJ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45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mail connector, also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 as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registered jack, are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common connectors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the UTP.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3716400" y="7918687"/>
            <a:ext cx="1307191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4 UTP Connector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711705" y="8187734"/>
            <a:ext cx="1540542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Advantages of Twisting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711705" y="8411158"/>
            <a:ext cx="5318519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eliminates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crosstalk,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flow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buyer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another.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protects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against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external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interference. It's simple,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versatile,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attached,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extend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cable's</a:t>
            </a:r>
            <a:r>
              <a:rPr sz="900" spc="2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length,</a:t>
            </a:r>
            <a:r>
              <a:rPr sz="900" spc="2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2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2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</a:t>
            </a:r>
            <a:r>
              <a:rPr sz="900" spc="2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2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easily.</a:t>
            </a:r>
            <a:r>
              <a:rPr sz="900" spc="2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2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2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simple</a:t>
            </a:r>
            <a:r>
              <a:rPr sz="900" spc="2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install</a:t>
            </a:r>
            <a:r>
              <a:rPr sz="900" spc="2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maintain;</a:t>
            </a:r>
            <a:r>
              <a:rPr sz="900" spc="2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steps</a:t>
            </a:r>
            <a:r>
              <a:rPr sz="900" spc="2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straightforward,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there's</a:t>
            </a:r>
            <a:r>
              <a:rPr sz="900" spc="1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1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learn</a:t>
            </a:r>
            <a:r>
              <a:rPr sz="900" spc="1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1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complicated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formulas.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1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lightweight</a:t>
            </a:r>
            <a:r>
              <a:rPr sz="900" spc="1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inexpensive.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available for purchase by everyone.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711705" y="9202719"/>
            <a:ext cx="2294288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Disadvantages of Twisted Pair Cable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711705" y="9426091"/>
            <a:ext cx="5314798" cy="3218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</a:t>
            </a:r>
            <a:r>
              <a:rPr sz="900" spc="-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attenuation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-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been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lost.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Carrying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long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without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repeater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challenge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loses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energy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becomes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weaker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weaker,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becomes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3207131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83</a:t>
            </a: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972820" y="5687441"/>
            <a:ext cx="4589907" cy="115887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009775" y="2357285"/>
            <a:ext cx="2517140" cy="109089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674116"/>
            <a:ext cx="5202682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708525" y="524549"/>
            <a:ext cx="1296942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Unit 5: Physical Layer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490462" y="559029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905712"/>
            <a:ext cx="5317705" cy="463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problem. So,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that case, I'll need a repeater, and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role of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repeater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improve 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signal. So, low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bandwidth,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maximum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range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megabit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second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ten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megabits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second,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without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-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additional</a:t>
            </a:r>
            <a:r>
              <a:rPr sz="900" spc="-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equipment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repeater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-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hardware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incurs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costs,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-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disadvantages.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1414061"/>
            <a:ext cx="1246621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5.2.2</a:t>
            </a:r>
            <a:r>
              <a:rPr sz="1000" spc="1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Coaxial Cable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1637485"/>
            <a:ext cx="5315769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-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media</a:t>
            </a:r>
            <a:r>
              <a:rPr sz="900" spc="-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built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differently,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coaxial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-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carry</a:t>
            </a:r>
            <a:r>
              <a:rPr sz="900" spc="-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signals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higher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frequency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ranges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 twisted pair cable. Coax has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solid or regular wire centre core that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surrounded by an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insulated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layer, as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seen in the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5.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742311" y="3525882"/>
            <a:ext cx="120683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5 Coaxial Cable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4007684"/>
            <a:ext cx="5320983" cy="465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TV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connectors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companies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most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popular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users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coaxial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cable.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various</a:t>
            </a:r>
            <a:r>
              <a:rPr sz="900" spc="-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types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coaxial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cables,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classified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coaxial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cables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based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radio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government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ratings.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4515966"/>
            <a:ext cx="787623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Connectors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0" y="4739205"/>
            <a:ext cx="5317021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most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popular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coaxial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connectors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Bayonet</a:t>
            </a:r>
            <a:r>
              <a:rPr sz="900" spc="1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Neill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connectors,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attach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coaxial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require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coaxial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connectors.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Now,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diagram,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most popular connectors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BNC, BNC T connector, and BNC Terminator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6.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687446" y="6927704"/>
            <a:ext cx="1315077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6 BNC Connector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799" y="7191575"/>
            <a:ext cx="5317834" cy="6053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 are three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 types 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connectors. As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result, BNC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connectors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 to link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 of a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television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set.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avoid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reflection,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BNC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Terminator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cable's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end.</a:t>
            </a:r>
            <a:r>
              <a:rPr sz="900" spc="2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While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coaxial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far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higher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bandwidth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twisted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pair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attenuation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higher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case,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weakens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quickly,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necessitating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repeaters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regular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basis.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799" y="7841784"/>
            <a:ext cx="1804765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Performance of coaxial cable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799" y="8065208"/>
            <a:ext cx="5319839" cy="7470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While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coaxial cable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 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far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higher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bandwidth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twisted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pair cable ,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attenuation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far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higher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case,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weakens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quickly,</a:t>
            </a:r>
            <a:r>
              <a:rPr sz="900" spc="2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necessitating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2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repeaters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regular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basis.</a:t>
            </a:r>
            <a:r>
              <a:rPr sz="900" spc="6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responsibilities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coaxial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cables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television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signals.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computers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local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networks,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shorter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lengths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 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 machines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test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equipment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including signal generators. It is also used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 radio signals.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84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181478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2495550" y="4797933"/>
            <a:ext cx="3596513" cy="222440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103120" y="905764"/>
            <a:ext cx="4374261" cy="224409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68931" y="7638161"/>
            <a:ext cx="3851782" cy="102298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693418" y="674116"/>
            <a:ext cx="5202682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711706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26364" y="658090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350387" y="3231971"/>
            <a:ext cx="203932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IPFHHU+BookAntiqua"/>
                <a:cs typeface="IPFHHU+BookAntiqua"/>
              </a:rPr>
              <a:t>Figure 7 Performance of coaxial cable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711705" y="3505372"/>
            <a:ext cx="181258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Categories of Coaxial Cables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711705" y="3728795"/>
            <a:ext cx="5319128" cy="10320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 types of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coaxial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available: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thin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thick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VNUWAE+BookAntiqua-Italic"/>
                <a:cs typeface="VNUWAE+BookAntiqua-Italic"/>
              </a:rPr>
              <a:t>8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. In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reality,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thick net is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still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backbone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wiring,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twisted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pair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alternative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thinnet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Ethernet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Thicknet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initial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Ethernet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wiring,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thinnet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less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expensive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easier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install.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thick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net,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maximum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length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500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metres;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thin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net,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maximum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length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500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metres. It can reach a maximum length of 185 metres. Its names, thicknet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thin net, are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self-evident.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term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"thick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net"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refers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thicker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term</a:t>
            </a:r>
            <a:r>
              <a:rPr sz="900" spc="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"thin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net,"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term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"thin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net"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refers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cable that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thinner.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 1 shows the disparity between thicknet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thinnet.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3403726" y="7104709"/>
            <a:ext cx="193245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8 Categories of coaxial cable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3194938" y="7374238"/>
            <a:ext cx="2351647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NUWAE+BookAntiqua-Italic"/>
                <a:cs typeface="VNUWAE+BookAntiqua-Italic"/>
              </a:rPr>
              <a:t>Table 2 Difference</a:t>
            </a:r>
            <a:r>
              <a:rPr sz="900" spc="-13" dirty="0">
                <a:solidFill>
                  <a:srgbClr val="000000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VNUWAE+BookAntiqua-Italic"/>
                <a:cs typeface="VNUWAE+BookAntiqua-Italic"/>
              </a:rPr>
              <a:t>between thicknet and thinnet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3112643" y="7748218"/>
            <a:ext cx="59624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Thicknet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5052949" y="7748218"/>
            <a:ext cx="555424" cy="5276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572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Thinnet</a:t>
            </a:r>
          </a:p>
          <a:p>
            <a:pPr marL="0" marR="0">
              <a:lnSpc>
                <a:spcPts val="1118"/>
              </a:lnSpc>
              <a:spcBef>
                <a:spcPts val="166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Thinner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762123" y="8095690"/>
            <a:ext cx="1297285" cy="51084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6387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Thicker than thinnet</a:t>
            </a:r>
          </a:p>
          <a:p>
            <a:pPr marL="0" marR="0">
              <a:lnSpc>
                <a:spcPts val="1118"/>
              </a:lnSpc>
              <a:spcBef>
                <a:spcPts val="14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Max length 500 meters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4682617" y="8426399"/>
            <a:ext cx="129686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Max length 185 meters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711706" y="8971071"/>
            <a:ext cx="1790598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Advantages of Coaxial cable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711706" y="9194495"/>
            <a:ext cx="5316879" cy="4650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Now consider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benefits of coaxial cable transmission rate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 twisted pair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cable. It can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 used in a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mutual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mostly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broadband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transmission.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Both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channels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 wire at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time. 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high bandwidth of 400 megabits per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second.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3207131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85</a:t>
            </a:r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582420" y="7893850"/>
            <a:ext cx="3368040" cy="153415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906145" y="3043046"/>
            <a:ext cx="4722495" cy="350494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674116"/>
            <a:ext cx="5202682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708525" y="524549"/>
            <a:ext cx="1296942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Unit 5: Physical Layer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490462" y="559029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910887"/>
            <a:ext cx="1994629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Disadvantages of Coaxial</a:t>
            </a:r>
            <a:r>
              <a:rPr sz="1000" spc="-2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Cable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1146757"/>
            <a:ext cx="5313073" cy="4849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pricey,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compatible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twisted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pair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extend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cable's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duration.</a:t>
            </a:r>
          </a:p>
          <a:p>
            <a:pPr marL="0" marR="0">
              <a:lnSpc>
                <a:spcPts val="1118"/>
              </a:lnSpc>
              <a:spcBef>
                <a:spcPts val="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 coaxial and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twisted pair cables are incompatible, they cannot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 linked. As a result, this is one of</a:t>
            </a:r>
          </a:p>
          <a:p>
            <a:pPr marL="0" marR="0">
              <a:lnSpc>
                <a:spcPts val="1118"/>
              </a:lnSpc>
              <a:spcBef>
                <a:spcPts val="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most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significant disadvantages of a coaxial cable.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1673142"/>
            <a:ext cx="1238946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Fibre Optic Cables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1896565"/>
            <a:ext cx="5321116" cy="8903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believe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also obvious from 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name.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everyone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knows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 transmitting data,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speed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extremely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high, particularly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compared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twisted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coaxial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cables.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Fiber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optic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medical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equipment.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made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1000s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strong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fibres.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strand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fibre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fine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human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hair.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light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9.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why</a:t>
            </a:r>
            <a:r>
              <a:rPr sz="900" spc="1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called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fibre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optic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cable.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made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1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inner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glass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core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surrounded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glass-like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substance with a low refractive index, and the fibre optic cable's core cladding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protective coating.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629535" y="6625952"/>
            <a:ext cx="1429149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000000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000000"/>
                </a:solidFill>
                <a:latin typeface="VNUWAE+BookAntiqua-Italic"/>
                <a:cs typeface="VNUWAE+BookAntiqua-Italic"/>
              </a:rPr>
              <a:t>9 Fibre Optic Cables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6889823"/>
            <a:ext cx="5319308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comprehend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workings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fibre</a:t>
            </a:r>
            <a:r>
              <a:rPr sz="900" spc="2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optic</a:t>
            </a:r>
            <a:r>
              <a:rPr sz="900" spc="20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cable,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1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2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</a:t>
            </a:r>
            <a:r>
              <a:rPr sz="900" spc="2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comprehend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fundamental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behaviour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light.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light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travels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medium,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container,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speed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light changes. The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refractive index is determined by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dividing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speed of light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a vacuum by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light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10.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while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shift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fascinating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phenomenon,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brings with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slew of new words to learn, one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which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refraction.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692019" y="9506643"/>
            <a:ext cx="1306200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10 Medium Glass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86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181478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2341245" y="5950585"/>
            <a:ext cx="3897121" cy="109791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3625596" y="4043679"/>
            <a:ext cx="1338072" cy="15453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159252" y="1410195"/>
            <a:ext cx="2257043" cy="106224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693418" y="674116"/>
            <a:ext cx="5202682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711706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Data Communication and Networking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26364" y="658090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711705" y="905712"/>
            <a:ext cx="5319986" cy="463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light travels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prism, it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bends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instead of going straight,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seen in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11.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 light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travels</a:t>
            </a:r>
            <a:r>
              <a:rPr sz="900" spc="-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-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</a:t>
            </a:r>
            <a:r>
              <a:rPr sz="900" spc="-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-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reflective</a:t>
            </a:r>
            <a:r>
              <a:rPr sz="900" spc="-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index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-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lower</a:t>
            </a:r>
            <a:r>
              <a:rPr sz="900" spc="-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reflective</a:t>
            </a:r>
            <a:r>
              <a:rPr sz="900" spc="-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index,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bends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towards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interface, which is known as refraction.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3816984" y="2553192"/>
            <a:ext cx="1109070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11 Refraction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711705" y="2815539"/>
            <a:ext cx="5318823" cy="11756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Refraction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the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explanation why 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pencil appears bent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glass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water, as an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example. As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fibre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optic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employs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basic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strategy.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raise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refractive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index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glass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real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light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bend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surface;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increase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refractive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index,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light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bend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surface;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increase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refractive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index,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light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suddenly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pure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reflection;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increase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refractive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index,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light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bend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more to 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surface; as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increase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refractive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index, 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light will suddenly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come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the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</a:t>
            </a:r>
            <a:r>
              <a:rPr sz="900" spc="-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</a:t>
            </a:r>
            <a:r>
              <a:rPr sz="900" spc="-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pure</a:t>
            </a:r>
            <a:r>
              <a:rPr sz="900" spc="-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reflection.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complete</a:t>
            </a:r>
            <a:r>
              <a:rPr sz="900" spc="-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internal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reflection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called.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rather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raising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refractive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index, we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should increase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incident angle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this situation, resulting in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critical angle.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3201034" y="5687169"/>
            <a:ext cx="2337440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12 Pencil appear bent in a</a:t>
            </a:r>
            <a:r>
              <a:rPr sz="900" spc="-12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glass of water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3594226" y="7133445"/>
            <a:ext cx="1553209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13 Bending of light ray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711704" y="7397316"/>
            <a:ext cx="5314878" cy="6072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angle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incidence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approaches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critical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angle,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ray</a:t>
            </a:r>
            <a:r>
              <a:rPr sz="900" spc="1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reflects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moves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closer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surface;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angle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approaches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critical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angle,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light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bends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around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interface.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angle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incidence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greater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critical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angle,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ray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reflects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passes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denser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material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again</a:t>
            </a:r>
          </a:p>
          <a:p>
            <a:pPr marL="0" marR="0">
              <a:lnSpc>
                <a:spcPts val="1118"/>
              </a:lnSpc>
              <a:spcBef>
                <a:spcPts val="1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seen in Figure 13.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711705" y="8042349"/>
            <a:ext cx="205492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Let's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look at propagation modes now.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3207131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87</a:t>
            </a: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1"/>
          <p:cNvSpPr/>
          <p:nvPr/>
        </p:nvSpPr>
        <p:spPr>
          <a:xfrm>
            <a:off x="1763395" y="8126984"/>
            <a:ext cx="3008757" cy="62103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703070" y="6086856"/>
            <a:ext cx="3127756" cy="6223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572895" y="4712462"/>
            <a:ext cx="3383026" cy="6731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631060" y="905764"/>
            <a:ext cx="3274059" cy="189293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67512" y="674116"/>
            <a:ext cx="5202682" cy="127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4708525" y="524549"/>
            <a:ext cx="241306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U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4796879" y="524549"/>
            <a:ext cx="215968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4860772" y="524549"/>
            <a:ext cx="190462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i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898834" y="524549"/>
            <a:ext cx="196881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t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4972177" y="524549"/>
            <a:ext cx="20955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5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5030089" y="524549"/>
            <a:ext cx="180975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: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5088382" y="524549"/>
            <a:ext cx="228637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P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5164620" y="524549"/>
            <a:ext cx="215968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h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5227028" y="524549"/>
            <a:ext cx="215968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y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5290921" y="524549"/>
            <a:ext cx="203131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5341213" y="524549"/>
            <a:ext cx="190462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i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5379275" y="524549"/>
            <a:ext cx="203131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c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5429567" y="524549"/>
            <a:ext cx="215968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a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5493461" y="524549"/>
            <a:ext cx="190462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l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5560441" y="524549"/>
            <a:ext cx="222219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L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5630278" y="524549"/>
            <a:ext cx="215968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a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5694400" y="524549"/>
            <a:ext cx="215968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y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5758294" y="524549"/>
            <a:ext cx="203131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e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5808586" y="524549"/>
            <a:ext cx="196881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r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6490462" y="559029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2580766" y="2876279"/>
            <a:ext cx="1528742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14 Propagation Modes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685799" y="3140150"/>
            <a:ext cx="5316938" cy="11741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modes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available.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multimode,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while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mode.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Multimode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further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subdivided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step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graded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indexes.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let's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take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look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 each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individually.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multimode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name?</a:t>
            </a:r>
            <a:r>
              <a:rPr sz="900" spc="1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refers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fact</a:t>
            </a:r>
            <a:r>
              <a:rPr sz="900" spc="1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multiple</a:t>
            </a:r>
            <a:r>
              <a:rPr sz="900" spc="1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light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beams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light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1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pass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heart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directions.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However,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movement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beams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inside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dependent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structure;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many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cases,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core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density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remains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constant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centre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edges.</a:t>
            </a:r>
            <a:r>
              <a:rPr sz="900" spc="-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beam</a:t>
            </a:r>
            <a:r>
              <a:rPr sz="900" spc="-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light</a:t>
            </a:r>
            <a:r>
              <a:rPr sz="900" spc="-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travels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straight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line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constant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density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until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reaches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interface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the core and the cladding. At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interface, there are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unexpected changes due to a lower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density. 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result,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angles of a beam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motion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alternated. Let's talk about this step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index mode now.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685799" y="4352110"/>
            <a:ext cx="5313719" cy="3233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step index,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suddenness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transition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abrupt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change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signal, which leads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 distortion as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 travels through the fibre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seen in Figure 15.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498470" y="5464665"/>
            <a:ext cx="169331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15 Multimode, Step Index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685799" y="5727012"/>
            <a:ext cx="5315183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16,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multimode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graded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index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fibre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reduces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distortion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travels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 the cable. The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term index here refers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reflection index.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2431414" y="6793594"/>
            <a:ext cx="1826729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16 Multimode, Graded Index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685799" y="7057464"/>
            <a:ext cx="5316269" cy="10324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Let's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talk about single mode now. Single mode now employs a phase index fibre and a highly oriented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light source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confine beings to a narrow range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angles, all of which are similar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horizontal. As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17,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diameter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mode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small,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my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light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going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direction,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straight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line.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diameter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small,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can't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down;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instead,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move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direction: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down.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single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phase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index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fibre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highly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oriented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light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confine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beam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narrow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range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angles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close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horizontal.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2739262" y="8834611"/>
            <a:ext cx="1211712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17 Single Mode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88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2181478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289560" y="399796"/>
            <a:ext cx="1240535" cy="48158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810512" y="672592"/>
            <a:ext cx="5082540" cy="119329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743714" y="523790"/>
            <a:ext cx="482665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Notes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828800" y="524379"/>
            <a:ext cx="2119241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Data Communication and Networking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3771900" y="1938652"/>
            <a:ext cx="1312463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Figure</a:t>
            </a:r>
            <a:r>
              <a:rPr sz="900" spc="-1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 </a:t>
            </a:r>
            <a:r>
              <a:rPr sz="900" dirty="0">
                <a:solidFill>
                  <a:srgbClr val="44546A"/>
                </a:solidFill>
                <a:latin typeface="PRVMWH+BookAntiqua,Italic"/>
                <a:cs typeface="PRVMWH+BookAntiqua,Italic"/>
              </a:rPr>
              <a:t>9 Remote Sharing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828795" y="2206287"/>
            <a:ext cx="928694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What is data?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828790" y="2438525"/>
            <a:ext cx="5199140" cy="74282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refers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presented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agreed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upon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parties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creating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4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data.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exchange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via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</a:t>
            </a:r>
          </a:p>
          <a:p>
            <a:pPr marL="4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cable.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occur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communicating</a:t>
            </a:r>
          </a:p>
          <a:p>
            <a:pPr marL="4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 must be a part of a communicating system made up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a combination of hardware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(physical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equipment) and software(programs).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28790" y="3224908"/>
            <a:ext cx="5195185" cy="3176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effectiveness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communications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1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depends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four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fundamental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characteristics: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delivery, accuracy, timeliness,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jitter.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828786" y="3571339"/>
            <a:ext cx="177188" cy="10527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0" marR="0">
              <a:lnSpc>
                <a:spcPts val="1197"/>
              </a:lnSpc>
              <a:spcBef>
                <a:spcPts val="219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7" marR="0">
              <a:lnSpc>
                <a:spcPts val="1197"/>
              </a:lnSpc>
              <a:spcBef>
                <a:spcPts val="219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057386" y="3589143"/>
            <a:ext cx="4972469" cy="26066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Delivery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correct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destination.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received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1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intended</a:t>
            </a:r>
            <a:r>
              <a:rPr sz="900" spc="2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</a:t>
            </a:r>
            <a:r>
              <a:rPr sz="900" spc="2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2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</a:t>
            </a:r>
            <a:r>
              <a:rPr sz="900" spc="2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2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2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2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</a:t>
            </a:r>
            <a:r>
              <a:rPr sz="900" spc="2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user.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2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2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2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reaching</a:t>
            </a:r>
            <a:r>
              <a:rPr sz="900" spc="2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correct</a:t>
            </a:r>
          </a:p>
          <a:p>
            <a:pPr marL="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 then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security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compromised here.</a:t>
            </a:r>
          </a:p>
          <a:p>
            <a:pPr marL="0" marR="0">
              <a:lnSpc>
                <a:spcPts val="1085"/>
              </a:lnSpc>
              <a:spcBef>
                <a:spcPts val="6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Accuracy:</a:t>
            </a:r>
            <a:r>
              <a:rPr sz="900" spc="2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2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2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</a:t>
            </a:r>
            <a:r>
              <a:rPr sz="900" spc="2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2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accurately.</a:t>
            </a:r>
            <a:r>
              <a:rPr sz="900" spc="2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2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2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2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been</a:t>
            </a:r>
            <a:r>
              <a:rPr sz="900" spc="2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altered</a:t>
            </a:r>
            <a:r>
              <a:rPr sz="900" spc="2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</a:p>
          <a:p>
            <a:pPr marL="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left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uncorrected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unusable.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data,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</a:p>
          <a:p>
            <a:pPr marL="7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 manipulation of data is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allowed.</a:t>
            </a:r>
          </a:p>
          <a:p>
            <a:pPr marL="7" marR="0">
              <a:lnSpc>
                <a:spcPts val="1085"/>
              </a:lnSpc>
              <a:spcBef>
                <a:spcPts val="6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Timeliness: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promptly.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delivered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late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useless.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</a:t>
            </a:r>
          </a:p>
          <a:p>
            <a:pPr marL="5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video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audio,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timely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delivery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delivering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produced,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</a:t>
            </a:r>
          </a:p>
          <a:p>
            <a:pPr marL="5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order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produced,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without</a:t>
            </a:r>
            <a:r>
              <a:rPr sz="900" spc="1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significant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delay.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1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kind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delivery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called</a:t>
            </a:r>
          </a:p>
          <a:p>
            <a:pPr marL="5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real-time</a:t>
            </a:r>
            <a:r>
              <a:rPr sz="900" spc="217" dirty="0">
                <a:solidFill>
                  <a:srgbClr val="000000"/>
                </a:solidFill>
                <a:latin typeface="USLUGQ+BKDQPD+BookAntiqua-BoldItalic"/>
                <a:cs typeface="USLUGQ+BKDQPD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transmission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.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Especially</a:t>
            </a:r>
            <a:r>
              <a:rPr sz="900" spc="2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</a:t>
            </a:r>
            <a:r>
              <a:rPr sz="900" spc="2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2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2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audio</a:t>
            </a:r>
            <a:r>
              <a:rPr sz="900" spc="2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video,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</a:p>
          <a:p>
            <a:pPr marL="6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time.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example,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play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video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audio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coming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after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few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minutes.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</a:t>
            </a:r>
          </a:p>
          <a:p>
            <a:pPr marL="6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cannot enjoy listening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that video. There should not be much delay of data.</a:t>
            </a:r>
          </a:p>
          <a:p>
            <a:pPr marL="6" marR="0">
              <a:lnSpc>
                <a:spcPts val="1085"/>
              </a:lnSpc>
              <a:spcBef>
                <a:spcPts val="2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Jitter:</a:t>
            </a:r>
            <a:r>
              <a:rPr sz="900" spc="2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Jitter</a:t>
            </a:r>
            <a:r>
              <a:rPr sz="900" spc="2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refers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variation</a:t>
            </a:r>
            <a:r>
              <a:rPr sz="900" spc="2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2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arrival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time.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2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uneven</a:t>
            </a:r>
            <a:r>
              <a:rPr sz="900" spc="2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delay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18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delivery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audio</a:t>
            </a:r>
            <a:r>
              <a:rPr sz="900" spc="1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video</a:t>
            </a:r>
            <a:r>
              <a:rPr sz="900" spc="1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packets.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1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should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many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variations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early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</a:p>
          <a:p>
            <a:pPr marL="27" marR="0">
              <a:lnSpc>
                <a:spcPts val="1085"/>
              </a:lnSpc>
              <a:spcBef>
                <a:spcPts val="8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coming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2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</a:t>
            </a:r>
            <a:r>
              <a:rPr sz="900" spc="2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2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10.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Variations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2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should</a:t>
            </a:r>
            <a:r>
              <a:rPr sz="900" spc="2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less.</a:t>
            </a:r>
            <a:r>
              <a:rPr sz="900" spc="2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Jitter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</a:p>
          <a:p>
            <a:pPr marL="20" marR="0">
              <a:lnSpc>
                <a:spcPts val="1085"/>
              </a:lnSpc>
              <a:spcBef>
                <a:spcPts val="4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 and second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5 minutes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second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third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 5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minutes and 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third,</a:t>
            </a:r>
          </a:p>
          <a:p>
            <a:pPr marL="2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fourth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taking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15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minutes.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 all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acceptable.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Jitter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variation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20" marR="0">
              <a:lnSpc>
                <a:spcPts val="1085"/>
              </a:lnSpc>
              <a:spcBef>
                <a:spcPts val="3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 delay should be consistent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shown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Figure 10.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828792" y="5291936"/>
            <a:ext cx="177180" cy="1901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828815" y="6287558"/>
            <a:ext cx="2323001" cy="1905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00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Components of Data Communication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828816" y="6518272"/>
            <a:ext cx="4229977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Five components of data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play a major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role as shown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11: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057421" y="6761072"/>
            <a:ext cx="177180" cy="95060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0" marR="0">
              <a:lnSpc>
                <a:spcPts val="1197"/>
              </a:lnSpc>
              <a:spcBef>
                <a:spcPts val="30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0" marR="0">
              <a:lnSpc>
                <a:spcPts val="1197"/>
              </a:lnSpc>
              <a:spcBef>
                <a:spcPts val="30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0" marR="0">
              <a:lnSpc>
                <a:spcPts val="1197"/>
              </a:lnSpc>
              <a:spcBef>
                <a:spcPts val="30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  <a:p>
            <a:pPr marL="0" marR="0">
              <a:lnSpc>
                <a:spcPts val="1197"/>
              </a:lnSpc>
              <a:spcBef>
                <a:spcPts val="29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TBMQTB+Segoe UI Symbol"/>
                <a:cs typeface="TBMQTB+Segoe UI Symbol"/>
              </a:rPr>
              <a:t>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286022" y="6778875"/>
            <a:ext cx="503432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286022" y="6969375"/>
            <a:ext cx="586735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286022" y="7159875"/>
            <a:ext cx="588816" cy="1758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286022" y="7350375"/>
            <a:ext cx="1289711" cy="3648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 medium</a:t>
            </a:r>
          </a:p>
          <a:p>
            <a:pPr marL="0" marR="0">
              <a:lnSpc>
                <a:spcPts val="1085"/>
              </a:lnSpc>
              <a:spcBef>
                <a:spcPts val="40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Protocol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280160" y="10085729"/>
            <a:ext cx="20955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8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3264420" y="10084432"/>
            <a:ext cx="2328249" cy="1410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5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RMHARQ+BKSOFX+BookAntiqua-Bold"/>
                <a:cs typeface="RMHARQ+BKSOFX+BookAntiqua-Bold"/>
              </a:rPr>
              <a:t> </a:t>
            </a:r>
            <a:endParaRPr sz="900" dirty="0">
              <a:solidFill>
                <a:srgbClr val="000000"/>
              </a:solidFill>
              <a:latin typeface="RMHARQ+BKSOFX+BookAntiqua-Bold"/>
              <a:cs typeface="RMHARQ+BKSOFX+BookAntiqua-Bold"/>
            </a:endParaRP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769745" y="905763"/>
            <a:ext cx="5047615" cy="236410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93418" y="674116"/>
            <a:ext cx="5202682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711706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Data Communication and Networking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26364" y="658090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3422015" y="3347577"/>
            <a:ext cx="1895099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18 Fibre optic cable connectors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711705" y="3829379"/>
            <a:ext cx="5313121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fibre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optic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connectors.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SC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connectors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connectors.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These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names of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connectors used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five most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popular scenarios.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711705" y="4195743"/>
            <a:ext cx="2049743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Advantages</a:t>
            </a:r>
            <a:r>
              <a:rPr sz="1000" spc="14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of Fiber Optic</a:t>
            </a:r>
            <a:r>
              <a:rPr sz="1000" spc="-1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Cable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940305" y="4425473"/>
            <a:ext cx="192416" cy="8195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6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168905" y="4419167"/>
            <a:ext cx="2533497" cy="6160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immune to electrical/mechanical interface.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Highly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suitable for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harsh environment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Secure transmission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168905" y="5072963"/>
            <a:ext cx="187604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 for broadband transmission.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711705" y="5296071"/>
            <a:ext cx="1005821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Disadvantages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940305" y="5526055"/>
            <a:ext cx="192416" cy="8211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2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6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168905" y="5519749"/>
            <a:ext cx="231232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Installation is difficult(glass is very fragile)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2168905" y="5739205"/>
            <a:ext cx="1839353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Connecting two fibers is difficult.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 loss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168905" y="6175069"/>
            <a:ext cx="94255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Most expensive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711705" y="6395591"/>
            <a:ext cx="2018057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Unguided Media: Wireless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711706" y="6665798"/>
            <a:ext cx="5315730" cy="4849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Now</a:t>
            </a:r>
            <a:r>
              <a:rPr sz="900" spc="1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let's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talk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about</a:t>
            </a:r>
            <a:r>
              <a:rPr sz="900" spc="1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unguided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media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carry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electromagnetic</a:t>
            </a:r>
            <a:r>
              <a:rPr sz="900" spc="1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waves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without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1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</a:p>
          <a:p>
            <a:pPr marL="0" marR="0">
              <a:lnSpc>
                <a:spcPts val="1118"/>
              </a:lnSpc>
              <a:spcBef>
                <a:spcPts val="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physical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conductor.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Unguided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we're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cables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relay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signals;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instead,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we're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</a:p>
          <a:p>
            <a:pPr marL="0" marR="0">
              <a:lnSpc>
                <a:spcPts val="1118"/>
              </a:lnSpc>
              <a:spcBef>
                <a:spcPts val="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waves that may be electromagnetic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waves.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711706" y="7192182"/>
            <a:ext cx="1750908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Types of unguided media: -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940306" y="7453143"/>
            <a:ext cx="204973" cy="5595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40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168906" y="7458278"/>
            <a:ext cx="819778" cy="5615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Radio Waves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Microwaves</a:t>
            </a:r>
          </a:p>
          <a:p>
            <a:pPr marL="0" marR="0">
              <a:lnSpc>
                <a:spcPts val="1118"/>
              </a:lnSpc>
              <a:spcBef>
                <a:spcPts val="38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Infrared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711706" y="8063687"/>
            <a:ext cx="5316531" cy="6053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Unguided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media,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seen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diagram,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transport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electromagnetic</a:t>
            </a:r>
            <a:r>
              <a:rPr sz="900" spc="-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waves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without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physical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conductor.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typically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transmitted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open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space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thus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accessible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anyone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platform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capable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receiving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them.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unguided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media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move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point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to point B in a variety of ways.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3207131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89</a:t>
            </a:r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1"/>
          <p:cNvSpPr/>
          <p:nvPr/>
        </p:nvSpPr>
        <p:spPr>
          <a:xfrm>
            <a:off x="1580388" y="7446785"/>
            <a:ext cx="4198620" cy="157580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744220" y="3480942"/>
            <a:ext cx="5047615" cy="21189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020445" y="905764"/>
            <a:ext cx="4487545" cy="113982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67512" y="674116"/>
            <a:ext cx="5202682" cy="127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708525" y="524549"/>
            <a:ext cx="1296942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Unit 5: Physical Layer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490462" y="559029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742185" y="2126471"/>
            <a:ext cx="3201561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19 Electromagnetic Spectrum for Wireless Communication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799" y="2395519"/>
            <a:ext cx="1403386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Propagation Methods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799" y="2618942"/>
            <a:ext cx="5319173" cy="6053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Ground,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sky,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sight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propagation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20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.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ground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propagation,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antenna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flies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lowest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part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atmosphere,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hugging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ground.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lowest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frequency</a:t>
            </a:r>
            <a:r>
              <a:rPr sz="900" spc="2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signals</a:t>
            </a:r>
            <a:r>
              <a:rPr sz="900" spc="2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emitted</a:t>
            </a:r>
            <a:r>
              <a:rPr sz="900" spc="2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2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transmitting</a:t>
            </a:r>
            <a:r>
              <a:rPr sz="900" spc="2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antenna</a:t>
            </a:r>
            <a:r>
              <a:rPr sz="900" spc="2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obey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curvature</a:t>
            </a:r>
            <a:r>
              <a:rPr sz="900" spc="2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earth</a:t>
            </a:r>
            <a:r>
              <a:rPr sz="900" spc="2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directions.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533523" y="5678025"/>
            <a:ext cx="162292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20 Propagation Methods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5941896"/>
            <a:ext cx="5319382" cy="89032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amount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power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determines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cover;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greater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power,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greater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cover.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about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higher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frequency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radio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waves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propagate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upward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ionosphere?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mirrored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back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Earth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there.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method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allows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longer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distances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while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less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fuel.</a:t>
            </a:r>
            <a:r>
              <a:rPr sz="900" spc="-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very</a:t>
            </a:r>
            <a:r>
              <a:rPr sz="900" spc="-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</a:t>
            </a:r>
            <a:r>
              <a:rPr sz="900" spc="-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frequency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signals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transmitted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straight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lines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via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line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sight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propagation.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antenna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antenna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means.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 is transmitted antenna to antenna, whether they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tall apart or wherever they are.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685800" y="6875189"/>
            <a:ext cx="1886080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Wireless Transmission Waves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586737" y="7098612"/>
            <a:ext cx="4226470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 seen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21 below, there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three forms of wireless communication.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3109214" y="7589874"/>
            <a:ext cx="1298562" cy="4724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99644" marR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</a:pPr>
            <a:r>
              <a:rPr sz="1500" dirty="0">
                <a:solidFill>
                  <a:srgbClr val="000000"/>
                </a:solidFill>
                <a:latin typeface="GACDOQ+Bahnschrift"/>
                <a:cs typeface="GACDOQ+Bahnschrift"/>
              </a:rPr>
              <a:t>Wireless</a:t>
            </a:r>
          </a:p>
          <a:p>
            <a:pPr marL="0" marR="0">
              <a:lnSpc>
                <a:spcPts val="1620"/>
              </a:lnSpc>
              <a:spcBef>
                <a:spcPts val="0"/>
              </a:spcBef>
              <a:spcAft>
                <a:spcPts val="0"/>
              </a:spcAft>
            </a:pPr>
            <a:r>
              <a:rPr sz="1500" dirty="0">
                <a:solidFill>
                  <a:srgbClr val="000000"/>
                </a:solidFill>
                <a:latin typeface="GACDOQ+Bahnschrift"/>
                <a:cs typeface="GACDOQ+Bahnschrift"/>
              </a:rPr>
              <a:t>Transmission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764157" y="8531199"/>
            <a:ext cx="1130071" cy="2667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</a:pPr>
            <a:r>
              <a:rPr sz="1500" dirty="0">
                <a:solidFill>
                  <a:srgbClr val="000000"/>
                </a:solidFill>
                <a:latin typeface="GACDOQ+Bahnschrift"/>
                <a:cs typeface="GACDOQ+Bahnschrift"/>
              </a:rPr>
              <a:t>Radio</a:t>
            </a:r>
            <a:r>
              <a:rPr sz="1500" spc="149" dirty="0">
                <a:solidFill>
                  <a:srgbClr val="000000"/>
                </a:solidFill>
                <a:latin typeface="GACDOQ+Bahnschrift"/>
                <a:cs typeface="GACDOQ+Bahnschrift"/>
              </a:rPr>
              <a:t> </a:t>
            </a:r>
            <a:r>
              <a:rPr sz="1500" dirty="0">
                <a:solidFill>
                  <a:srgbClr val="000000"/>
                </a:solidFill>
                <a:latin typeface="GACDOQ+Bahnschrift"/>
                <a:cs typeface="GACDOQ+Bahnschrift"/>
              </a:rPr>
              <a:t>wave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3220466" y="8531199"/>
            <a:ext cx="1074762" cy="2667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</a:pPr>
            <a:r>
              <a:rPr sz="1500" dirty="0">
                <a:solidFill>
                  <a:srgbClr val="000000"/>
                </a:solidFill>
                <a:latin typeface="GACDOQ+Bahnschrift"/>
                <a:cs typeface="GACDOQ+Bahnschrift"/>
              </a:rPr>
              <a:t>Microwave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4766818" y="8531199"/>
            <a:ext cx="840451" cy="2667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800"/>
              </a:lnSpc>
              <a:spcBef>
                <a:spcPts val="0"/>
              </a:spcBef>
              <a:spcAft>
                <a:spcPts val="0"/>
              </a:spcAft>
            </a:pPr>
            <a:r>
              <a:rPr sz="1500" dirty="0">
                <a:solidFill>
                  <a:srgbClr val="000000"/>
                </a:solidFill>
                <a:latin typeface="GACDOQ+Bahnschrift"/>
                <a:cs typeface="GACDOQ+Bahnschrift"/>
              </a:rPr>
              <a:t>Infrared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297302" y="9236946"/>
            <a:ext cx="2091212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21 Types of Wireless Transmission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90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181478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3150870" y="5037074"/>
            <a:ext cx="2285746" cy="257365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693418" y="674116"/>
            <a:ext cx="5202682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711706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Data Communication and Networking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626364" y="658090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711706" y="1139742"/>
            <a:ext cx="889070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Radio waves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711705" y="1363166"/>
            <a:ext cx="5321172" cy="168627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method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radio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waves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rather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copper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glass,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energy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flows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 the air. Radio,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television, cellular phones,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 use radio communication in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some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way.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Radio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waves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pass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walls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entire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structure.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travel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long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short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distances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depending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frequency.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Radio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waves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multicast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communications,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</a:p>
          <a:p>
            <a:pPr marL="0" marR="0">
              <a:lnSpc>
                <a:spcPts val="1200"/>
              </a:lnSpc>
              <a:spcBef>
                <a:spcPts val="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radio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television,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paging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systems.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penetrate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walls.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Highly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regulated.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Omni</a:t>
            </a:r>
          </a:p>
          <a:p>
            <a:pPr marL="0" marR="0">
              <a:lnSpc>
                <a:spcPts val="121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directional or directional antennas are used to</a:t>
            </a:r>
            <a:r>
              <a:rPr sz="900" spc="-13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broadcast radio waves depending upon</a:t>
            </a:r>
            <a:r>
              <a:rPr sz="900" spc="4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band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22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.</a:t>
            </a:r>
          </a:p>
          <a:p>
            <a:pPr marL="0" marR="0">
              <a:lnSpc>
                <a:spcPts val="121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</a:t>
            </a:r>
            <a:r>
              <a:rPr sz="900" spc="-1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transceiver unit, which is</a:t>
            </a:r>
            <a:r>
              <a:rPr sz="900" spc="-17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consisted</a:t>
            </a:r>
            <a:r>
              <a:rPr sz="900" spc="-2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of transmitter</a:t>
            </a:r>
            <a:r>
              <a:rPr sz="900" spc="-16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receiver along</a:t>
            </a:r>
            <a:r>
              <a:rPr sz="900" spc="-2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with</a:t>
            </a:r>
            <a:r>
              <a:rPr sz="900" spc="-17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antenna, determines</a:t>
            </a:r>
          </a:p>
          <a:p>
            <a:pPr marL="0" marR="0">
              <a:lnSpc>
                <a:spcPts val="121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power</a:t>
            </a:r>
            <a:r>
              <a:rPr sz="900" spc="-4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RF</a:t>
            </a:r>
            <a:r>
              <a:rPr sz="900" spc="-43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signal.</a:t>
            </a:r>
            <a:r>
              <a:rPr sz="900" spc="-3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Other</a:t>
            </a:r>
            <a:r>
              <a:rPr sz="900" spc="-26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characteristics</a:t>
            </a:r>
            <a:r>
              <a:rPr sz="900" spc="-44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radio</a:t>
            </a:r>
            <a:r>
              <a:rPr sz="900" spc="-45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waves</a:t>
            </a:r>
            <a:r>
              <a:rPr sz="900" spc="-29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is</a:t>
            </a:r>
            <a:r>
              <a:rPr sz="900" spc="-32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that</a:t>
            </a:r>
            <a:r>
              <a:rPr sz="900" spc="-4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in</a:t>
            </a:r>
            <a:r>
              <a:rPr sz="900" spc="-39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vacuum</a:t>
            </a:r>
            <a:r>
              <a:rPr sz="900" spc="-34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all</a:t>
            </a:r>
            <a:r>
              <a:rPr sz="900" spc="-16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electromagnetic</a:t>
            </a:r>
            <a:r>
              <a:rPr sz="900" spc="-46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waves</a:t>
            </a:r>
          </a:p>
          <a:p>
            <a:pPr marL="0" marR="0">
              <a:lnSpc>
                <a:spcPts val="1214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or</a:t>
            </a:r>
            <a:r>
              <a:rPr sz="900" spc="66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radio</a:t>
            </a:r>
            <a:r>
              <a:rPr sz="900" spc="5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waves</a:t>
            </a:r>
            <a:r>
              <a:rPr sz="900" spc="66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travel</a:t>
            </a:r>
            <a:r>
              <a:rPr sz="900" spc="52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at</a:t>
            </a:r>
            <a:r>
              <a:rPr sz="900" spc="62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same</a:t>
            </a:r>
            <a:r>
              <a:rPr sz="900" spc="65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speed</a:t>
            </a:r>
            <a:r>
              <a:rPr sz="900" spc="72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i.e.,</a:t>
            </a:r>
            <a:r>
              <a:rPr sz="900" spc="56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at</a:t>
            </a:r>
            <a:r>
              <a:rPr sz="900" spc="5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speed</a:t>
            </a:r>
            <a:r>
              <a:rPr sz="900" spc="52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light</a:t>
            </a:r>
            <a:r>
              <a:rPr sz="900" spc="56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which</a:t>
            </a:r>
            <a:r>
              <a:rPr sz="900" spc="5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is</a:t>
            </a:r>
            <a:r>
              <a:rPr sz="900" spc="7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equal</a:t>
            </a:r>
            <a:r>
              <a:rPr sz="900" spc="5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3</a:t>
            </a:r>
            <a:r>
              <a:rPr sz="900" spc="56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×</a:t>
            </a:r>
            <a:r>
              <a:rPr sz="900" spc="56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108</a:t>
            </a:r>
            <a:r>
              <a:rPr sz="900" spc="68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meter</a:t>
            </a:r>
            <a:r>
              <a:rPr sz="900" spc="67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per</a:t>
            </a:r>
          </a:p>
          <a:p>
            <a:pPr marL="0" marR="0">
              <a:lnSpc>
                <a:spcPts val="1211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seconds.</a:t>
            </a:r>
            <a:r>
              <a:rPr sz="900" spc="87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In</a:t>
            </a:r>
            <a:r>
              <a:rPr sz="900" spc="8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any</a:t>
            </a:r>
            <a:r>
              <a:rPr sz="900" spc="9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medium</a:t>
            </a:r>
            <a:r>
              <a:rPr sz="900" spc="83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this</a:t>
            </a:r>
            <a:r>
              <a:rPr sz="900" spc="78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speed</a:t>
            </a:r>
            <a:r>
              <a:rPr sz="900" spc="88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gets</a:t>
            </a:r>
            <a:r>
              <a:rPr sz="900" spc="89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reduced</a:t>
            </a:r>
            <a:r>
              <a:rPr sz="900" spc="9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and</a:t>
            </a:r>
            <a:r>
              <a:rPr sz="900" spc="72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also</a:t>
            </a:r>
            <a:r>
              <a:rPr sz="900" spc="77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becomes</a:t>
            </a:r>
            <a:r>
              <a:rPr sz="900" spc="123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frequency</a:t>
            </a:r>
            <a:r>
              <a:rPr sz="900" spc="76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dependent.</a:t>
            </a:r>
            <a:r>
              <a:rPr sz="900" spc="89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In</a:t>
            </a:r>
            <a:r>
              <a:rPr sz="900" spc="93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case</a:t>
            </a:r>
            <a:r>
              <a:rPr sz="900" spc="92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of</a:t>
            </a:r>
          </a:p>
          <a:p>
            <a:pPr marL="0" marR="0">
              <a:lnSpc>
                <a:spcPts val="121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copper the</a:t>
            </a:r>
            <a:r>
              <a:rPr sz="900" spc="-13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speed of light becomes approximately two</a:t>
            </a:r>
            <a:r>
              <a:rPr sz="900" spc="-13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thirds of</a:t>
            </a:r>
            <a:r>
              <a:rPr sz="900" spc="3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speed of light.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940305" y="3048147"/>
            <a:ext cx="204973" cy="11310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40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168905" y="3043068"/>
            <a:ext cx="2460116" cy="3831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 basic features of the</a:t>
            </a:r>
            <a:r>
              <a:rPr sz="900" spc="-13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radio waves are</a:t>
            </a:r>
            <a:r>
              <a:rPr sz="900" spc="-13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that:</a:t>
            </a:r>
          </a:p>
          <a:p>
            <a:pPr marL="0" marR="0">
              <a:lnSpc>
                <a:spcPts val="1214"/>
              </a:lnSpc>
              <a:spcBef>
                <a:spcPts val="28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They are easy to</a:t>
            </a:r>
            <a:r>
              <a:rPr sz="900" spc="-13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generate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168905" y="3424450"/>
            <a:ext cx="1963233" cy="573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They have same</a:t>
            </a:r>
            <a:r>
              <a:rPr sz="900" spc="-1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velocity in vacuum</a:t>
            </a:r>
          </a:p>
          <a:p>
            <a:pPr marL="0" marR="0">
              <a:lnSpc>
                <a:spcPts val="1214"/>
              </a:lnSpc>
              <a:spcBef>
                <a:spcPts val="2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They may traverse long distances</a:t>
            </a:r>
          </a:p>
          <a:p>
            <a:pPr marL="0" marR="0">
              <a:lnSpc>
                <a:spcPts val="1214"/>
              </a:lnSpc>
              <a:spcBef>
                <a:spcPts val="285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They are omni directional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168905" y="3995950"/>
            <a:ext cx="4427224" cy="350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They can</a:t>
            </a:r>
            <a:r>
              <a:rPr sz="900" spc="1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penetrate building easily so they find</a:t>
            </a:r>
            <a:r>
              <a:rPr sz="900" spc="-1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extensive use in communication both</a:t>
            </a:r>
          </a:p>
          <a:p>
            <a:pPr marL="30860" marR="0">
              <a:lnSpc>
                <a:spcPts val="1214"/>
              </a:lnSpc>
              <a:spcBef>
                <a:spcPts val="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indoor and outdoor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940305" y="4345453"/>
            <a:ext cx="204973" cy="17812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168905" y="4340374"/>
            <a:ext cx="4800182" cy="50472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They are</a:t>
            </a:r>
            <a:r>
              <a:rPr sz="900" spc="12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frequency dependent. At</a:t>
            </a:r>
            <a:r>
              <a:rPr sz="900" spc="1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low</a:t>
            </a:r>
            <a:r>
              <a:rPr sz="900" spc="1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frequency they can</a:t>
            </a:r>
            <a:r>
              <a:rPr sz="900" spc="1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pass through obstacles well but</a:t>
            </a:r>
          </a:p>
          <a:p>
            <a:pPr marL="0" marR="0">
              <a:lnSpc>
                <a:spcPts val="1214"/>
              </a:lnSpc>
              <a:spcBef>
                <a:spcPts val="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 power falls off sharply with distance from the source, as power is inversely proportional</a:t>
            </a:r>
          </a:p>
          <a:p>
            <a:pPr marL="0" marR="0">
              <a:lnSpc>
                <a:spcPts val="121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to cube of the</a:t>
            </a:r>
            <a:r>
              <a:rPr sz="900" spc="-13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distance from the source. At</a:t>
            </a:r>
            <a:r>
              <a:rPr sz="900" spc="1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HF they travel in straight lines and bounce off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711705" y="4808242"/>
            <a:ext cx="637603" cy="1923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214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obstacles.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3455542" y="7689706"/>
            <a:ext cx="1828922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22 Omnidirectional Antenna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711705" y="7957610"/>
            <a:ext cx="1721153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Advantages of Radio Wave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940305" y="8187340"/>
            <a:ext cx="192416" cy="60318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2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168905" y="8181034"/>
            <a:ext cx="2619945" cy="61752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Inexpensive mode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 exchange.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 land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needs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acquired for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laying cables.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Installation and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maintenance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devices is cheap.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711705" y="8841531"/>
            <a:ext cx="189014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Disadvantages of Radio Wave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940305" y="9071261"/>
            <a:ext cx="192416" cy="38372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168905" y="9064954"/>
            <a:ext cx="1855677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Insecure communication medium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2168905" y="9282886"/>
            <a:ext cx="293320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Prone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weather changes like rain, thunderstorms, etc.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3207131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91</a:t>
            </a: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1001077" y="5418328"/>
            <a:ext cx="4534535" cy="246062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12" y="674116"/>
            <a:ext cx="5202682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708525" y="524549"/>
            <a:ext cx="1296942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Unit 5: Physical Layer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6490462" y="559029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85800" y="910887"/>
            <a:ext cx="82065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MicroWave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799" y="1134565"/>
            <a:ext cx="5319993" cy="20185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Microwaves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2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2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unicast</a:t>
            </a:r>
            <a:r>
              <a:rPr sz="900" spc="2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2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such</a:t>
            </a:r>
            <a:r>
              <a:rPr sz="900" spc="2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cellular</a:t>
            </a:r>
            <a:r>
              <a:rPr sz="900" spc="2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telephones,</a:t>
            </a:r>
            <a:r>
              <a:rPr sz="900" spc="2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satellite</a:t>
            </a:r>
            <a:r>
              <a:rPr sz="900" spc="2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wireless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LANs.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Higher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frequency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ranges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cannot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penetrate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walls.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directional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antennas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-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point</a:t>
            </a:r>
          </a:p>
          <a:p>
            <a:pPr marL="0" marR="0">
              <a:lnSpc>
                <a:spcPts val="1200"/>
              </a:lnSpc>
              <a:spcBef>
                <a:spcPts val="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point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line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sight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communications.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Microwave</a:t>
            </a:r>
            <a:r>
              <a:rPr sz="900" spc="39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radio,</a:t>
            </a:r>
            <a:r>
              <a:rPr sz="900" spc="4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form</a:t>
            </a:r>
            <a:r>
              <a:rPr sz="900" spc="38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radio</a:t>
            </a:r>
            <a:r>
              <a:rPr sz="900" spc="24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transmission</a:t>
            </a:r>
            <a:r>
              <a:rPr sz="900" spc="4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that</a:t>
            </a:r>
            <a:r>
              <a:rPr sz="900" spc="34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uses</a:t>
            </a:r>
            <a:r>
              <a:rPr sz="900" spc="4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ultra-</a:t>
            </a:r>
          </a:p>
          <a:p>
            <a:pPr marL="0" marR="0">
              <a:lnSpc>
                <a:spcPts val="1214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high</a:t>
            </a:r>
            <a:r>
              <a:rPr sz="900" spc="63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frequencies,</a:t>
            </a:r>
            <a:r>
              <a:rPr sz="900" spc="76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developed</a:t>
            </a:r>
            <a:r>
              <a:rPr sz="900" spc="65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out</a:t>
            </a:r>
            <a:r>
              <a:rPr sz="900" spc="82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experiments</a:t>
            </a:r>
            <a:r>
              <a:rPr sz="900" spc="63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with</a:t>
            </a:r>
            <a:r>
              <a:rPr sz="900" spc="65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radar</a:t>
            </a:r>
            <a:r>
              <a:rPr sz="900" spc="65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(radio</a:t>
            </a:r>
            <a:r>
              <a:rPr sz="900" spc="6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detecting</a:t>
            </a:r>
            <a:r>
              <a:rPr sz="900" spc="77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ranging)</a:t>
            </a:r>
            <a:r>
              <a:rPr sz="900" spc="62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during</a:t>
            </a:r>
            <a:r>
              <a:rPr sz="900" spc="63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</a:t>
            </a:r>
          </a:p>
          <a:p>
            <a:pPr marL="0" marR="0">
              <a:lnSpc>
                <a:spcPts val="121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period</a:t>
            </a:r>
            <a:r>
              <a:rPr sz="900" spc="-2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preceding World</a:t>
            </a:r>
            <a:r>
              <a:rPr sz="900" spc="-15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War II. There</a:t>
            </a:r>
            <a:r>
              <a:rPr sz="900" spc="-19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are</a:t>
            </a:r>
            <a:r>
              <a:rPr sz="900" spc="-24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several</a:t>
            </a:r>
            <a:r>
              <a:rPr sz="900" spc="-18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frequency</a:t>
            </a:r>
            <a:r>
              <a:rPr sz="900" spc="-29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ranges</a:t>
            </a:r>
            <a:r>
              <a:rPr sz="900" spc="-3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assigned</a:t>
            </a:r>
            <a:r>
              <a:rPr sz="900" spc="-19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microwave</a:t>
            </a:r>
            <a:r>
              <a:rPr sz="900" spc="-19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systems,</a:t>
            </a:r>
            <a:r>
              <a:rPr sz="900" spc="-29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all</a:t>
            </a:r>
          </a:p>
          <a:p>
            <a:pPr marL="0" marR="0">
              <a:lnSpc>
                <a:spcPts val="121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which</a:t>
            </a:r>
            <a:r>
              <a:rPr sz="900" spc="-3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are</a:t>
            </a:r>
            <a:r>
              <a:rPr sz="900" spc="-36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in</a:t>
            </a:r>
            <a:r>
              <a:rPr sz="900" spc="-26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Giga</a:t>
            </a:r>
            <a:r>
              <a:rPr sz="900" spc="-24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Hertz</a:t>
            </a:r>
            <a:r>
              <a:rPr sz="900" spc="-26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(GHz)</a:t>
            </a:r>
            <a:r>
              <a:rPr sz="900" spc="-2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range</a:t>
            </a:r>
            <a:r>
              <a:rPr sz="900" spc="-32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and</a:t>
            </a:r>
            <a:r>
              <a:rPr sz="900" spc="-29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wavelength</a:t>
            </a:r>
            <a:r>
              <a:rPr sz="900" spc="-29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in</a:t>
            </a:r>
            <a:r>
              <a:rPr sz="900" spc="-26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millimeter</a:t>
            </a:r>
            <a:r>
              <a:rPr sz="900" spc="-27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range.</a:t>
            </a:r>
            <a:r>
              <a:rPr sz="900" spc="-18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This</a:t>
            </a:r>
            <a:r>
              <a:rPr sz="900" spc="-25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very</a:t>
            </a:r>
            <a:r>
              <a:rPr sz="900" spc="-3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short</a:t>
            </a:r>
          </a:p>
          <a:p>
            <a:pPr marL="0" marR="0">
              <a:lnSpc>
                <a:spcPts val="121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wavelength</a:t>
            </a:r>
            <a:r>
              <a:rPr sz="900" spc="-18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gives rise</a:t>
            </a:r>
            <a:r>
              <a:rPr sz="900" spc="-22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 term</a:t>
            </a:r>
            <a:r>
              <a:rPr sz="900" spc="-1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microwave. Such high frequency signals are especially susceptible</a:t>
            </a:r>
            <a:r>
              <a:rPr sz="900" spc="-19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to</a:t>
            </a:r>
          </a:p>
          <a:p>
            <a:pPr marL="0" marR="0">
              <a:lnSpc>
                <a:spcPts val="121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attenuation</a:t>
            </a:r>
            <a:r>
              <a:rPr sz="900" spc="208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and,</a:t>
            </a:r>
            <a:r>
              <a:rPr sz="900" spc="21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therefore</a:t>
            </a:r>
            <a:r>
              <a:rPr sz="900" spc="219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must</a:t>
            </a:r>
            <a:r>
              <a:rPr sz="900" spc="216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be</a:t>
            </a:r>
            <a:r>
              <a:rPr sz="900" spc="202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amplified</a:t>
            </a:r>
            <a:r>
              <a:rPr sz="900" spc="207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or</a:t>
            </a:r>
            <a:r>
              <a:rPr sz="900" spc="209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repeated</a:t>
            </a:r>
            <a:r>
              <a:rPr sz="900" spc="208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after</a:t>
            </a:r>
            <a:r>
              <a:rPr sz="900" spc="21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</a:t>
            </a:r>
            <a:r>
              <a:rPr sz="900" spc="21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particular</a:t>
            </a:r>
            <a:r>
              <a:rPr sz="900" spc="222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distance.</a:t>
            </a:r>
            <a:r>
              <a:rPr sz="900" spc="254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In</a:t>
            </a:r>
            <a:r>
              <a:rPr sz="900" spc="225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order</a:t>
            </a:r>
            <a:r>
              <a:rPr sz="900" spc="21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to</a:t>
            </a:r>
          </a:p>
          <a:p>
            <a:pPr marL="0" marR="0">
              <a:lnSpc>
                <a:spcPts val="1214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maximize</a:t>
            </a:r>
            <a:r>
              <a:rPr sz="900" spc="169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</a:t>
            </a:r>
            <a:r>
              <a:rPr sz="900" spc="172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strength</a:t>
            </a:r>
            <a:r>
              <a:rPr sz="900" spc="173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of</a:t>
            </a:r>
            <a:r>
              <a:rPr sz="900" spc="17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such</a:t>
            </a:r>
            <a:r>
              <a:rPr sz="900" spc="186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</a:t>
            </a:r>
            <a:r>
              <a:rPr sz="900" spc="175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high</a:t>
            </a:r>
            <a:r>
              <a:rPr sz="900" spc="175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frequency</a:t>
            </a:r>
            <a:r>
              <a:rPr sz="900" spc="185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signal</a:t>
            </a:r>
            <a:r>
              <a:rPr sz="900" spc="203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and,</a:t>
            </a:r>
            <a:r>
              <a:rPr sz="900" spc="175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therefore,</a:t>
            </a:r>
            <a:r>
              <a:rPr sz="900" spc="173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to</a:t>
            </a:r>
            <a:r>
              <a:rPr sz="900" spc="165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increase</a:t>
            </a:r>
            <a:r>
              <a:rPr sz="900" spc="172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</a:t>
            </a:r>
            <a:r>
              <a:rPr sz="900" spc="155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distance</a:t>
            </a:r>
            <a:r>
              <a:rPr sz="900" spc="182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of</a:t>
            </a:r>
          </a:p>
          <a:p>
            <a:pPr marL="0" marR="0">
              <a:lnSpc>
                <a:spcPts val="121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transmission at acceptable levels, the radio</a:t>
            </a:r>
            <a:r>
              <a:rPr sz="900" spc="-2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beams</a:t>
            </a:r>
            <a:r>
              <a:rPr sz="900" spc="-2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are</a:t>
            </a:r>
            <a:r>
              <a:rPr sz="900" spc="-24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highly focused. The</a:t>
            </a:r>
            <a:r>
              <a:rPr sz="900" spc="-1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transmit</a:t>
            </a:r>
            <a:r>
              <a:rPr sz="900" spc="-13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antenna </a:t>
            </a:r>
            <a:r>
              <a:rPr sz="900" spc="-1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is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centered</a:t>
            </a:r>
          </a:p>
          <a:p>
            <a:pPr marL="0" marR="0">
              <a:lnSpc>
                <a:spcPts val="1211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in</a:t>
            </a:r>
            <a:r>
              <a:rPr sz="900" spc="56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concave,</a:t>
            </a:r>
            <a:r>
              <a:rPr sz="900" spc="55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reflective</a:t>
            </a:r>
            <a:r>
              <a:rPr sz="900" spc="49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metal</a:t>
            </a:r>
            <a:r>
              <a:rPr sz="900" spc="4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dish</a:t>
            </a:r>
            <a:r>
              <a:rPr sz="900" spc="42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which</a:t>
            </a:r>
            <a:r>
              <a:rPr sz="900" spc="38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serves</a:t>
            </a:r>
            <a:r>
              <a:rPr sz="900" spc="4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focus</a:t>
            </a:r>
            <a:r>
              <a:rPr sz="900" spc="5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</a:t>
            </a:r>
            <a:r>
              <a:rPr sz="900" spc="4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radio</a:t>
            </a:r>
            <a:r>
              <a:rPr sz="900" spc="36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beam</a:t>
            </a:r>
            <a:r>
              <a:rPr sz="900" spc="48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with</a:t>
            </a:r>
            <a:r>
              <a:rPr sz="900" spc="54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maximum</a:t>
            </a:r>
            <a:r>
              <a:rPr sz="900" spc="49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effect</a:t>
            </a:r>
            <a:r>
              <a:rPr sz="900" spc="56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on</a:t>
            </a:r>
            <a:r>
              <a:rPr sz="900" spc="4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</a:t>
            </a:r>
          </a:p>
          <a:p>
            <a:pPr marL="0" marR="0">
              <a:lnSpc>
                <a:spcPts val="121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receiving</a:t>
            </a:r>
            <a:r>
              <a:rPr sz="900" spc="28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antenna.</a:t>
            </a:r>
            <a:r>
              <a:rPr sz="900" spc="29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The</a:t>
            </a:r>
            <a:r>
              <a:rPr sz="900" spc="25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receiving</a:t>
            </a:r>
            <a:r>
              <a:rPr sz="900" spc="3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antenna,</a:t>
            </a:r>
            <a:r>
              <a:rPr sz="900" spc="28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similarly,</a:t>
            </a:r>
            <a:r>
              <a:rPr sz="900" spc="4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is</a:t>
            </a:r>
            <a:r>
              <a:rPr sz="900" spc="5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centered</a:t>
            </a:r>
            <a:r>
              <a:rPr sz="900" spc="42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in</a:t>
            </a:r>
            <a:r>
              <a:rPr sz="900" spc="4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concave</a:t>
            </a:r>
            <a:r>
              <a:rPr sz="900" spc="4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metal</a:t>
            </a:r>
            <a:r>
              <a:rPr sz="900" spc="28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dish,</a:t>
            </a:r>
            <a:r>
              <a:rPr sz="900" spc="28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which</a:t>
            </a:r>
            <a:r>
              <a:rPr sz="900" spc="41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serves</a:t>
            </a:r>
          </a:p>
          <a:p>
            <a:pPr marL="0" marR="0">
              <a:lnSpc>
                <a:spcPts val="121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to collect the</a:t>
            </a:r>
            <a:r>
              <a:rPr sz="900" spc="-13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maximum</a:t>
            </a:r>
            <a:r>
              <a:rPr sz="900" spc="-12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 </a:t>
            </a:r>
            <a:r>
              <a:rPr sz="900" dirty="0">
                <a:solidFill>
                  <a:srgbClr val="000000"/>
                </a:solidFill>
                <a:latin typeface="RDOCJT+PalatinoLinotype-Roman"/>
                <a:cs typeface="RDOCJT+PalatinoLinotype-Roman"/>
              </a:rPr>
              <a:t>amount of incoming signal.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3195616"/>
            <a:ext cx="1586800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Unidirectional Antennas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799" y="3419421"/>
            <a:ext cx="5320677" cy="8903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Unidirectional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antennas,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signals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direction,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needed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microwaves.</a:t>
            </a:r>
            <a:r>
              <a:rPr sz="900" spc="1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microwave communications, two types of antennas are used: the parabolic dish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horn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antenna,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23.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geometry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parabola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build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parabolic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dish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antenna: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parallel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symmetry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(line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sight)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reflects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curve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angles,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resulting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point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called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focus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where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lines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converge.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parabolic</a:t>
            </a:r>
            <a:r>
              <a:rPr sz="900" spc="1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dish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acts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funnel,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collecting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variety of waves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funnelling them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single point.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799" y="4349061"/>
            <a:ext cx="5319611" cy="10320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horn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directed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dish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broadcast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outgoing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transmissions.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microwaves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collide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dish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deflect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outward,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reversing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receipt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route.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horn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antenna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resembles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massive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scoop.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Outgoing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broadcast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stem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(which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resembles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handle)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deflected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outward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curved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head</a:t>
            </a:r>
            <a:r>
              <a:rPr sz="900" spc="-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series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narrow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parallel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beams.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scooped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horn</a:t>
            </a:r>
            <a:r>
              <a:rPr sz="900" spc="-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collects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received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signals,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analogous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parabolic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dish,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deflects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them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down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stem.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Microwaves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very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useful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unicast</a:t>
            </a:r>
            <a:r>
              <a:rPr sz="900" spc="2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(one-to-one)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needed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due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unidirectional properties. They're used in mobile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phones.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466467" y="7616555"/>
            <a:ext cx="1783174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23 Unidirectional Antennas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85800" y="7913412"/>
            <a:ext cx="807103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Drawbacks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914704" y="8143142"/>
            <a:ext cx="192416" cy="6031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2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143304" y="8136836"/>
            <a:ext cx="2597162" cy="6175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 cannot pass through microwave buildings.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Bad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weather influences signal transmission.</a:t>
            </a:r>
          </a:p>
          <a:p>
            <a:pPr marL="0" marR="0">
              <a:lnSpc>
                <a:spcPts val="1118"/>
              </a:lnSpc>
              <a:spcBef>
                <a:spcPts val="6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 are frequency dependent.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85799" y="8797332"/>
            <a:ext cx="1092848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Infrared Signals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799" y="9032948"/>
            <a:ext cx="5319461" cy="63728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short-range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communication,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infrared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waves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frequencies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ranging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300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GHz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400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THz</a:t>
            </a:r>
          </a:p>
          <a:p>
            <a:pPr marL="0" marR="0">
              <a:lnSpc>
                <a:spcPts val="1118"/>
              </a:lnSpc>
              <a:spcBef>
                <a:spcPts val="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(wavelengths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ranging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mm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770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nm)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used.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frequency,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infrared</a:t>
            </a:r>
          </a:p>
          <a:p>
            <a:pPr marL="0" marR="0">
              <a:lnSpc>
                <a:spcPts val="1118"/>
              </a:lnSpc>
              <a:spcBef>
                <a:spcPts val="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waves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unable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penetrate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walls.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beneficial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feature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avoids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interference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systems;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8"/>
              </a:lnSpc>
              <a:spcBef>
                <a:spcPts val="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short-range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device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room</a:t>
            </a:r>
            <a:r>
              <a:rPr sz="900" spc="-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affected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-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next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room.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92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181478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2293620" y="5959881"/>
            <a:ext cx="3995420" cy="112392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0" y="0"/>
            <a:ext cx="12700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93418" y="674116"/>
            <a:ext cx="5202682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711706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Data Communication and Networking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26364" y="658090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711706" y="917904"/>
            <a:ext cx="5317945" cy="63759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our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infrared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remote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control,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interfere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our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neighbours'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remote.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</a:p>
          <a:p>
            <a:pPr marL="0" marR="0">
              <a:lnSpc>
                <a:spcPts val="1118"/>
              </a:lnSpc>
              <a:spcBef>
                <a:spcPts val="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property,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however,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renders infrared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signals useless for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long-range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communication.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Furthermore,</a:t>
            </a:r>
          </a:p>
          <a:p>
            <a:pPr marL="0" marR="0">
              <a:lnSpc>
                <a:spcPts val="1118"/>
              </a:lnSpc>
              <a:spcBef>
                <a:spcPts val="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-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unable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-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infrared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waves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outside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building</a:t>
            </a:r>
            <a:r>
              <a:rPr sz="900" spc="-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sun's</a:t>
            </a:r>
            <a:r>
              <a:rPr sz="900" spc="-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rays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produce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infrared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waves</a:t>
            </a:r>
          </a:p>
          <a:p>
            <a:pPr marL="0" marR="0">
              <a:lnSpc>
                <a:spcPts val="1118"/>
              </a:lnSpc>
              <a:spcBef>
                <a:spcPts val="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 can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disrupt contact.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940306" y="1598073"/>
            <a:ext cx="192416" cy="8866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1826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1888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168906" y="1591766"/>
            <a:ext cx="4861782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Infrared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signals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short-range</a:t>
            </a:r>
            <a:r>
              <a:rPr sz="900" spc="-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closed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area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line-of-sight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propagation</a:t>
            </a:r>
            <a:r>
              <a:rPr sz="9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168906" y="1951429"/>
            <a:ext cx="4856417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Infrared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unreliable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outside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building because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sun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rays will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interfere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infrared waves.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168906" y="2312617"/>
            <a:ext cx="230158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Infrared waves cannot penetrate the walls.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711706" y="2530549"/>
            <a:ext cx="5318558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 we use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our infrared remote control,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 not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interfere with our neighbours' use of the remote.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3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</a:t>
            </a:r>
            <a:r>
              <a:rPr sz="900" spc="3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property,</a:t>
            </a:r>
            <a:r>
              <a:rPr sz="900" spc="3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however,</a:t>
            </a:r>
            <a:r>
              <a:rPr sz="900" spc="3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renders</a:t>
            </a:r>
            <a:r>
              <a:rPr sz="900" spc="3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infrared</a:t>
            </a:r>
            <a:r>
              <a:rPr sz="900" spc="3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signals</a:t>
            </a:r>
            <a:r>
              <a:rPr sz="900" spc="3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useless</a:t>
            </a:r>
            <a:r>
              <a:rPr sz="900" spc="3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35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long-range</a:t>
            </a:r>
            <a:r>
              <a:rPr sz="900" spc="3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communication.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Furthermore,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 unable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 infrared waves outside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building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sun's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rays produce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infrared waves that can disrupt contact.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711705" y="3177791"/>
            <a:ext cx="1661441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Switching techniques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711706" y="3434664"/>
            <a:ext cx="5318100" cy="117530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several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paths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destination,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technique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choose 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best path.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 what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best path for them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take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 data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destination?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make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one-to-one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connection,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 technique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link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systems.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why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we're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going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look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strategies.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my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 is the best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 to take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 I can send my data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 packet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 source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destination, which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best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 to take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my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destination, which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best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take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my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best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take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 that I can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 my data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 packet from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destination, which is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best path.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711706" y="4652943"/>
            <a:ext cx="1290556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Switching Methods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711706" y="4876367"/>
            <a:ext cx="3261956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two broad level switching methods 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seen in Figure 24.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 switching approaches can be link based or connectionless.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940306" y="5349769"/>
            <a:ext cx="204973" cy="3688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0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  <a:p>
            <a:pPr marL="0" marR="0">
              <a:lnSpc>
                <a:spcPts val="1102"/>
              </a:lnSpc>
              <a:spcBef>
                <a:spcPts val="39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FQIAET+SymbolMT"/>
                <a:cs typeface="FQIAET+SymbolMT"/>
              </a:rPr>
              <a:t>•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168906" y="5354903"/>
            <a:ext cx="4856649" cy="5613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 oriented switching means that you must reserve resources before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 data.</a:t>
            </a:r>
          </a:p>
          <a:p>
            <a:pPr marL="0" marR="0">
              <a:lnSpc>
                <a:spcPts val="1118"/>
              </a:lnSpc>
              <a:spcBef>
                <a:spcPts val="383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Connectionless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do</a:t>
            </a:r>
            <a:r>
              <a:rPr sz="900" spc="1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1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reserve</a:t>
            </a:r>
            <a:r>
              <a:rPr sz="900" spc="1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begin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 data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soon as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 becomes available.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3604895" y="7162402"/>
            <a:ext cx="1530024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24 Switching Methods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711705" y="7428863"/>
            <a:ext cx="3117471" cy="219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426"/>
              </a:lnSpc>
              <a:spcBef>
                <a:spcPts val="0"/>
              </a:spcBef>
              <a:spcAft>
                <a:spcPts val="0"/>
              </a:spcAft>
            </a:pPr>
            <a:r>
              <a:rPr sz="12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5.2 </a:t>
            </a:r>
            <a:r>
              <a:rPr sz="1200" u="sng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Classification of Switching Techniques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711706" y="7685353"/>
            <a:ext cx="5313160" cy="3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let's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look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types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switching.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types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switching: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circuit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switching,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 switching as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 in Figure 25.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711706" y="8052098"/>
            <a:ext cx="1178269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Circuit Switching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711705" y="8275523"/>
            <a:ext cx="5316608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8956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circuit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switching,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strategy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creates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dedicated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receiver. A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dedicated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 ensures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 else can use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 resource for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 period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time.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3207131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93</a:t>
            </a: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231392" y="3371595"/>
            <a:ext cx="4061459" cy="149199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187450" y="905764"/>
            <a:ext cx="4160393" cy="104584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674116"/>
            <a:ext cx="5202682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708525" y="524549"/>
            <a:ext cx="1296942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Unit 5: Physical Layer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490462" y="559029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519806" y="2031983"/>
            <a:ext cx="1648757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25 Switching Techniques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2294330"/>
            <a:ext cx="5319098" cy="103205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restaurant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notice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already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reserved,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written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wall.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1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mean?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else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1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been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reserved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certain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person,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person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it.</a:t>
            </a:r>
            <a:r>
              <a:rPr sz="900" spc="1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word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"dedicated"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means.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made,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dedicated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remain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place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until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teardown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process.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Circuit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functions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manner</a:t>
            </a:r>
            <a:r>
              <a:rPr sz="900" spc="-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telephone</a:t>
            </a:r>
            <a:r>
              <a:rPr sz="900" spc="-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networks.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Circuit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permanent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temporary.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tries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data,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voice,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video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request,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signal is transmitted back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receiver.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224151" y="4947775"/>
            <a:ext cx="2239805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26 A trivial Circuit Switched network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5211646"/>
            <a:ext cx="5318507" cy="7488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then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sends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back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acknowledgment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ensure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dedicated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accessible.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public</a:t>
            </a:r>
            <a:r>
              <a:rPr sz="900" spc="2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telephone</a:t>
            </a:r>
            <a:r>
              <a:rPr sz="900" spc="2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networks,</a:t>
            </a:r>
            <a:r>
              <a:rPr sz="900" spc="2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2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circuit</a:t>
            </a:r>
            <a:r>
              <a:rPr sz="900" spc="2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</a:t>
            </a:r>
            <a:r>
              <a:rPr sz="900" spc="2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2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after</a:t>
            </a:r>
            <a:r>
              <a:rPr sz="900" spc="2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receiving</a:t>
            </a:r>
            <a:r>
              <a:rPr sz="900" spc="2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acknowledgment</a:t>
            </a:r>
          </a:p>
          <a:p>
            <a:pPr marL="0" marR="0">
              <a:lnSpc>
                <a:spcPts val="1117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dedicated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transfers.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best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voice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communication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transfer.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illustrated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26.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divided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channels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FdM,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TDM,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connections that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operate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three phases.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800" y="5999073"/>
            <a:ext cx="4528656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Applications that use circuit switching may have to </a:t>
            </a:r>
            <a:r>
              <a:rPr sz="1000" spc="16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go</a:t>
            </a:r>
            <a:r>
              <a:rPr sz="1000" spc="-19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through three phases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:-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371853" y="6233191"/>
            <a:ext cx="192416" cy="385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2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600453" y="6226884"/>
            <a:ext cx="1252728" cy="3995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Establishing a circuit.</a:t>
            </a:r>
          </a:p>
          <a:p>
            <a:pPr marL="0" marR="0">
              <a:lnSpc>
                <a:spcPts val="1118"/>
              </a:lnSpc>
              <a:spcBef>
                <a:spcPts val="60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Transferring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371854" y="6713250"/>
            <a:ext cx="192416" cy="1657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600454" y="6706944"/>
            <a:ext cx="1409263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Disconnecting the circuit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85799" y="6931761"/>
            <a:ext cx="5319752" cy="11840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terms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"</a:t>
            </a: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establishing</a:t>
            </a:r>
            <a:r>
              <a:rPr sz="1000" spc="64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a</a:t>
            </a:r>
            <a:r>
              <a:rPr sz="1000" spc="56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circuit"</a:t>
            </a:r>
            <a:r>
              <a:rPr sz="1000" spc="57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"establishing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process"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mean?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Creating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circuit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entails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create 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phase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Set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phase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submit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data, you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reserve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resources.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Channels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turn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buffers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examples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resources.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processing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input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outputs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committed during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transmission. As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26,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wishes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give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m.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notify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four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dedicated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exists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-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four,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then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four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create</a:t>
            </a:r>
            <a:r>
              <a:rPr sz="900" spc="-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dedicated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four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three,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four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A's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purpose,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agree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ready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685799" y="8155914"/>
            <a:ext cx="5319611" cy="11836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data</a:t>
            </a:r>
            <a:r>
              <a:rPr sz="1000" spc="86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transfer</a:t>
            </a:r>
            <a:r>
              <a:rPr sz="1000" spc="47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process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function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after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that.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refers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continuous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flow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station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station;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continuous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flow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implies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split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 because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my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 been allocated.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My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 not need to be divided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packets.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flow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continuously.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first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setup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step,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reserve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 such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CPU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bandwidth,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CPU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buffer, switch processing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time,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 input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output ports,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need.</a:t>
            </a:r>
            <a:r>
              <a:rPr sz="900" spc="1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Then,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once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acknowledgment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received,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station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begin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data,</a:t>
            </a:r>
            <a:r>
              <a:rPr sz="900" spc="2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2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2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2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</a:t>
            </a:r>
            <a:r>
              <a:rPr sz="900" spc="2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continuous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flow</a:t>
            </a:r>
            <a:r>
              <a:rPr sz="900" spc="2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from</a:t>
            </a:r>
            <a:r>
              <a:rPr sz="900" spc="2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2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station</a:t>
            </a:r>
            <a:r>
              <a:rPr sz="900" spc="2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destinations.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685799" y="9379636"/>
            <a:ext cx="5315623" cy="3317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Disconnecting</a:t>
            </a:r>
            <a:r>
              <a:rPr sz="1000" spc="78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the</a:t>
            </a:r>
            <a:r>
              <a:rPr sz="1000" spc="75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 </a:t>
            </a: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process</a:t>
            </a:r>
            <a:r>
              <a:rPr sz="1000" spc="51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third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choice.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After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been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successfully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transferred,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circuit will be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disconnected.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94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181478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1926335" y="3565143"/>
            <a:ext cx="4718304" cy="217322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693418" y="674116"/>
            <a:ext cx="5202682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1711706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Data Communication and Networking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626364" y="658090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711706" y="905712"/>
            <a:ext cx="1012259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Important points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2397886" y="1172877"/>
            <a:ext cx="192416" cy="7372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49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49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494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626487" y="1166570"/>
            <a:ext cx="3027845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circuit switching, are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designed for the voice applications.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626486" y="1357070"/>
            <a:ext cx="3123958" cy="561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best suitable example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 circuit switching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telephone.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connection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established using Dedicated path.</a:t>
            </a:r>
          </a:p>
          <a:p>
            <a:pPr marL="0" marR="0">
              <a:lnSpc>
                <a:spcPts val="1118"/>
              </a:lnSpc>
              <a:spcBef>
                <a:spcPts val="381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Circuit switching takes place at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physical layer.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711706" y="1967274"/>
            <a:ext cx="1323884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Efficency and Delay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711705" y="2190698"/>
            <a:ext cx="5318773" cy="13174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Circuit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lower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performance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forms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requires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reserve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resources.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keep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mind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whenever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mention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reserving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resources,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I'm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referring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cost. To send data, I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 first create a link. The total delay is due 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required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create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link,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move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connection,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disconnect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circuit;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however,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delay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type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very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negligible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waiting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</a:t>
            </a:r>
            <a:r>
              <a:rPr sz="900" spc="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connection;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already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formed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connection, so there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 be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delay; 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total delay is due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needed to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create 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connection,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disconnect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circuit;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however,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total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delay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due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needed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create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connection,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connection,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disconnect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circuit..</a:t>
            </a:r>
            <a:r>
              <a:rPr sz="900" spc="1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Otherwise,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1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delay.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3237610" y="5833473"/>
            <a:ext cx="2264406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27 Delay in Circuit Switched Network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711706" y="6097343"/>
            <a:ext cx="5319438" cy="46360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I'm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assuming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restaurant,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won't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wait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become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available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you've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already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reserved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one.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delay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would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negligible.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 linking, transferring, and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disconnecting the circuit is there some time for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delay.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711705" y="6598740"/>
            <a:ext cx="5316608" cy="3233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-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</a:t>
            </a:r>
            <a:r>
              <a:rPr sz="900" spc="-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-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27,</a:t>
            </a:r>
            <a:r>
              <a:rPr sz="900" spc="-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overall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delay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circuit</a:t>
            </a:r>
            <a:r>
              <a:rPr sz="900" spc="-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</a:t>
            </a:r>
            <a:r>
              <a:rPr sz="900" spc="-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due</a:t>
            </a:r>
            <a:r>
              <a:rPr sz="900" spc="-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required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establish the link, transfer data, and disconnect the circuit, so the delay in this time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very small.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711706" y="6965104"/>
            <a:ext cx="2045484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Advantages of Circuit Switching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711706" y="7188528"/>
            <a:ext cx="5319148" cy="14591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benefits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circuit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include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creation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dedicated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channel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else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use.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talk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about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dedicated,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my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loss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very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low,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dedicated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channel,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overhead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very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low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everyone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path.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get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specific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station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everyone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 taking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 path. I'm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following the same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paths because I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don't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1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think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about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way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go,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whether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left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right,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I'm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simply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following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direction.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Improves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rate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significantly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waiting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period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delay.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 rate is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strong here, which reduces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loss. If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 to go to a wedding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 don't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 where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go. You're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just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following path one after another, and some dedicated link is created for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you, and you're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just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following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route,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one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after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another,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loss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extremely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rare here, and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my data will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 be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lost.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 improves delay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data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flow.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711706" y="8690653"/>
            <a:ext cx="215693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Disadvantages of circuit switching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940306" y="8920384"/>
            <a:ext cx="192416" cy="60160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2168906" y="8914078"/>
            <a:ext cx="3330283" cy="6159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waiting time lasts long, and there is no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transfer.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 connection has a dedicated path, and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 gets expensive.</a:t>
            </a:r>
          </a:p>
          <a:p>
            <a:pPr marL="0" marR="0">
              <a:lnSpc>
                <a:spcPts val="1118"/>
              </a:lnSpc>
              <a:spcBef>
                <a:spcPts val="64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 connected systems do not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 the channel,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kept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idle.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711705" y="9572999"/>
            <a:ext cx="1277439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Message Switching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3207131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95</a:t>
            </a:r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1277620" y="8548878"/>
            <a:ext cx="3971925" cy="81153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1648968" y="1428495"/>
            <a:ext cx="3227832" cy="19796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667512" y="674116"/>
            <a:ext cx="5202682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708525" y="524549"/>
            <a:ext cx="1296942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Unit 5: Physical Layer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490462" y="559029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905712"/>
            <a:ext cx="5317860" cy="4638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used,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entire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treated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unit,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receives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7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entire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buffers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before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forwarding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next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node.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28.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582291" y="3506072"/>
            <a:ext cx="1524380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28 Message Switching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3768418"/>
            <a:ext cx="5317895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 form of network is known as a store and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forward network since no dedicated route is established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receiver.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allocating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between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recipient,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implying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dedicated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route.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combination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dropping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store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forward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strategies.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800" y="4418247"/>
            <a:ext cx="2143403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Advantages of Message Switching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914704" y="4647977"/>
            <a:ext cx="192416" cy="8211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2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6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143304" y="4641671"/>
            <a:ext cx="2916403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Stores the message when 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next node is not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available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Reduces traffic congestion.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143304" y="5079059"/>
            <a:ext cx="2649741" cy="3980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 channels are shared by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 devices.</a:t>
            </a:r>
          </a:p>
          <a:p>
            <a:pPr marL="0" marR="0">
              <a:lnSpc>
                <a:spcPts val="1118"/>
              </a:lnSpc>
              <a:spcBef>
                <a:spcPts val="597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Manages traffic efficiently by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assigning priorities.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685800" y="5520353"/>
            <a:ext cx="2116207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Drawbacks of Message Switching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914704" y="5750083"/>
            <a:ext cx="192416" cy="60165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0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  <a:p>
            <a:pPr marL="0" marR="0">
              <a:lnSpc>
                <a:spcPts val="1005"/>
              </a:lnSpc>
              <a:spcBef>
                <a:spcPts val="71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MJLOKO+ArialMT"/>
                <a:cs typeface="MJLOKO+ArialMT"/>
              </a:rPr>
              <a:t>•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1143304" y="5743777"/>
            <a:ext cx="192839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Transit path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needs enough storage.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143304" y="5961709"/>
            <a:ext cx="1773288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very slow.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143305" y="6179641"/>
            <a:ext cx="4496764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 was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 a solution for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streaming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media and real-time applications.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685800" y="6404273"/>
            <a:ext cx="1156765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Packet Switching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85800" y="6627697"/>
            <a:ext cx="5320697" cy="18843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Datagram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virtual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circuit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methods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switching.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Let's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look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why</a:t>
            </a:r>
            <a:r>
              <a:rPr sz="900" spc="1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called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split</a:t>
            </a:r>
            <a:r>
              <a:rPr sz="900" spc="1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packets.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technique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method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sends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once.</a:t>
            </a:r>
            <a:r>
              <a:rPr sz="900" spc="10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However,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broken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down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smaller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bits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separately.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split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smaller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pieces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packets,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having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  <a:r>
              <a:rPr sz="900" spc="-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own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sequence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number,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-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place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them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order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them.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length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set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variable;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contained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header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packet;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type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header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contains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29.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nodes,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well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intermediate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number,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listed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header.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sequence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</a:t>
            </a:r>
          </a:p>
          <a:p>
            <a:pPr marL="0" marR="0">
              <a:lnSpc>
                <a:spcPts val="1118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intermediate</a:t>
            </a:r>
            <a:r>
              <a:rPr sz="900" spc="1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since,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1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case,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2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taking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</a:t>
            </a:r>
            <a:r>
              <a:rPr sz="900" spc="1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</a:t>
            </a:r>
            <a:r>
              <a:rPr sz="900" spc="1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reach</a:t>
            </a:r>
            <a:r>
              <a:rPr sz="900" spc="1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destination.</a:t>
            </a:r>
            <a:r>
              <a:rPr sz="900" spc="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arrive,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must</a:t>
            </a:r>
            <a:r>
              <a:rPr sz="900" spc="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sort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them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orders.</a:t>
            </a:r>
            <a:r>
              <a:rPr sz="900" spc="9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8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who's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going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assist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putting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1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together?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sequence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number,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aid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sequence number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 we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placing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the correct order. The message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again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packet is lost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corrupted.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2629535" y="9439589"/>
            <a:ext cx="1429682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29 Details of Header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96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2181478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1"/>
          <p:cNvSpPr/>
          <p:nvPr/>
        </p:nvSpPr>
        <p:spPr>
          <a:xfrm>
            <a:off x="3271393" y="5208270"/>
            <a:ext cx="3101594" cy="138912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2386076" y="1996948"/>
            <a:ext cx="3813428" cy="104584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693418" y="674116"/>
            <a:ext cx="5202682" cy="127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711706" y="524549"/>
            <a:ext cx="2119160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Data Communication and Networking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626364" y="658090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711706" y="910888"/>
            <a:ext cx="1734201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Modes of Packet Switching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711706" y="1134566"/>
            <a:ext cx="5319930" cy="6068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types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switching?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connection-oriented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connectionless.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connectionless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network,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pass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through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using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shortest</a:t>
            </a:r>
          </a:p>
          <a:p>
            <a:pPr marL="0" marR="0">
              <a:lnSpc>
                <a:spcPts val="1115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route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possible,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with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falling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separate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paths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being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reassembled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receiving end.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3432683" y="3123167"/>
            <a:ext cx="1874621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30 Modes of Packet Switching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711705" y="3385895"/>
            <a:ext cx="5318632" cy="748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 this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the source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 this is the destination, if I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try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 data from source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destination,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will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divide</a:t>
            </a:r>
            <a:r>
              <a:rPr sz="900" spc="18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1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1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little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small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packets.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1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that's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why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we'll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reassemble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1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1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18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you're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segmenting</a:t>
            </a:r>
            <a:r>
              <a:rPr sz="900" spc="-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it.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After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you've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divided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package,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it's</a:t>
            </a:r>
            <a:r>
              <a:rPr sz="900" spc="-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</a:t>
            </a:r>
            <a:r>
              <a:rPr sz="900" spc="-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put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together.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We'll</a:t>
            </a:r>
            <a:r>
              <a:rPr sz="900" spc="-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reassemble</a:t>
            </a:r>
            <a:r>
              <a:rPr sz="900" spc="-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reassemble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them.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correct</a:t>
            </a:r>
            <a:r>
              <a:rPr sz="900" spc="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order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met,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acknowledgment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indicating that the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was successfully received is also sent.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711706" y="4406055"/>
            <a:ext cx="2327828" cy="188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83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Two</a:t>
            </a:r>
            <a:r>
              <a:rPr sz="1000" spc="13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Basic Forms of</a:t>
            </a:r>
            <a:r>
              <a:rPr sz="1000" spc="-1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r>
              <a:rPr sz="1000" dirty="0">
                <a:solidFill>
                  <a:srgbClr val="000000"/>
                </a:solidFill>
                <a:latin typeface="WAVHGT+BookAntiqua-Bold"/>
                <a:cs typeface="WAVHGT+BookAntiqua-Bold"/>
              </a:rPr>
              <a:t>Packet Switching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711706" y="4629479"/>
            <a:ext cx="5320007" cy="3218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two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ways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treat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packets.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may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virtual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circuit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datagram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7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shown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 31.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5373370" y="5314719"/>
            <a:ext cx="866589" cy="4508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713"/>
              </a:lnSpc>
              <a:spcBef>
                <a:spcPts val="0"/>
              </a:spcBef>
              <a:spcAft>
                <a:spcPts val="0"/>
              </a:spcAft>
            </a:pPr>
            <a:r>
              <a:rPr sz="1400" dirty="0">
                <a:solidFill>
                  <a:srgbClr val="FFFFFF"/>
                </a:solidFill>
                <a:latin typeface="Calibri"/>
                <a:cs typeface="Calibri"/>
              </a:rPr>
              <a:t>Datagram</a:t>
            </a:r>
          </a:p>
          <a:p>
            <a:pPr marL="18288" marR="0">
              <a:lnSpc>
                <a:spcPts val="1535"/>
              </a:lnSpc>
              <a:spcBef>
                <a:spcPts val="0"/>
              </a:spcBef>
              <a:spcAft>
                <a:spcPts val="0"/>
              </a:spcAft>
            </a:pPr>
            <a:r>
              <a:rPr sz="1400" dirty="0">
                <a:solidFill>
                  <a:srgbClr val="FFFFFF"/>
                </a:solidFill>
                <a:latin typeface="Calibri"/>
                <a:cs typeface="Calibri"/>
              </a:rPr>
              <a:t>networks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3333623" y="5686194"/>
            <a:ext cx="1320387" cy="2557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713"/>
              </a:lnSpc>
              <a:spcBef>
                <a:spcPts val="0"/>
              </a:spcBef>
              <a:spcAft>
                <a:spcPts val="0"/>
              </a:spcAft>
            </a:pPr>
            <a:r>
              <a:rPr sz="1400" spc="-15" dirty="0">
                <a:solidFill>
                  <a:srgbClr val="FFFFFF"/>
                </a:solidFill>
                <a:latin typeface="Calibri"/>
                <a:cs typeface="Calibri"/>
              </a:rPr>
              <a:t>Packets</a:t>
            </a:r>
            <a:r>
              <a:rPr sz="1400" spc="2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dirty="0">
                <a:solidFill>
                  <a:srgbClr val="FFFFFF"/>
                </a:solidFill>
                <a:latin typeface="Calibri"/>
                <a:cs typeface="Calibri"/>
              </a:rPr>
              <a:t>handled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3492119" y="5881266"/>
            <a:ext cx="1004019" cy="2557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713"/>
              </a:lnSpc>
              <a:spcBef>
                <a:spcPts val="0"/>
              </a:spcBef>
              <a:spcAft>
                <a:spcPts val="0"/>
              </a:spcAft>
            </a:pPr>
            <a:r>
              <a:rPr sz="1400" dirty="0">
                <a:solidFill>
                  <a:srgbClr val="FFFFFF"/>
                </a:solidFill>
                <a:latin typeface="Calibri"/>
                <a:cs typeface="Calibri"/>
              </a:rPr>
              <a:t>in two </a:t>
            </a:r>
            <a:r>
              <a:rPr sz="1400" spc="-13" dirty="0">
                <a:solidFill>
                  <a:srgbClr val="FFFFFF"/>
                </a:solidFill>
                <a:latin typeface="Calibri"/>
                <a:cs typeface="Calibri"/>
              </a:rPr>
              <a:t>ways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5243830" y="6155586"/>
            <a:ext cx="1118822" cy="2557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713"/>
              </a:lnSpc>
              <a:spcBef>
                <a:spcPts val="0"/>
              </a:spcBef>
              <a:spcAft>
                <a:spcPts val="0"/>
              </a:spcAft>
            </a:pPr>
            <a:r>
              <a:rPr sz="1400" dirty="0">
                <a:solidFill>
                  <a:srgbClr val="FFFFFF"/>
                </a:solidFill>
                <a:latin typeface="Calibri"/>
                <a:cs typeface="Calibri"/>
              </a:rPr>
              <a:t>Virtual circuit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3438778" y="6696058"/>
            <a:ext cx="1862619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1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31 Forms of Packet Switching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1711705" y="7177861"/>
            <a:ext cx="3128416" cy="1801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But, first and foremost, let's talk about datagram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711705" y="7401154"/>
            <a:ext cx="1234178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Datagram network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711705" y="7624393"/>
            <a:ext cx="5318328" cy="18842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technology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referred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datagram,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hence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name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datagram</a:t>
            </a:r>
            <a:r>
              <a:rPr sz="900" spc="1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switching.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Now,</a:t>
            </a:r>
            <a:r>
              <a:rPr sz="900" spc="1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1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contains</a:t>
            </a:r>
            <a:r>
              <a:rPr sz="900" spc="1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</a:t>
            </a:r>
            <a:r>
              <a:rPr sz="900" spc="1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information,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</a:t>
            </a:r>
            <a:r>
              <a:rPr sz="900" spc="1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uses</a:t>
            </a:r>
            <a:r>
              <a:rPr sz="900" spc="1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forward</a:t>
            </a:r>
            <a:r>
              <a:rPr sz="900" spc="-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next</a:t>
            </a:r>
            <a:r>
              <a:rPr sz="900" spc="-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destination.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now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follow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any</a:t>
            </a:r>
            <a:r>
              <a:rPr sz="900" spc="-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practical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path.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datagram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technique,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set,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i.e.,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committed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fact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get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your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destination.</a:t>
            </a:r>
            <a:r>
              <a:rPr sz="900" spc="9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cloud,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variety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paths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would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available.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previously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said,</a:t>
            </a:r>
            <a:r>
              <a:rPr sz="900" spc="2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modes</a:t>
            </a:r>
            <a:r>
              <a:rPr sz="900" spc="2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2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</a:t>
            </a:r>
            <a:r>
              <a:rPr sz="900" spc="2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connectionless</a:t>
            </a:r>
            <a:r>
              <a:rPr sz="900" spc="2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</a:t>
            </a:r>
            <a:r>
              <a:rPr sz="900" spc="2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based,</a:t>
            </a:r>
            <a:r>
              <a:rPr sz="900" spc="2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respectively,</a:t>
            </a:r>
            <a:r>
              <a:rPr sz="900" spc="2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datagram switching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</a:t>
            </a:r>
            <a:r>
              <a:rPr sz="900" spc="1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less</a:t>
            </a:r>
            <a:r>
              <a:rPr sz="900" spc="1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switching.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datagram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switching,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connectionless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switching,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involves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intermediate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nodes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making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decisions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order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forward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packets.</a:t>
            </a:r>
            <a:r>
              <a:rPr sz="900" spc="2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2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datagram</a:t>
            </a:r>
            <a:r>
              <a:rPr sz="900" spc="2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</a:t>
            </a:r>
            <a:r>
              <a:rPr sz="900" spc="2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19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known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2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connectionless</a:t>
            </a:r>
            <a:r>
              <a:rPr sz="900" spc="19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networks.</a:t>
            </a:r>
            <a:r>
              <a:rPr sz="900" spc="2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What</a:t>
            </a:r>
            <a:r>
              <a:rPr sz="900" spc="2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less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mean?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does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store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about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state.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seen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32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below.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data,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divided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into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packets,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6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sequence</a:t>
            </a:r>
            <a:r>
              <a:rPr sz="900" spc="7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</a:t>
            </a:r>
            <a:r>
              <a:rPr sz="900" spc="6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contains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information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about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source,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destination,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sequence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number.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3207131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984748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97</a:t>
            </a: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1"/>
          <p:cNvSpPr/>
          <p:nvPr/>
        </p:nvSpPr>
        <p:spPr>
          <a:xfrm>
            <a:off x="1133856" y="911859"/>
            <a:ext cx="4258056" cy="15194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2" name="object 2"/>
          <p:cNvSpPr/>
          <p:nvPr/>
        </p:nvSpPr>
        <p:spPr>
          <a:xfrm>
            <a:off x="667512" y="674116"/>
            <a:ext cx="5202682" cy="12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sp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708525" y="524549"/>
            <a:ext cx="1296942" cy="1755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2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Unit 5: Physical Layer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6490462" y="559029"/>
            <a:ext cx="482650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Notes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2580767" y="2527283"/>
            <a:ext cx="1525887" cy="1755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81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Figure</a:t>
            </a:r>
            <a:r>
              <a:rPr sz="900" spc="-13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 </a:t>
            </a:r>
            <a:r>
              <a:rPr sz="900" dirty="0">
                <a:solidFill>
                  <a:srgbClr val="44546A"/>
                </a:solidFill>
                <a:latin typeface="VNUWAE+BookAntiqua-Italic"/>
                <a:cs typeface="VNUWAE+BookAntiqua-Italic"/>
              </a:rPr>
              <a:t>32 Datagram Network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685800" y="2789630"/>
            <a:ext cx="5317328" cy="14591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1234, and as you can see here,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 takes a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different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 to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reach its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destination, which is x.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arrive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 their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destination,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-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order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1432.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order,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place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our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previous</a:t>
            </a:r>
            <a:r>
              <a:rPr sz="900" spc="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our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order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looking at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 sequence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number,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organise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order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table.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Each</a:t>
            </a:r>
            <a:r>
              <a:rPr sz="900" spc="1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</a:t>
            </a:r>
            <a:r>
              <a:rPr sz="900" spc="8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based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address.</a:t>
            </a:r>
          </a:p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Routing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tables</a:t>
            </a:r>
            <a:r>
              <a:rPr sz="900" spc="1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dynamic</a:t>
            </a:r>
            <a:r>
              <a:rPr sz="900" spc="1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modified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regular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basis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new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nodes</a:t>
            </a:r>
            <a:r>
              <a:rPr sz="900" spc="1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added</a:t>
            </a:r>
            <a:r>
              <a:rPr sz="900" spc="1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 Routing tables are dynamic and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 updated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regular basis if no new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nodes are added to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  <a:r>
              <a:rPr sz="900" spc="1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17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</a:t>
            </a:r>
            <a:r>
              <a:rPr sz="900" spc="16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now</a:t>
            </a:r>
            <a:r>
              <a:rPr sz="900" spc="1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assists</a:t>
            </a:r>
            <a:r>
              <a:rPr sz="900" spc="17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8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getting</a:t>
            </a:r>
            <a:r>
              <a:rPr sz="900" spc="17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  <a:r>
              <a:rPr sz="900" spc="16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5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their</a:t>
            </a:r>
            <a:r>
              <a:rPr sz="900" spc="1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intended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9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forwarding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them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9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next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destination.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So,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datagram</a:t>
            </a:r>
            <a:r>
              <a:rPr sz="900" spc="10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network,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0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address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 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header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 stays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 during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 entire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journey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 performance of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datagram networks is unquestionably better than a circuit switch network.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85800" y="4286578"/>
            <a:ext cx="5319516" cy="10320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submit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every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time.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don't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set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up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phase,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don't</a:t>
            </a:r>
            <a:r>
              <a:rPr sz="900" spc="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reserve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costs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lot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money;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allocated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when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</a:p>
          <a:p>
            <a:pPr marL="0" marR="0">
              <a:lnSpc>
                <a:spcPts val="1118"/>
              </a:lnSpc>
              <a:spcBef>
                <a:spcPts val="5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transferred,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means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reserved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demand.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to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during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datagram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switching.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At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time,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submit</a:t>
            </a:r>
            <a:r>
              <a:rPr sz="900" spc="4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packet,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ensures</a:t>
            </a:r>
            <a:r>
              <a:rPr sz="900" spc="5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allocated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at that</a:t>
            </a:r>
            <a:r>
              <a:rPr sz="900" spc="-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time. In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datagram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switching,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packet,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9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0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allocated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</a:t>
            </a:r>
            <a:r>
              <a:rPr sz="900" spc="10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request.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1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not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allocated</a:t>
            </a:r>
            <a:r>
              <a:rPr sz="900" spc="1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advance,</a:t>
            </a:r>
            <a:r>
              <a:rPr sz="900" spc="1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there</a:t>
            </a:r>
            <a:r>
              <a:rPr sz="900" spc="10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0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greater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delay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datagram</a:t>
            </a:r>
            <a:r>
              <a:rPr sz="900" spc="-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than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virtual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circuit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-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delay.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85800" y="5363312"/>
            <a:ext cx="1577692" cy="1902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97"/>
              </a:lnSpc>
              <a:spcBef>
                <a:spcPts val="0"/>
              </a:spcBef>
              <a:spcAft>
                <a:spcPts val="0"/>
              </a:spcAft>
            </a:pPr>
            <a:r>
              <a:rPr sz="1000" dirty="0">
                <a:solidFill>
                  <a:srgbClr val="000000"/>
                </a:solidFill>
                <a:latin typeface="WORHRR+BookAntiqua-BoldItalic"/>
                <a:cs typeface="WORHRR+BookAntiqua-BoldItalic"/>
              </a:rPr>
              <a:t>Virtual Circuit Networks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85799" y="5586804"/>
            <a:ext cx="5320639" cy="1883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combination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-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datagram</a:t>
            </a:r>
            <a:r>
              <a:rPr sz="900" spc="-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circuit</a:t>
            </a:r>
            <a:r>
              <a:rPr sz="900" spc="-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switching,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4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  <a:r>
              <a:rPr sz="900" spc="-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driven.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-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expensive</a:t>
            </a:r>
            <a:r>
              <a:rPr sz="900" spc="-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implement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because</a:t>
            </a:r>
            <a:r>
              <a:rPr sz="900" spc="1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1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</a:t>
            </a:r>
            <a:r>
              <a:rPr sz="900" spc="1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</a:t>
            </a:r>
            <a:r>
              <a:rPr sz="900" spc="1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data,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1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global</a:t>
            </a:r>
            <a:r>
              <a:rPr sz="900" spc="1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1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1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transmitted</a:t>
            </a:r>
            <a:r>
              <a:rPr sz="900" spc="1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10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network.</a:t>
            </a:r>
            <a:r>
              <a:rPr sz="900" spc="1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</a:t>
            </a:r>
            <a:r>
              <a:rPr sz="900" spc="1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allocated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periods,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4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highly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efficient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medium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transmission.</a:t>
            </a:r>
            <a:r>
              <a:rPr sz="900" spc="6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set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aside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all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 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their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destinations.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Only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package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global</a:t>
            </a:r>
            <a:r>
              <a:rPr sz="900" spc="2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sent,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which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reserve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resources</a:t>
            </a:r>
            <a:r>
              <a:rPr sz="900" spc="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needed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them.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</a:t>
            </a:r>
            <a:r>
              <a:rPr sz="900" spc="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packet,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you'll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also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need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CPU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bandwidth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6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buffer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hold</a:t>
            </a:r>
            <a:r>
              <a:rPr sz="900" spc="6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6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period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time.</a:t>
            </a:r>
            <a:r>
              <a:rPr sz="900" spc="1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8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 the case of a virtual circuit, a pre-planned route is formed prior to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message being sent. As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seen</a:t>
            </a:r>
            <a:r>
              <a:rPr sz="900" spc="-1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-2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Figure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33</a:t>
            </a:r>
            <a:r>
              <a:rPr sz="900" spc="-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below,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call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request</a:t>
            </a:r>
            <a:r>
              <a:rPr sz="900" spc="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call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Accept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used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create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3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sender-receiver</a:t>
            </a:r>
          </a:p>
          <a:p>
            <a:pPr marL="0" marR="0">
              <a:lnSpc>
                <a:spcPts val="1116"/>
              </a:lnSpc>
              <a:spcBef>
                <a:spcPts val="5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link.</a:t>
            </a:r>
            <a:r>
              <a:rPr sz="900" spc="8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Paths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reserved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7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</a:t>
            </a:r>
            <a:r>
              <a:rPr sz="900" spc="7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length</a:t>
            </a:r>
            <a:r>
              <a:rPr sz="900" spc="9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of</a:t>
            </a:r>
            <a:r>
              <a:rPr sz="900" spc="7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logical</a:t>
            </a:r>
            <a:r>
              <a:rPr sz="900" spc="8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relation.</a:t>
            </a:r>
            <a:r>
              <a:rPr sz="900" spc="8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9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want</a:t>
            </a:r>
            <a:r>
              <a:rPr sz="900" spc="9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7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</a:t>
            </a:r>
            <a:r>
              <a:rPr sz="900" spc="7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8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link,</a:t>
            </a:r>
            <a:r>
              <a:rPr sz="900" spc="6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simple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request</a:t>
            </a:r>
            <a:r>
              <a:rPr sz="900" spc="-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-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end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request.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So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call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request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call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accept</a:t>
            </a:r>
            <a:r>
              <a:rPr sz="900" spc="-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indicates</a:t>
            </a:r>
            <a:r>
              <a:rPr sz="900" spc="-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-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link</a:t>
            </a:r>
          </a:p>
          <a:p>
            <a:pPr marL="0" marR="0">
              <a:lnSpc>
                <a:spcPts val="1118"/>
              </a:lnSpc>
              <a:spcBef>
                <a:spcPts val="9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been</a:t>
            </a:r>
            <a:r>
              <a:rPr sz="900" spc="3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established;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if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you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have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2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send,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it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2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</a:t>
            </a:r>
            <a:r>
              <a:rPr sz="900" spc="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transfer,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2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</a:t>
            </a:r>
            <a:r>
              <a:rPr sz="900" spc="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acknowledgment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will</a:t>
            </a:r>
            <a:r>
              <a:rPr sz="900" spc="3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</a:t>
            </a:r>
            <a:r>
              <a:rPr sz="900" spc="4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</a:t>
            </a:r>
            <a:r>
              <a:rPr sz="900" spc="5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indicating</a:t>
            </a:r>
            <a:r>
              <a:rPr sz="900" spc="5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my</a:t>
            </a:r>
            <a:r>
              <a:rPr sz="900" spc="6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data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has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been</a:t>
            </a:r>
            <a:r>
              <a:rPr sz="900" spc="5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received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successfully;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and</a:t>
            </a:r>
            <a:r>
              <a:rPr sz="900" spc="3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finally,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</a:t>
            </a:r>
            <a:r>
              <a:rPr sz="900" spc="47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can</a:t>
            </a:r>
            <a:r>
              <a:rPr sz="900" spc="5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terminate</a:t>
            </a:r>
            <a:r>
              <a:rPr sz="900" spc="5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connection by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sending a simple request.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85799" y="7508569"/>
            <a:ext cx="5316939" cy="6072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118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Since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5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global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is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this</a:t>
            </a:r>
            <a:r>
              <a:rPr sz="900" spc="3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case</a:t>
            </a:r>
            <a:r>
              <a:rPr sz="900" spc="2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3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well,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packets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</a:t>
            </a:r>
            <a:r>
              <a:rPr sz="900" spc="4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</a:t>
            </a:r>
            <a:r>
              <a:rPr sz="900" spc="4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recipient</a:t>
            </a:r>
            <a:r>
              <a:rPr sz="900" spc="4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in</a:t>
            </a:r>
            <a:r>
              <a:rPr sz="900" spc="5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3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</a:t>
            </a:r>
            <a:r>
              <a:rPr sz="900" spc="4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order</a:t>
            </a:r>
            <a:r>
              <a:rPr sz="900" spc="4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</a:p>
          <a:p>
            <a:pPr marL="0" marR="0">
              <a:lnSpc>
                <a:spcPts val="1115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they</a:t>
            </a:r>
            <a:r>
              <a:rPr sz="900" spc="-3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were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sent</a:t>
            </a:r>
            <a:r>
              <a:rPr sz="900" spc="-2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by</a:t>
            </a:r>
            <a:r>
              <a:rPr sz="900" spc="-2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sender.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But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that's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how</a:t>
            </a:r>
            <a:r>
              <a:rPr sz="900" spc="-1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  <a:r>
              <a:rPr sz="900" spc="-2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money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are</a:t>
            </a:r>
            <a:r>
              <a:rPr sz="900" spc="-18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set</a:t>
            </a:r>
            <a:r>
              <a:rPr sz="900" spc="-1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aside.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As</a:t>
            </a:r>
            <a:r>
              <a:rPr sz="900" spc="-14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</a:t>
            </a:r>
            <a:r>
              <a:rPr sz="900" spc="-15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result,</a:t>
            </a:r>
            <a:r>
              <a:rPr sz="900" spc="-19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every</a:t>
            </a:r>
            <a:r>
              <a:rPr sz="900" spc="-16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packet</a:t>
            </a:r>
            <a:r>
              <a:rPr sz="900" spc="-13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takes</a:t>
            </a:r>
            <a:r>
              <a:rPr sz="900" spc="-31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the</a:t>
            </a:r>
          </a:p>
          <a:p>
            <a:pPr marL="0" marR="0">
              <a:lnSpc>
                <a:spcPts val="1118"/>
              </a:lnSpc>
              <a:spcBef>
                <a:spcPts val="62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same route</a:t>
            </a:r>
            <a:r>
              <a:rPr sz="900" spc="-10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to its destination. A virtual circuit is</a:t>
            </a:r>
            <a:r>
              <a:rPr sz="900" spc="22" dirty="0">
                <a:solidFill>
                  <a:srgbClr val="000000"/>
                </a:solidFill>
                <a:latin typeface="IPFHHU+BookAntiqua"/>
                <a:cs typeface="IPFHHU+BookAntiqua"/>
              </a:rPr>
              <a:t> </a:t>
            </a: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a secure network link. In each packet, there is no need</a:t>
            </a:r>
          </a:p>
          <a:p>
            <a:pPr marL="0" marR="0">
              <a:lnSpc>
                <a:spcPts val="1116"/>
              </a:lnSpc>
              <a:spcBef>
                <a:spcPts val="0"/>
              </a:spcBef>
              <a:spcAft>
                <a:spcPts val="0"/>
              </a:spcAft>
            </a:pPr>
            <a:r>
              <a:rPr sz="900" dirty="0">
                <a:solidFill>
                  <a:srgbClr val="000000"/>
                </a:solidFill>
                <a:latin typeface="IPFHHU+BookAntiqua"/>
                <a:cs typeface="IPFHHU+BookAntiqua"/>
              </a:rPr>
              <a:t>for overhead.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280160" y="10085729"/>
            <a:ext cx="266700" cy="17394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sz="900" b="1" dirty="0">
                <a:solidFill>
                  <a:srgbClr val="000000"/>
                </a:solidFill>
                <a:latin typeface="Book Antiqua"/>
                <a:cs typeface="Book Antiqua"/>
              </a:rPr>
              <a:t>98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181478" y="10089006"/>
            <a:ext cx="2329242" cy="1367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0" marR="0">
              <a:lnSpc>
                <a:spcPts val="1069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00" dirty="0" smtClean="0">
                <a:solidFill>
                  <a:srgbClr val="000000"/>
                </a:solidFill>
                <a:latin typeface="WAVHGT+BookAntiqua-Bold"/>
                <a:cs typeface="WAVHGT+BookAntiqua-Bold"/>
              </a:rPr>
              <a:t> </a:t>
            </a:r>
            <a:endParaRPr sz="900" dirty="0">
              <a:solidFill>
                <a:srgbClr val="000000"/>
              </a:solidFill>
              <a:latin typeface="WAVHGT+BookAntiqua-Bold"/>
              <a:cs typeface="WAVHGT+BookAntiqua-Bold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Theme Office">
  <a:themeElements>
    <a:clrScheme name="Standard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Standard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Standard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34</TotalTime>
  <Words>98159</Words>
  <Application>Microsoft Office PowerPoint</Application>
  <PresentationFormat>Custom</PresentationFormat>
  <Paragraphs>10456</Paragraphs>
  <Slides>252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99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252</vt:i4>
      </vt:variant>
    </vt:vector>
  </HeadingPairs>
  <TitlesOfParts>
    <vt:vector size="352" baseType="lpstr">
      <vt:lpstr>Arial</vt:lpstr>
      <vt:lpstr>BOCVDA+CIDFont+F1</vt:lpstr>
      <vt:lpstr>DBNETL+BKSOFX+BookAntiqua-Bold</vt:lpstr>
      <vt:lpstr>DJMIQI+Arial-ItalicMT</vt:lpstr>
      <vt:lpstr>KNNTDL+BookAntiqua,Bold</vt:lpstr>
      <vt:lpstr>QAALWC+CIDFont+F2</vt:lpstr>
      <vt:lpstr>AFGCLF+BookAntiqua-Bold</vt:lpstr>
      <vt:lpstr>PPRDUO+BookAntiqua-Bold</vt:lpstr>
      <vt:lpstr>WAVHGT+BookAntiqua-Bold</vt:lpstr>
      <vt:lpstr>WMISUG+BookAntiqua-Bold</vt:lpstr>
      <vt:lpstr>DVEMQF+BookAntiqua-Bold</vt:lpstr>
      <vt:lpstr>SHRAOE+BookAntiqua-Bold</vt:lpstr>
      <vt:lpstr>IVEIJR+BookAntiqua-Bold</vt:lpstr>
      <vt:lpstr>Times New Roman</vt:lpstr>
      <vt:lpstr>Calibri</vt:lpstr>
      <vt:lpstr>USLUGQ+BKDQPD+BookAntiqua-BoldItalic</vt:lpstr>
      <vt:lpstr>RMHARQ+BKSOFX+BookAntiqua-Bold</vt:lpstr>
      <vt:lpstr>IPFHHU+BookAntiqua</vt:lpstr>
      <vt:lpstr>TBMQTB+Segoe UI Symbol</vt:lpstr>
      <vt:lpstr>Book Antiqua</vt:lpstr>
      <vt:lpstr>PRVMWH+BookAntiqua,Italic</vt:lpstr>
      <vt:lpstr>Wingdings</vt:lpstr>
      <vt:lpstr>SERQIH+SegoeUI</vt:lpstr>
      <vt:lpstr>EHRCNT+Bahnschrift</vt:lpstr>
      <vt:lpstr>BKPKEJ+Bahnschrift,Bold</vt:lpstr>
      <vt:lpstr>BOSMCK+PalatinoLinotype</vt:lpstr>
      <vt:lpstr>TGQIML+PalatinoLinotype,Bold</vt:lpstr>
      <vt:lpstr>Courier New</vt:lpstr>
      <vt:lpstr>OFAISH+PalatinoLinotype,BoldItalic</vt:lpstr>
      <vt:lpstr>BUTLGB+PalatinoLinotype,Italic</vt:lpstr>
      <vt:lpstr>SROEFF+BookAntiqua,BoldItalic</vt:lpstr>
      <vt:lpstr>IIGCIL+BookAntiqua,Bold</vt:lpstr>
      <vt:lpstr>CQQEGU+BookAntiqua</vt:lpstr>
      <vt:lpstr>GUWHFJ+BookAntiqua,Italic</vt:lpstr>
      <vt:lpstr>QFHCUS+SegoeUI</vt:lpstr>
      <vt:lpstr>SCWCTI+CambriaMath</vt:lpstr>
      <vt:lpstr>OFRHLS+BookAntiqua-BoldItalic</vt:lpstr>
      <vt:lpstr>FFNWWE+BookAntiqua</vt:lpstr>
      <vt:lpstr>MJLOKO+ArialMT</vt:lpstr>
      <vt:lpstr>SRJGUA+BookAntiqua-Italic</vt:lpstr>
      <vt:lpstr>NDWJOJ+BookAntiqua</vt:lpstr>
      <vt:lpstr>SUUTWW+BookAntiqua-Bold</vt:lpstr>
      <vt:lpstr>HRLCRQ+Times,BoldItalic</vt:lpstr>
      <vt:lpstr>ATBUBS+Arial-BoldItalicMT</vt:lpstr>
      <vt:lpstr>LSMHNS+Times,Italic</vt:lpstr>
      <vt:lpstr>FQIAET+SymbolMT</vt:lpstr>
      <vt:lpstr>VEMTDE+BookAntiqua-BoldItalic</vt:lpstr>
      <vt:lpstr>VWUPDI+BookAntiqua-Italic</vt:lpstr>
      <vt:lpstr>TOTVCF+Bahnschrift</vt:lpstr>
      <vt:lpstr>WORHRR+BookAntiqua-BoldItalic</vt:lpstr>
      <vt:lpstr>VNUWAE+BookAntiqua-Italic</vt:lpstr>
      <vt:lpstr>GACDOQ+Bahnschrift</vt:lpstr>
      <vt:lpstr>RDOCJT+PalatinoLinotype-Roman</vt:lpstr>
      <vt:lpstr>KBKHQN+BookAntiqua</vt:lpstr>
      <vt:lpstr>TQWANK+PalatinoLinotype-BoldItalic</vt:lpstr>
      <vt:lpstr>OWDLDJ+BookAntiqua-BoldItalic</vt:lpstr>
      <vt:lpstr>FVKVCN+BookAntiqua</vt:lpstr>
      <vt:lpstr>IGNADB+BookAntiqua-Italic</vt:lpstr>
      <vt:lpstr>DUBEMD+PalatinoLinotype-BoldItalic</vt:lpstr>
      <vt:lpstr>GUFTVM+PalatinoLinotype-Roman</vt:lpstr>
      <vt:lpstr>OUVUUV+CambriaMath</vt:lpstr>
      <vt:lpstr>OLPVGF+BookAntiqua</vt:lpstr>
      <vt:lpstr>EGGQDF+Bahnschrift</vt:lpstr>
      <vt:lpstr>MPOIJS+BookAntiqua-BoldItalic</vt:lpstr>
      <vt:lpstr>ORQGPA+BookAntiqua</vt:lpstr>
      <vt:lpstr>NPEVTM+BookAntiqua-Italic</vt:lpstr>
      <vt:lpstr>VHHVHP+BookAntiqua</vt:lpstr>
      <vt:lpstr>FTDTVT+PalatinoLinotype-Roman</vt:lpstr>
      <vt:lpstr>AJNNUW+PalatinoLinotype-Italic</vt:lpstr>
      <vt:lpstr>VMKDJT+BookAntiqua-BoldItalic</vt:lpstr>
      <vt:lpstr>HENIAT+BookAntiqua</vt:lpstr>
      <vt:lpstr>KKISMA+BookAntiqua-Italic</vt:lpstr>
      <vt:lpstr>ONELIT+CourierNewPSMT</vt:lpstr>
      <vt:lpstr>NDEDMI+BookAntiqua</vt:lpstr>
      <vt:lpstr>CCRGFL+SegoeUI</vt:lpstr>
      <vt:lpstr>LFHNUL+Open Sans</vt:lpstr>
      <vt:lpstr>UPDKVD+BookAntiqua-BoldItalic</vt:lpstr>
      <vt:lpstr>MSFGOC+BookAntiqua-Bold</vt:lpstr>
      <vt:lpstr>WVTNPJ+BookAntiqua-Italic</vt:lpstr>
      <vt:lpstr>KTHKMP+BookAntiqua</vt:lpstr>
      <vt:lpstr>PTHQJO+PalatinoLinotype-Italic</vt:lpstr>
      <vt:lpstr>IKNICU+PalatinoLinotype-Roman</vt:lpstr>
      <vt:lpstr>TCTDIN+PalatinoLinotype-Roman</vt:lpstr>
      <vt:lpstr>SJLUQU+BookAntiqua-BoldItalic</vt:lpstr>
      <vt:lpstr>QEEURU+BookAntiqua-Italic</vt:lpstr>
      <vt:lpstr>Verdana</vt:lpstr>
      <vt:lpstr>EWALFS+BookAntiqua</vt:lpstr>
      <vt:lpstr>UVWIRC+PalatinoLinotype-Roman</vt:lpstr>
      <vt:lpstr>WULJEA+BookAntiqua-BoldItalic</vt:lpstr>
      <vt:lpstr>QAQTWM+BookAntiqua-BoldItalic</vt:lpstr>
      <vt:lpstr>LDASNA+BookAntiqua-Italic</vt:lpstr>
      <vt:lpstr>LMFWKA+BookAntiqua</vt:lpstr>
      <vt:lpstr>OGIEDA+BookAntiqua-BoldItalic</vt:lpstr>
      <vt:lpstr>IAJDOJ+BookAntiqua-BoldItalic</vt:lpstr>
      <vt:lpstr>STWGKM+Wingdings-Regular</vt:lpstr>
      <vt:lpstr>UNLEGK+PalatinoLinotype-Italic</vt:lpstr>
      <vt:lpstr>GELUTI+PalatinoLinotype-Roman</vt:lpstr>
      <vt:lpstr>HRAUDB+BookAntiqua-BoldItalic</vt:lpstr>
      <vt:lpstr>JNPDOL+BookAntiqua</vt:lpstr>
      <vt:lpstr>Theme Office</vt:lpstr>
      <vt:lpstr>Slide 1</vt:lpstr>
      <vt:lpstr>Slide 2</vt:lpstr>
      <vt:lpstr>Slide 3</vt:lpstr>
      <vt:lpstr>Slide 4</vt:lpstr>
      <vt:lpstr>Slide 5</vt:lpstr>
      <vt:lpstr>Slide 6</vt:lpstr>
      <vt:lpstr>Slide 7</vt:lpstr>
      <vt:lpstr>Slide 8</vt:lpstr>
      <vt:lpstr>Slide 9</vt:lpstr>
      <vt:lpstr>Slide 10</vt:lpstr>
      <vt:lpstr>Slide 11</vt:lpstr>
      <vt:lpstr>Slide 12</vt:lpstr>
      <vt:lpstr>Slide 13</vt:lpstr>
      <vt:lpstr>Slide 14</vt:lpstr>
      <vt:lpstr>Slide 15</vt:lpstr>
      <vt:lpstr>Slide 16</vt:lpstr>
      <vt:lpstr>Slide 17</vt:lpstr>
      <vt:lpstr>Slide 18</vt:lpstr>
      <vt:lpstr>Slide 19</vt:lpstr>
      <vt:lpstr>Slide 20</vt:lpstr>
      <vt:lpstr>Slide 21</vt:lpstr>
      <vt:lpstr>Slide 22</vt:lpstr>
      <vt:lpstr>Slide 23</vt:lpstr>
      <vt:lpstr>Slide 24</vt:lpstr>
      <vt:lpstr>Slide 25</vt:lpstr>
      <vt:lpstr>Slide 26</vt:lpstr>
      <vt:lpstr>Slide 27</vt:lpstr>
      <vt:lpstr>Slide 28</vt:lpstr>
      <vt:lpstr>Slide 29</vt:lpstr>
      <vt:lpstr>Slide 30</vt:lpstr>
      <vt:lpstr>Slide 31</vt:lpstr>
      <vt:lpstr>Slide 32</vt:lpstr>
      <vt:lpstr>Slide 33</vt:lpstr>
      <vt:lpstr>Slide 34</vt:lpstr>
      <vt:lpstr>Slide 35</vt:lpstr>
      <vt:lpstr>Slide 36</vt:lpstr>
      <vt:lpstr>Slide 37</vt:lpstr>
      <vt:lpstr>Slide 38</vt:lpstr>
      <vt:lpstr>Slide 39</vt:lpstr>
      <vt:lpstr>Slide 40</vt:lpstr>
      <vt:lpstr>Slide 41</vt:lpstr>
      <vt:lpstr>Slide 42</vt:lpstr>
      <vt:lpstr>Slide 43</vt:lpstr>
      <vt:lpstr>Slide 44</vt:lpstr>
      <vt:lpstr>Slide 45</vt:lpstr>
      <vt:lpstr>Slide 46</vt:lpstr>
      <vt:lpstr>Slide 47</vt:lpstr>
      <vt:lpstr>Slide 48</vt:lpstr>
      <vt:lpstr>Slide 49</vt:lpstr>
      <vt:lpstr>Slide 50</vt:lpstr>
      <vt:lpstr>Slide 51</vt:lpstr>
      <vt:lpstr>Slide 52</vt:lpstr>
      <vt:lpstr>Slide 53</vt:lpstr>
      <vt:lpstr>Slide 54</vt:lpstr>
      <vt:lpstr>Slide 55</vt:lpstr>
      <vt:lpstr>Slide 56</vt:lpstr>
      <vt:lpstr>Slide 57</vt:lpstr>
      <vt:lpstr>Slide 58</vt:lpstr>
      <vt:lpstr>Slide 59</vt:lpstr>
      <vt:lpstr>Slide 60</vt:lpstr>
      <vt:lpstr>Slide 61</vt:lpstr>
      <vt:lpstr>Slide 62</vt:lpstr>
      <vt:lpstr>Slide 63</vt:lpstr>
      <vt:lpstr>Slide 64</vt:lpstr>
      <vt:lpstr>Slide 65</vt:lpstr>
      <vt:lpstr>Slide 66</vt:lpstr>
      <vt:lpstr>Slide 67</vt:lpstr>
      <vt:lpstr>Slide 68</vt:lpstr>
      <vt:lpstr>Slide 69</vt:lpstr>
      <vt:lpstr>Slide 70</vt:lpstr>
      <vt:lpstr>Slide 71</vt:lpstr>
      <vt:lpstr>Slide 72</vt:lpstr>
      <vt:lpstr>Slide 73</vt:lpstr>
      <vt:lpstr>Slide 74</vt:lpstr>
      <vt:lpstr>Slide 75</vt:lpstr>
      <vt:lpstr>Slide 76</vt:lpstr>
      <vt:lpstr>Slide 77</vt:lpstr>
      <vt:lpstr>Slide 78</vt:lpstr>
      <vt:lpstr>Slide 79</vt:lpstr>
      <vt:lpstr>Slide 80</vt:lpstr>
      <vt:lpstr>Slide 81</vt:lpstr>
      <vt:lpstr>Slide 82</vt:lpstr>
      <vt:lpstr>Slide 83</vt:lpstr>
      <vt:lpstr>Slide 84</vt:lpstr>
      <vt:lpstr>Slide 85</vt:lpstr>
      <vt:lpstr>Slide 86</vt:lpstr>
      <vt:lpstr>Slide 87</vt:lpstr>
      <vt:lpstr>Slide 88</vt:lpstr>
      <vt:lpstr>Slide 89</vt:lpstr>
      <vt:lpstr>Slide 90</vt:lpstr>
      <vt:lpstr>Slide 91</vt:lpstr>
      <vt:lpstr>Slide 92</vt:lpstr>
      <vt:lpstr>Slide 93</vt:lpstr>
      <vt:lpstr>Slide 94</vt:lpstr>
      <vt:lpstr>Slide 95</vt:lpstr>
      <vt:lpstr>Slide 96</vt:lpstr>
      <vt:lpstr>Slide 97</vt:lpstr>
      <vt:lpstr>Slide 98</vt:lpstr>
      <vt:lpstr>Slide 99</vt:lpstr>
      <vt:lpstr>Slide 100</vt:lpstr>
      <vt:lpstr>Slide 101</vt:lpstr>
      <vt:lpstr>Slide 102</vt:lpstr>
      <vt:lpstr>Slide 103</vt:lpstr>
      <vt:lpstr>Slide 104</vt:lpstr>
      <vt:lpstr>Slide 105</vt:lpstr>
      <vt:lpstr>Slide 106</vt:lpstr>
      <vt:lpstr>Slide 107</vt:lpstr>
      <vt:lpstr>Slide 108</vt:lpstr>
      <vt:lpstr>Slide 109</vt:lpstr>
      <vt:lpstr>Slide 110</vt:lpstr>
      <vt:lpstr>Slide 111</vt:lpstr>
      <vt:lpstr>Slide 112</vt:lpstr>
      <vt:lpstr>Slide 113</vt:lpstr>
      <vt:lpstr>Slide 114</vt:lpstr>
      <vt:lpstr>Slide 115</vt:lpstr>
      <vt:lpstr>Slide 116</vt:lpstr>
      <vt:lpstr>Slide 117</vt:lpstr>
      <vt:lpstr>Slide 118</vt:lpstr>
      <vt:lpstr>Slide 119</vt:lpstr>
      <vt:lpstr>Slide 120</vt:lpstr>
      <vt:lpstr>Slide 121</vt:lpstr>
      <vt:lpstr>Slide 122</vt:lpstr>
      <vt:lpstr>Slide 123</vt:lpstr>
      <vt:lpstr>Slide 124</vt:lpstr>
      <vt:lpstr>Slide 125</vt:lpstr>
      <vt:lpstr>Slide 126</vt:lpstr>
      <vt:lpstr>Slide 127</vt:lpstr>
      <vt:lpstr>Slide 128</vt:lpstr>
      <vt:lpstr>Slide 129</vt:lpstr>
      <vt:lpstr>Slide 130</vt:lpstr>
      <vt:lpstr>Slide 131</vt:lpstr>
      <vt:lpstr>Slide 132</vt:lpstr>
      <vt:lpstr>Slide 133</vt:lpstr>
      <vt:lpstr>Slide 134</vt:lpstr>
      <vt:lpstr>Slide 135</vt:lpstr>
      <vt:lpstr>Slide 136</vt:lpstr>
      <vt:lpstr>Slide 137</vt:lpstr>
      <vt:lpstr>Slide 138</vt:lpstr>
      <vt:lpstr>Slide 139</vt:lpstr>
      <vt:lpstr>Slide 140</vt:lpstr>
      <vt:lpstr>Slide 141</vt:lpstr>
      <vt:lpstr>Slide 142</vt:lpstr>
      <vt:lpstr>Slide 143</vt:lpstr>
      <vt:lpstr>Slide 144</vt:lpstr>
      <vt:lpstr>Slide 145</vt:lpstr>
      <vt:lpstr>Slide 146</vt:lpstr>
      <vt:lpstr>Slide 147</vt:lpstr>
      <vt:lpstr>Slide 148</vt:lpstr>
      <vt:lpstr>Slide 149</vt:lpstr>
      <vt:lpstr>Slide 150</vt:lpstr>
      <vt:lpstr>Slide 151</vt:lpstr>
      <vt:lpstr>Slide 152</vt:lpstr>
      <vt:lpstr>Slide 153</vt:lpstr>
      <vt:lpstr>Slide 154</vt:lpstr>
      <vt:lpstr>Slide 155</vt:lpstr>
      <vt:lpstr>Slide 156</vt:lpstr>
      <vt:lpstr>Slide 157</vt:lpstr>
      <vt:lpstr>Slide 158</vt:lpstr>
      <vt:lpstr>Slide 159</vt:lpstr>
      <vt:lpstr>Slide 160</vt:lpstr>
      <vt:lpstr>Slide 161</vt:lpstr>
      <vt:lpstr>Slide 162</vt:lpstr>
      <vt:lpstr>Slide 163</vt:lpstr>
      <vt:lpstr>Slide 164</vt:lpstr>
      <vt:lpstr>Slide 165</vt:lpstr>
      <vt:lpstr>Slide 166</vt:lpstr>
      <vt:lpstr>Slide 167</vt:lpstr>
      <vt:lpstr>Slide 168</vt:lpstr>
      <vt:lpstr>Slide 169</vt:lpstr>
      <vt:lpstr>Slide 170</vt:lpstr>
      <vt:lpstr>Slide 171</vt:lpstr>
      <vt:lpstr>Slide 172</vt:lpstr>
      <vt:lpstr>Slide 173</vt:lpstr>
      <vt:lpstr>Slide 174</vt:lpstr>
      <vt:lpstr>Slide 175</vt:lpstr>
      <vt:lpstr>Slide 176</vt:lpstr>
      <vt:lpstr>Slide 177</vt:lpstr>
      <vt:lpstr>Slide 178</vt:lpstr>
      <vt:lpstr>Slide 179</vt:lpstr>
      <vt:lpstr>Slide 180</vt:lpstr>
      <vt:lpstr>Slide 181</vt:lpstr>
      <vt:lpstr>Slide 182</vt:lpstr>
      <vt:lpstr>Slide 183</vt:lpstr>
      <vt:lpstr>Slide 184</vt:lpstr>
      <vt:lpstr>Slide 185</vt:lpstr>
      <vt:lpstr>Slide 186</vt:lpstr>
      <vt:lpstr>Slide 187</vt:lpstr>
      <vt:lpstr>Slide 188</vt:lpstr>
      <vt:lpstr>Slide 189</vt:lpstr>
      <vt:lpstr>Slide 190</vt:lpstr>
      <vt:lpstr>Slide 191</vt:lpstr>
      <vt:lpstr>Slide 192</vt:lpstr>
      <vt:lpstr>Slide 193</vt:lpstr>
      <vt:lpstr>Slide 194</vt:lpstr>
      <vt:lpstr>Slide 195</vt:lpstr>
      <vt:lpstr>Slide 196</vt:lpstr>
      <vt:lpstr>Slide 197</vt:lpstr>
      <vt:lpstr>Slide 198</vt:lpstr>
      <vt:lpstr>Slide 199</vt:lpstr>
      <vt:lpstr>Slide 200</vt:lpstr>
      <vt:lpstr>Slide 201</vt:lpstr>
      <vt:lpstr>Slide 202</vt:lpstr>
      <vt:lpstr>Slide 203</vt:lpstr>
      <vt:lpstr>Slide 204</vt:lpstr>
      <vt:lpstr>Slide 205</vt:lpstr>
      <vt:lpstr>Slide 206</vt:lpstr>
      <vt:lpstr>Slide 207</vt:lpstr>
      <vt:lpstr>Slide 208</vt:lpstr>
      <vt:lpstr>Slide 209</vt:lpstr>
      <vt:lpstr>Slide 210</vt:lpstr>
      <vt:lpstr>Slide 211</vt:lpstr>
      <vt:lpstr>Slide 212</vt:lpstr>
      <vt:lpstr>Slide 213</vt:lpstr>
      <vt:lpstr>Slide 214</vt:lpstr>
      <vt:lpstr>Slide 215</vt:lpstr>
      <vt:lpstr>Slide 216</vt:lpstr>
      <vt:lpstr>Slide 217</vt:lpstr>
      <vt:lpstr>Slide 218</vt:lpstr>
      <vt:lpstr>Slide 219</vt:lpstr>
      <vt:lpstr>Slide 220</vt:lpstr>
      <vt:lpstr>Slide 221</vt:lpstr>
      <vt:lpstr>Slide 222</vt:lpstr>
      <vt:lpstr>Slide 223</vt:lpstr>
      <vt:lpstr>Slide 224</vt:lpstr>
      <vt:lpstr>Slide 225</vt:lpstr>
      <vt:lpstr>Slide 226</vt:lpstr>
      <vt:lpstr>Slide 227</vt:lpstr>
      <vt:lpstr>Slide 228</vt:lpstr>
      <vt:lpstr>Slide 229</vt:lpstr>
      <vt:lpstr>Slide 230</vt:lpstr>
      <vt:lpstr>Slide 231</vt:lpstr>
      <vt:lpstr>Slide 232</vt:lpstr>
      <vt:lpstr>Slide 233</vt:lpstr>
      <vt:lpstr>Slide 234</vt:lpstr>
      <vt:lpstr>Slide 235</vt:lpstr>
      <vt:lpstr>Slide 236</vt:lpstr>
      <vt:lpstr>Slide 237</vt:lpstr>
      <vt:lpstr>Slide 238</vt:lpstr>
      <vt:lpstr>Slide 239</vt:lpstr>
      <vt:lpstr>Slide 240</vt:lpstr>
      <vt:lpstr>Slide 241</vt:lpstr>
      <vt:lpstr>Slide 242</vt:lpstr>
      <vt:lpstr>Slide 243</vt:lpstr>
      <vt:lpstr>Slide 244</vt:lpstr>
      <vt:lpstr>Slide 245</vt:lpstr>
      <vt:lpstr>Slide 246</vt:lpstr>
      <vt:lpstr>Slide 247</vt:lpstr>
      <vt:lpstr>Slide 248</vt:lpstr>
      <vt:lpstr>Slide 249</vt:lpstr>
      <vt:lpstr>Slide 250</vt:lpstr>
      <vt:lpstr>Slide 251</vt:lpstr>
      <vt:lpstr>Slide 252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Presentation PowerPoint</dc:title>
  <dc:creator>doc2pdf</dc:creator>
  <cp:lastModifiedBy>STUDENT</cp:lastModifiedBy>
  <cp:revision>5</cp:revision>
  <dcterms:modified xsi:type="dcterms:W3CDTF">2024-09-23T12:47:23Z</dcterms:modified>
</cp:coreProperties>
</file>