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</p:sldIdLst>
  <p:sldSz cx="7543800" cy="10680700"/>
  <p:notesSz cx="7543800" cy="10680700"/>
  <p:embeddedFontLst>
    <p:embeddedFont>
      <p:font typeface="Calibri" pitchFamily="34" charset="0"/>
      <p:regular r:id="rId97"/>
      <p:bold r:id="rId98"/>
      <p:italic r:id="rId99"/>
      <p:boldItalic r:id="rId100"/>
    </p:embeddedFont>
    <p:embeddedFont>
      <p:font typeface="SIEKIK+Symbol" charset="2"/>
      <p:regular r:id="rId101"/>
    </p:embeddedFont>
    <p:embeddedFont>
      <p:font typeface="KEFBND+Cambria" charset="0"/>
      <p:regular r:id="rId102"/>
    </p:embeddedFont>
    <p:embeddedFont>
      <p:font typeface="DEHKII+Yu Gothic UI Regular" charset="-128"/>
      <p:regular r:id="rId103"/>
    </p:embeddedFont>
    <p:embeddedFont>
      <p:font typeface="VTBDTB+Cambria Math" charset="0"/>
      <p:regular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40" y="120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7515" y="911429"/>
            <a:ext cx="620169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85" dirty="0">
                <a:solidFill>
                  <a:srgbClr val="121214"/>
                </a:solidFill>
                <a:latin typeface="Calibri"/>
                <a:cs typeface="Calibri"/>
              </a:rPr>
              <a:t>UNIT-I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2694" y="1158317"/>
            <a:ext cx="2049872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Single Stage BJT Amplifier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449758"/>
            <a:ext cx="17250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9" dirty="0">
                <a:solidFill>
                  <a:srgbClr val="121214"/>
                </a:solidFill>
                <a:latin typeface="Calibri"/>
                <a:cs typeface="Calibri"/>
              </a:rPr>
              <a:t>number</a:t>
            </a:r>
            <a:r>
              <a:rPr sz="1200" b="1" spc="-170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7" dirty="0">
                <a:solidFill>
                  <a:srgbClr val="121214"/>
                </a:solidFill>
                <a:latin typeface="Calibri"/>
                <a:cs typeface="Calibri"/>
              </a:rPr>
              <a:t>stages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1736651"/>
            <a:ext cx="5824415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Amplification,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Single-stage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Multi-stage amplifiers.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6995" y="2353511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2337107"/>
            <a:ext cx="53993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Single-stage</a:t>
            </a:r>
            <a:r>
              <a:rPr sz="1200" b="1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−This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5595" y="2593139"/>
            <a:ext cx="10010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56995" y="2957269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2940865"/>
            <a:ext cx="539805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b="1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 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5595" y="3196898"/>
            <a:ext cx="13635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3516937"/>
            <a:ext cx="12800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1" dirty="0">
                <a:solidFill>
                  <a:srgbClr val="121214"/>
                </a:solidFill>
                <a:latin typeface="Calibri"/>
                <a:cs typeface="Calibri"/>
              </a:rPr>
              <a:t>its</a:t>
            </a:r>
            <a:r>
              <a:rPr sz="1200" b="1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7" dirty="0">
                <a:solidFill>
                  <a:srgbClr val="121214"/>
                </a:solidFill>
                <a:latin typeface="Calibri"/>
                <a:cs typeface="Calibri"/>
              </a:rPr>
              <a:t>output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3800782"/>
            <a:ext cx="582067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output,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6995" y="4420690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4404286"/>
            <a:ext cx="53916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Voltage Amplifiers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that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 the voltage level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85595" y="4660318"/>
            <a:ext cx="23686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Voltage amplifier.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56995" y="5021400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5004996"/>
            <a:ext cx="53904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−The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85595" y="5261028"/>
            <a:ext cx="22926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5581068"/>
            <a:ext cx="16687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the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6" dirty="0">
                <a:solidFill>
                  <a:srgbClr val="121214"/>
                </a:solidFill>
                <a:latin typeface="Calibri"/>
                <a:cs typeface="Calibri"/>
              </a:rPr>
              <a:t>input</a:t>
            </a:r>
            <a:r>
              <a:rPr sz="1200" b="1" spc="-183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signals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5867580"/>
            <a:ext cx="5815599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magnitude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categorized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 signal amplifiers.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56995" y="6484694"/>
            <a:ext cx="211282" cy="105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55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55115" y="6468290"/>
            <a:ext cx="5393078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b="1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b="1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−When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weak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fluctuations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current compared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its quiescent value,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Small 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55115" y="7328207"/>
            <a:ext cx="5393833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b="1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b="1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−When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fluctuations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2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</a:t>
            </a:r>
          </a:p>
          <a:p>
            <a:pPr marL="3048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beyond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portion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8157263"/>
            <a:ext cx="190470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the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b="1" spc="-16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7" dirty="0">
                <a:solidFill>
                  <a:srgbClr val="121214"/>
                </a:solidFill>
                <a:latin typeface="Calibri"/>
                <a:cs typeface="Calibri"/>
              </a:rPr>
              <a:t>range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28369" y="8444030"/>
            <a:ext cx="5816854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56995" y="9060889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55115" y="9044485"/>
            <a:ext cx="5392601" cy="736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lie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20Hz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KHz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range,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</a:p>
          <a:p>
            <a:pPr marL="3048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23875" y="513333"/>
            <a:ext cx="65951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9090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515" y="1362530"/>
            <a:ext cx="211282" cy="500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1346126"/>
            <a:ext cx="3008138" cy="529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voltage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unity.</a:t>
            </a:r>
          </a:p>
          <a:p>
            <a:pPr marL="0" marR="0">
              <a:lnSpc>
                <a:spcPts val="1464"/>
              </a:lnSpc>
              <a:spcBef>
                <a:spcPts val="9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cascading.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1962203"/>
            <a:ext cx="581659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that,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suitable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cascading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circuits. Hence most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 use CE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565707"/>
            <a:ext cx="23668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Two Stage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CE-CE Cascade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6007788"/>
            <a:ext cx="20375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h-parameter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12937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Cascode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4407334"/>
            <a:ext cx="14254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 equivalent circuit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7754927"/>
            <a:ext cx="20375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h-parameter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11075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Darlington pair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3306625"/>
            <a:ext cx="5879473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Darlington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pair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1-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infinite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first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constitute a Darlington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6120818"/>
            <a:ext cx="9961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Second Stage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306746"/>
            <a:ext cx="180878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assume ,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8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86305" y="6368275"/>
            <a:ext cx="257308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000000"/>
                </a:solidFill>
                <a:latin typeface="Calibri"/>
                <a:cs typeface="Calibri"/>
              </a:rPr>
              <a:t>oe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5761" y="6368275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6492675"/>
            <a:ext cx="4155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81021" y="6492675"/>
            <a:ext cx="5786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&gt;&gt; 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7252007"/>
            <a:ext cx="31563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h</a:t>
            </a:r>
            <a:r>
              <a:rPr sz="1200" spc="5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(1+h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~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5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h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-----------(2)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80185" y="7313536"/>
            <a:ext cx="22776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78915" y="7313536"/>
            <a:ext cx="2268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75993" y="7313536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19833" y="7313536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21585" y="7313536"/>
            <a:ext cx="22987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32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20670" y="7313536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18790" y="7313536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77286" y="7313536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75406" y="7313536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7437935"/>
            <a:ext cx="16864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7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R</a:t>
            </a:r>
            <a:r>
              <a:rPr sz="1200" spc="5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h</a:t>
            </a:r>
            <a:r>
              <a:rPr sz="1200" spc="6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---------(3)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80185" y="7499464"/>
            <a:ext cx="2460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00251" y="7499464"/>
            <a:ext cx="22776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98954" y="7499464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97329" y="7499464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7809791"/>
            <a:ext cx="5876360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7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5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&lt;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0.1 .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 this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inequality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satisfied, then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simplified equivalent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77137" y="8057247"/>
            <a:ext cx="43200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-14" dirty="0">
                <a:solidFill>
                  <a:srgbClr val="000000"/>
                </a:solidFill>
                <a:latin typeface="Calibri"/>
                <a:cs typeface="Calibri"/>
              </a:rPr>
              <a:t>oe</a:t>
            </a:r>
            <a:r>
              <a:rPr sz="800" spc="4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89226" y="8057247"/>
            <a:ext cx="41606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-14" dirty="0">
                <a:solidFill>
                  <a:srgbClr val="000000"/>
                </a:solidFill>
                <a:latin typeface="Calibri"/>
                <a:cs typeface="Calibri"/>
              </a:rPr>
              <a:t>oe</a:t>
            </a:r>
            <a:r>
              <a:rPr sz="800" spc="4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33904" y="8057247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97584" y="8181648"/>
            <a:ext cx="24356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 first stage.Using exact solution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97584" y="9303591"/>
            <a:ext cx="13195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h</a:t>
            </a:r>
            <a:r>
              <a:rPr sz="1200" spc="5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h</a:t>
            </a:r>
            <a:r>
              <a:rPr sz="1200" spc="6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  <a:p>
            <a:pPr marL="676986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800" spc="7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000000"/>
                </a:solidFill>
                <a:latin typeface="Calibri"/>
                <a:cs typeface="Calibri"/>
              </a:rPr>
              <a:t>I1</a:t>
            </a:r>
            <a:r>
              <a:rPr sz="800" spc="7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80185" y="9365120"/>
            <a:ext cx="22776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78915" y="9365120"/>
            <a:ext cx="2268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828091"/>
            <a:ext cx="13992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 follower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1129" y="2014019"/>
            <a:ext cx="12290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5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(1+h</a:t>
            </a:r>
            <a:r>
              <a:rPr sz="1200" spc="3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3425" y="207554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3361" y="2075547"/>
            <a:ext cx="2268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50566" y="2075547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97454" y="2075547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94865" y="2199948"/>
            <a:ext cx="8055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=h</a:t>
            </a:r>
            <a:r>
              <a:rPr sz="1200" spc="5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6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50313" y="2261476"/>
            <a:ext cx="2268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9017" y="2261476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47518" y="2261476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2385875"/>
            <a:ext cx="13777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gain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3571801"/>
            <a:ext cx="17407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Darlington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 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54529" y="3633330"/>
            <a:ext cx="49332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V1</a:t>
            </a:r>
            <a:r>
              <a:rPr sz="800" spc="7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V2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4456102"/>
            <a:ext cx="55958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 biasing network on the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 emitter follower or Darlington ckt.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8268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3238" y="93216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5366" y="93216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8812" y="93216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5052" y="93216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64050" y="93216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56566"/>
            <a:ext cx="17773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Darlington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1242494"/>
            <a:ext cx="9283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R</a:t>
            </a:r>
            <a:r>
              <a:rPr sz="1200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 |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0185" y="1304022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0147" y="1304022"/>
            <a:ext cx="20711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11147" y="1304022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1428422"/>
            <a:ext cx="3994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~ 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614731"/>
            <a:ext cx="26974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Emitter follower with Boot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Strap Biasing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4129966"/>
            <a:ext cx="44314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5008044"/>
            <a:ext cx="25496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3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Miller’s theorem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6087290"/>
            <a:ext cx="1805872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 output resistance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R</a:t>
            </a:r>
            <a:r>
              <a:rPr sz="1200" spc="5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 R</a:t>
            </a:r>
            <a:r>
              <a:rPr sz="1200" spc="8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 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80185" y="6334747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48435" y="6334747"/>
            <a:ext cx="218997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41626" y="6334747"/>
            <a:ext cx="270697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3O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74697" y="6334747"/>
            <a:ext cx="20711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12972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 Schemes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260782"/>
            <a:ext cx="20859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Two-stage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8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b="1" spc="-16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544627"/>
            <a:ext cx="581766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resistance-capacitance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is,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termed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technique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120699"/>
            <a:ext cx="31029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Construction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21214"/>
                </a:solidFill>
                <a:latin typeface="Calibri"/>
                <a:cs typeface="Calibri"/>
              </a:rPr>
              <a:t>a</a:t>
            </a:r>
            <a:r>
              <a:rPr sz="1200" b="1" spc="-16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Two-stage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8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b="1" spc="-16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407211"/>
            <a:ext cx="5822654" cy="73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constructional</a:t>
            </a:r>
            <a:r>
              <a:rPr sz="1200" spc="2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two-stage</a:t>
            </a:r>
            <a:r>
              <a:rPr sz="1200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follows.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transistors,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8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divider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16326" y="2978010"/>
            <a:ext cx="2608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05805" y="297801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56909" y="297801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3172513"/>
            <a:ext cx="5824189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3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stabilization</a:t>
            </a:r>
            <a:r>
              <a:rPr sz="1200" spc="3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by-pass</a:t>
            </a:r>
            <a:r>
              <a:rPr sz="1200" spc="3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2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 a low reactance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signal.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3776399"/>
            <a:ext cx="58229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impedance.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6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initial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12569" y="3837927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75783" y="3837927"/>
            <a:ext cx="2296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4029382"/>
            <a:ext cx="5823035" cy="99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to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transistor.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 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prevents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interference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RC 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7495848"/>
            <a:ext cx="215570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spc="-16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5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7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7751879"/>
            <a:ext cx="58219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transistor,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8007911"/>
            <a:ext cx="58248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passed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70606" y="8069440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80378" y="8069440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8263943"/>
            <a:ext cx="5817168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whose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again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 across its collector load.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the signal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stage action.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8864653"/>
            <a:ext cx="5817517" cy="73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noted here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 gain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individual stages.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 stage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sz="12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b="1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shunting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15974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 Hence,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multistage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last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 unchanged.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541579"/>
            <a:ext cx="581973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here,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reversal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times by the two stage</a:t>
            </a:r>
            <a:r>
              <a:rPr sz="1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2117651"/>
            <a:ext cx="27688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spc="-16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Response</a:t>
            </a:r>
            <a:r>
              <a:rPr sz="1200" spc="-14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2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5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spc="-16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2404163"/>
            <a:ext cx="5817802" cy="73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curve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graph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indicates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relationship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</a:p>
          <a:p>
            <a:pPr marL="0" marR="0">
              <a:lnSpc>
                <a:spcPts val="1464"/>
              </a:lnSpc>
              <a:spcBef>
                <a:spcPts val="5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frequency.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graph.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5474388"/>
            <a:ext cx="5821383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graph,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rolls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50Hz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KHz.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 between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50Hz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KHz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6331130"/>
            <a:ext cx="10615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know that,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6608499"/>
            <a:ext cx="7469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=1/2πf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6864530"/>
            <a:ext cx="51490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 that the capacitive 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inversely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7184952"/>
            <a:ext cx="24434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Low frequencies (i.e. below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7471463"/>
            <a:ext cx="5823173" cy="1501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capacitive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inversely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 the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quite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8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allowed.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 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 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10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 very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 during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effectively.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factors,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rolls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9093253"/>
            <a:ext cx="581948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b="1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b="1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(i.e.</a:t>
            </a:r>
            <a:r>
              <a:rPr sz="1200" b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b="1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KHz):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Again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considering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9349311"/>
            <a:ext cx="58151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capacitive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behaves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1150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 at high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 As a result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loading effect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increases,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diode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decreases,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(β)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reduces. Hence the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rolls off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high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026211"/>
            <a:ext cx="26571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Mid-frequencies (i.e. 50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KHz)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312724"/>
            <a:ext cx="5824415" cy="989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figure.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increases,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reactive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which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reduction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3425498"/>
            <a:ext cx="37328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factors, the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745537"/>
            <a:ext cx="22476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9" dirty="0">
                <a:solidFill>
                  <a:srgbClr val="121214"/>
                </a:solidFill>
                <a:latin typeface="Calibri"/>
                <a:cs typeface="Calibri"/>
              </a:rPr>
              <a:t>Advantages</a:t>
            </a:r>
            <a:r>
              <a:rPr sz="1200" spc="-14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spc="-16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4032430"/>
            <a:ext cx="37212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RC coupled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6995" y="4393258"/>
            <a:ext cx="211282" cy="1399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4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4376854"/>
            <a:ext cx="5393291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4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4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4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wide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most suitable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 applications.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4980612"/>
            <a:ext cx="5387965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cost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cheap.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5581068"/>
            <a:ext cx="373630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 more compact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upgrading technology.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5901108"/>
            <a:ext cx="24208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1" dirty="0">
                <a:solidFill>
                  <a:srgbClr val="121214"/>
                </a:solidFill>
                <a:latin typeface="Calibri"/>
                <a:cs typeface="Calibri"/>
              </a:rPr>
              <a:t>Disadvantages</a:t>
            </a:r>
            <a:r>
              <a:rPr sz="1200" spc="-14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spc="-16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6187874"/>
            <a:ext cx="38948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RC coupled amplifier.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6995" y="6551750"/>
            <a:ext cx="211282" cy="887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48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6535347"/>
            <a:ext cx="4878545" cy="57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voltage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 of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 load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resistance.</a:t>
            </a:r>
          </a:p>
          <a:p>
            <a:pPr marL="0" marR="0">
              <a:lnSpc>
                <a:spcPts val="1464"/>
              </a:lnSpc>
              <a:spcBef>
                <a:spcPts val="12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become noisy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age.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5115" y="7227624"/>
            <a:ext cx="39585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 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matching,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low.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7547663"/>
            <a:ext cx="22880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1" dirty="0">
                <a:solidFill>
                  <a:srgbClr val="121214"/>
                </a:solidFill>
                <a:latin typeface="Calibri"/>
                <a:cs typeface="Calibri"/>
              </a:rPr>
              <a:t>Applications</a:t>
            </a:r>
            <a:r>
              <a:rPr sz="1200" spc="-14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21214"/>
                </a:solidFill>
                <a:latin typeface="Calibri"/>
                <a:cs typeface="Calibri"/>
              </a:rPr>
              <a:t>RC</a:t>
            </a:r>
            <a:r>
              <a:rPr sz="1200" spc="-16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369" y="7834175"/>
            <a:ext cx="37608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applications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 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56995" y="8198051"/>
            <a:ext cx="211282" cy="887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4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5115" y="8181648"/>
            <a:ext cx="4217736" cy="571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have excellent audio fidelity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wide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 of frequency.</a:t>
            </a:r>
          </a:p>
          <a:p>
            <a:pPr marL="0" marR="0">
              <a:lnSpc>
                <a:spcPts val="1464"/>
              </a:lnSpc>
              <a:spcBef>
                <a:spcPts val="12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Widely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Voltage amplifiers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55115" y="8873798"/>
            <a:ext cx="50405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 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matching, RC coupling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rarely used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final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17035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drawback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reduced.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because,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low,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797611"/>
            <a:ext cx="5824086" cy="989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multistage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comes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decreased.</a:t>
            </a:r>
            <a:r>
              <a:rPr sz="1200" spc="5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overcome</a:t>
            </a:r>
            <a:r>
              <a:rPr sz="1200" spc="5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5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b="1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910386"/>
            <a:ext cx="5816845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transformer-coupled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1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operational details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transformer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3486457"/>
            <a:ext cx="299248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Construction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Transformer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3769921"/>
            <a:ext cx="5824169" cy="48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previous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transformer,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Transformer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4371327"/>
            <a:ext cx="5828047" cy="150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8144" dirty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-12" baseline="34000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spc="19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winding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</a:p>
          <a:p>
            <a:pPr marL="0" marR="0">
              <a:lnSpc>
                <a:spcPts val="1464"/>
              </a:lnSpc>
              <a:spcBef>
                <a:spcPts val="5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winding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divider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5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12" baseline="33999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spc="-3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120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stages,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5998644"/>
            <a:ext cx="49120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figure below shows the circuit diagram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8776261"/>
            <a:ext cx="58219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37662" y="883779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85971" y="883779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8474" y="8837790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9029246"/>
            <a:ext cx="58168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stabilization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by-pass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9285303"/>
            <a:ext cx="58221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6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8433" y="9346832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84469" y="9346832"/>
            <a:ext cx="2296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9541640"/>
            <a:ext cx="58248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initial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16302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connects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prevents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interference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stages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controls the shift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 point.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514147"/>
            <a:ext cx="28257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Transformer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800659"/>
            <a:ext cx="5825837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2657401"/>
            <a:ext cx="5819502" cy="992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property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changing,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(or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load)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reflected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previous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transferred according to the turns ratio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secondary winding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3769921"/>
            <a:ext cx="5822670" cy="48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 The transformer coupled 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346374"/>
            <a:ext cx="34459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b="1" spc="-14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Response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Transformer</a:t>
            </a:r>
            <a:r>
              <a:rPr sz="1200" b="1" spc="-170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4632886"/>
            <a:ext cx="5821485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 range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multiplied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7138851"/>
            <a:ext cx="5884639" cy="599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begins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fall,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resulting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decreased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1464"/>
              </a:lnSpc>
              <a:spcBef>
                <a:spcPts val="2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turns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windings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bypass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condenser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voltage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7767119"/>
            <a:ext cx="58249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amplification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 will not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proportionate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8023151"/>
            <a:ext cx="35905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 introduced,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distortion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8343446"/>
            <a:ext cx="29218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Advantages</a:t>
            </a:r>
            <a:r>
              <a:rPr sz="1200" b="1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Transformer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26515" y="8722561"/>
            <a:ext cx="211282" cy="91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6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6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6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5115" y="8706158"/>
            <a:ext cx="2996708" cy="464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excellent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provided.</a:t>
            </a:r>
          </a:p>
          <a:p>
            <a:pPr marL="0" marR="0">
              <a:lnSpc>
                <a:spcPts val="1464"/>
              </a:lnSpc>
              <a:spcBef>
                <a:spcPts val="4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9187742"/>
            <a:ext cx="3760080" cy="461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 will be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 base resistors.</a:t>
            </a:r>
          </a:p>
          <a:p>
            <a:pPr marL="0" marR="0">
              <a:lnSpc>
                <a:spcPts val="1464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6995" y="957146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940742"/>
            <a:ext cx="53935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lie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5595" y="1196774"/>
            <a:ext cx="32522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514147"/>
            <a:ext cx="18247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Biasing</a:t>
            </a:r>
            <a:r>
              <a:rPr sz="1200" b="1" spc="-14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121214"/>
                </a:solidFill>
                <a:latin typeface="Calibri"/>
                <a:cs typeface="Calibri"/>
              </a:rPr>
              <a:t>Conditions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1800659"/>
            <a:ext cx="56751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 upon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operation, there 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C amplifiers.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6995" y="2164535"/>
            <a:ext cx="211282" cy="1999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4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1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4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5115" y="2148131"/>
            <a:ext cx="53899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="1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85595" y="2404163"/>
            <a:ext cx="376968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 current flows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entire AC signal applied.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2748841"/>
            <a:ext cx="53933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b="1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85595" y="3004874"/>
            <a:ext cx="42715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 current flows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half-cycle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 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3352345"/>
            <a:ext cx="5394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85595" y="3608377"/>
            <a:ext cx="48428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 current flows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than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input 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applied.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5115" y="3953182"/>
            <a:ext cx="5390510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b="1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created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combining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classes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problems they have.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4785286"/>
            <a:ext cx="19614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the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Coupling</a:t>
            </a:r>
            <a:r>
              <a:rPr sz="1200" b="1" spc="-16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2" dirty="0">
                <a:solidFill>
                  <a:srgbClr val="121214"/>
                </a:solidFill>
                <a:latin typeface="Calibri"/>
                <a:cs typeface="Calibri"/>
              </a:rPr>
              <a:t>method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5072052"/>
            <a:ext cx="581825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other,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coupled,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 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56995" y="5688912"/>
            <a:ext cx="211282" cy="1911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556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558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5672508"/>
            <a:ext cx="5394080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b="1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b="1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(RC)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</a:p>
          <a:p>
            <a:pPr marL="3048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5115" y="6529251"/>
            <a:ext cx="5394174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b="1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b="1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transformer,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 amplifier.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5115" y="7389167"/>
            <a:ext cx="53911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Direct Coupled</a:t>
            </a:r>
            <a:r>
              <a:rPr sz="1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circuit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 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85595" y="7645200"/>
            <a:ext cx="36786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 coupled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7962191"/>
            <a:ext cx="24094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1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the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121214"/>
                </a:solidFill>
                <a:latin typeface="Calibri"/>
                <a:cs typeface="Calibri"/>
              </a:rPr>
              <a:t>Transistor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Configuration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8369" y="8248703"/>
            <a:ext cx="55666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 upon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 of transistor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 are 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CB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CC amplifiers.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56995" y="8612833"/>
            <a:ext cx="211282" cy="79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4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55115" y="8596430"/>
            <a:ext cx="53913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b="1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formed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85595" y="8852461"/>
            <a:ext cx="24419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CE amplifier.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5115" y="9196885"/>
            <a:ext cx="53914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CB</a:t>
            </a:r>
            <a:r>
              <a:rPr sz="1200" b="1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formed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CB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85595" y="9453248"/>
            <a:ext cx="24482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CB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30990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80" dirty="0">
                <a:solidFill>
                  <a:srgbClr val="121214"/>
                </a:solidFill>
                <a:latin typeface="Calibri"/>
                <a:cs typeface="Calibri"/>
              </a:rPr>
              <a:t>Disadvantages</a:t>
            </a:r>
            <a:r>
              <a:rPr sz="1200" b="1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121214"/>
                </a:solidFill>
                <a:latin typeface="Calibri"/>
                <a:cs typeface="Calibri"/>
              </a:rPr>
              <a:t>Transformer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46571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a transformer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 amplifier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6995" y="1561031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1544627"/>
            <a:ext cx="5390636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high,</a:t>
            </a:r>
            <a:r>
              <a:rPr sz="12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varies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considerably</a:t>
            </a:r>
            <a:r>
              <a:rPr sz="1200" spc="3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6995" y="2164535"/>
            <a:ext cx="211282" cy="89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0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2148131"/>
            <a:ext cx="2033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distortion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5115" y="2495603"/>
            <a:ext cx="2734123" cy="571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 tend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produce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hum noise.</a:t>
            </a:r>
          </a:p>
          <a:p>
            <a:pPr marL="0" marR="0">
              <a:lnSpc>
                <a:spcPts val="1464"/>
              </a:lnSpc>
              <a:spcBef>
                <a:spcPts val="12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 are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bulky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costly.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3160321"/>
            <a:ext cx="9141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3446833"/>
            <a:ext cx="45232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applications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transformer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6515" y="3896434"/>
            <a:ext cx="211282" cy="81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3880030"/>
            <a:ext cx="3093634" cy="5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matching purposes.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4495726"/>
            <a:ext cx="41020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applications where maximum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needed.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4806622"/>
            <a:ext cx="5822807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 amplifier, which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especially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amplifying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photo-electric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thermo-couple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5663364"/>
            <a:ext cx="16086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Direct</a:t>
            </a:r>
            <a:r>
              <a:rPr sz="1200" spc="-16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Coupled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6010836"/>
            <a:ext cx="58199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6267122"/>
            <a:ext cx="26911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coupled 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6587162"/>
            <a:ext cx="948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8369" y="6870627"/>
            <a:ext cx="5814511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indicates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first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of second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37790" y="718818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013069" y="718818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1688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NPN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PNP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on.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because;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 to cancel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other.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rise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current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β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 cancelled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 other.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026211"/>
            <a:ext cx="781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312724"/>
            <a:ext cx="5824127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3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1521" y="288352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6994" y="288352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078025"/>
            <a:ext cx="41624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 way,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signal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direct 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circuit.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3398065"/>
            <a:ext cx="8757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3684577"/>
            <a:ext cx="372030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direct coupled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6995" y="4048834"/>
            <a:ext cx="211282" cy="539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4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4032430"/>
            <a:ext cx="45556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arrangement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minimum use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4376854"/>
            <a:ext cx="50306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cost 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absence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expensive coupling devices.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4696894"/>
            <a:ext cx="1046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4983660"/>
            <a:ext cx="38916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direct 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26515" y="5432881"/>
            <a:ext cx="211282" cy="49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5115" y="5416476"/>
            <a:ext cx="32190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 be 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5721276"/>
            <a:ext cx="39066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operating point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 temperature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6007788"/>
            <a:ext cx="9141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26515" y="6457261"/>
            <a:ext cx="211282" cy="49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5115" y="6440858"/>
            <a:ext cx="2003365" cy="52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frequency amplifications.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current amplifications.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7032171"/>
            <a:ext cx="9565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Comparisons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7340400"/>
            <a:ext cx="12333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S.No</a:t>
            </a:r>
            <a:r>
              <a:rPr sz="1200" b="1" spc="1081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Particular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25598" y="7340400"/>
            <a:ext cx="90390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RC</a:t>
            </a:r>
            <a:r>
              <a:rPr sz="1200" b="1" spc="-1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Coupling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46220" y="7340400"/>
            <a:ext cx="9400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Transformer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50815" y="7340400"/>
            <a:ext cx="1120006" cy="58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Direct</a:t>
            </a:r>
            <a:r>
              <a:rPr sz="1200" b="1" spc="-14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13131"/>
                </a:solidFill>
                <a:latin typeface="Calibri"/>
                <a:cs typeface="Calibri"/>
              </a:rPr>
              <a:t>Coupling</a:t>
            </a:r>
          </a:p>
          <a:p>
            <a:pPr marL="0" marR="0">
              <a:lnSpc>
                <a:spcPts val="1464"/>
              </a:lnSpc>
              <a:spcBef>
                <a:spcPts val="1343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Best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7584" y="7697015"/>
            <a:ext cx="229641" cy="166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1319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36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64259" y="7697015"/>
            <a:ext cx="800844" cy="5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Cost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25598" y="7697015"/>
            <a:ext cx="18638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Excellent</a:t>
            </a:r>
            <a:r>
              <a:rPr sz="1200" spc="648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313131"/>
                </a:solidFill>
                <a:latin typeface="Calibri"/>
                <a:cs typeface="Calibri"/>
              </a:rPr>
              <a:t>in</a:t>
            </a:r>
            <a:r>
              <a:rPr sz="1200" spc="643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audio</a:t>
            </a:r>
            <a:r>
              <a:rPr sz="1200" spc="1097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Poor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625598" y="8056679"/>
            <a:ext cx="4130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Less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46220" y="8056679"/>
            <a:ext cx="4920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More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50815" y="8056679"/>
            <a:ext cx="4774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Least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64259" y="8416598"/>
            <a:ext cx="5157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Space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22474" y="8416598"/>
            <a:ext cx="8161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sz="1200" spc="1075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Less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046220" y="8416598"/>
            <a:ext cx="4920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More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250815" y="8416598"/>
            <a:ext cx="4774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Least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64259" y="8776261"/>
            <a:ext cx="841846" cy="5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Impedance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25598" y="8776261"/>
            <a:ext cx="725940" cy="5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Not good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46220" y="8776261"/>
            <a:ext cx="7099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Excellent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250815" y="8776261"/>
            <a:ext cx="4893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Good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18230" y="9135925"/>
            <a:ext cx="9828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voltage</a:t>
            </a:r>
            <a:r>
              <a:rPr sz="1200" spc="1079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77308" y="9135925"/>
            <a:ext cx="9283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Power</a:t>
            </a:r>
            <a:r>
              <a:rPr sz="1200" spc="1089" dirty="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80125" y="9135925"/>
            <a:ext cx="7997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313131"/>
                </a:solidFill>
                <a:latin typeface="Calibri"/>
                <a:cs typeface="Calibri"/>
              </a:rPr>
              <a:t>amplifying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4844" y="868757"/>
            <a:ext cx="668918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UNIT-II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9873" y="1092907"/>
            <a:ext cx="2997395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BJT</a:t>
            </a:r>
            <a:r>
              <a:rPr sz="1400" b="1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Amplifiers- Frequency Response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507670"/>
            <a:ext cx="5884909" cy="97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reverse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transition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space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 capacitance.</a:t>
            </a:r>
          </a:p>
          <a:p>
            <a:pPr marL="33832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forward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 condition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diffusion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storage capacitance.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high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BJT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 be analysed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h-parameters.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Giacolleto model - hybrid π equivalent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ckt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440739"/>
            <a:ext cx="34540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Desirable fractures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 equivalent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(ckt)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626667"/>
            <a:ext cx="322064" cy="41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(1)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9875" y="2626667"/>
            <a:ext cx="5441349" cy="41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components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 ckt. are independent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  <a:p>
            <a:pPr marL="12191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resistive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998777"/>
            <a:ext cx="459507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 known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Specified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h-parameters at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frequencies.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3184705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3403" y="3184705"/>
            <a:ext cx="54029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obtained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Agrees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3370633"/>
            <a:ext cx="5455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3556561"/>
            <a:ext cx="49770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components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equivalent ckt.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exist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the name.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4517062"/>
            <a:ext cx="49904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 signal behaviour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transistor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input port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behaves as a resistor.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937684"/>
            <a:ext cx="30628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port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dependent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source.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9062774"/>
            <a:ext cx="5875240" cy="59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(B)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lightly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doped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depletion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lies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entirely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collector.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depletion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base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2474267"/>
            <a:ext cx="54999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7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--&gt;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compensate 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change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4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 change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5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705" y="2535796"/>
            <a:ext cx="245118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4887" y="2535796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2629" y="2535796"/>
            <a:ext cx="25637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992806"/>
            <a:ext cx="5882937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model parameters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BJT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364662"/>
            <a:ext cx="18430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Transconductance g</a:t>
            </a:r>
            <a:r>
              <a:rPr sz="1200" spc="6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I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/V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35657" y="4426191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00833" y="4426191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87142" y="4426191"/>
            <a:ext cx="18609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1417" y="4550590"/>
            <a:ext cx="42503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 node to emitter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b’e</a:t>
            </a:r>
            <a:r>
              <a:rPr sz="1200" spc="-22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/ g</a:t>
            </a:r>
            <a:r>
              <a:rPr sz="1200" spc="6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(h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)/</a:t>
            </a:r>
            <a:r>
              <a:rPr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4055389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61459" y="4612119"/>
            <a:ext cx="2331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11650" y="4612119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62170" y="4612119"/>
            <a:ext cx="2331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39919" y="4612119"/>
            <a:ext cx="18609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4736518"/>
            <a:ext cx="5881745" cy="78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Internal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node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rb’e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(hre*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rb’c)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hre)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assuming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hre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&lt;&lt;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 to rb’e 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(hre* rb’c)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spreading resistance rbb’ = hie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– rb’e 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hie –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(hfe* Vt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)/</a:t>
            </a:r>
            <a:r>
              <a:rPr sz="12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Ic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 rce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1 /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hoe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(1+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hfe)/rb’c)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5666412"/>
            <a:ext cx="23893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3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 current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 (A</a:t>
            </a:r>
            <a:r>
              <a:rPr sz="12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45387" y="5727941"/>
            <a:ext cx="20146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62630" y="5727941"/>
            <a:ext cx="17710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9206030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45971" y="9206030"/>
            <a:ext cx="54354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behaves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open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removed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9391983"/>
            <a:ext cx="1500597" cy="410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equivalent circuit.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(2)</a:t>
            </a:r>
            <a:r>
              <a:rPr sz="1200" spc="18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b’e</a:t>
            </a:r>
            <a:r>
              <a:rPr sz="1200" spc="-22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10" baseline="-8000" dirty="0">
                <a:solidFill>
                  <a:srgbClr val="000000"/>
                </a:solidFill>
                <a:latin typeface="Calibri"/>
                <a:cs typeface="Calibri"/>
              </a:rPr>
              <a:t>b’c</a:t>
            </a:r>
            <a:r>
              <a:rPr sz="1200" spc="25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b’e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5115" y="870638"/>
            <a:ext cx="12542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|| C</a:t>
            </a:r>
            <a:r>
              <a:rPr sz="1200" spc="6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</a:p>
          <a:p>
            <a:pPr marL="1051814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7410" y="932167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2089" y="932167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23465" y="932167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1056566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5971" y="1056566"/>
            <a:ext cx="54365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delivered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7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negligibly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08727" y="1118095"/>
            <a:ext cx="27287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-10" dirty="0">
                <a:solidFill>
                  <a:srgbClr val="000000"/>
                </a:solidFill>
                <a:latin typeface="Calibri"/>
                <a:cs typeface="Calibri"/>
              </a:rPr>
              <a:t>b’c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53405" y="1118095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1242494"/>
            <a:ext cx="4422512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dependent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source 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-15" baseline="-7999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b’e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 assumptions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simplified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model of 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6056810"/>
            <a:ext cx="2918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09395" y="6056810"/>
            <a:ext cx="10988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 =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0,</a:t>
            </a:r>
            <a:r>
              <a:rPr sz="1200" spc="7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- h</a:t>
            </a:r>
            <a:r>
              <a:rPr sz="1200" spc="20" baseline="-7999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6086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</a:t>
            </a:r>
            <a:r>
              <a:rPr sz="120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magnitude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  <a:r>
              <a:rPr sz="1200" spc="3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3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unity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frequency 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428422"/>
            <a:ext cx="30744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-13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--&gt;</a:t>
            </a:r>
            <a:r>
              <a:rPr sz="1200" spc="8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 product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9553832"/>
            <a:ext cx="9914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| = at f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2840281"/>
            <a:ext cx="31225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 of C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b="1" spc="-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with Resistive</a:t>
            </a:r>
            <a:r>
              <a:rPr sz="1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8623861"/>
            <a:ext cx="10216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Assumptions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8809789"/>
            <a:ext cx="2758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0251" y="8809789"/>
            <a:ext cx="54796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loop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contain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loop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8100" y="8871318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4154" y="8871318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8995718"/>
            <a:ext cx="514279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of output loop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determines the bandwidth of (3dB frequency)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 Consequently the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870638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9875" y="870638"/>
            <a:ext cx="20373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&lt; 2KΩ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461950"/>
            <a:ext cx="6737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-18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80K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050595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9875" y="2050595"/>
            <a:ext cx="108800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7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-g</a:t>
            </a:r>
            <a:r>
              <a:rPr sz="1200" spc="6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10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  <a:p>
            <a:pPr marL="88392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800" spc="3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b’e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5137" y="2112123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2587043"/>
            <a:ext cx="46304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Typical value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6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50mA/V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1200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2KΩ. Putting these value</a:t>
            </a:r>
            <a:r>
              <a:rPr sz="1200" spc="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 =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-100.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1921" y="2648572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19958" y="2648572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2773225"/>
            <a:ext cx="11796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loop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4023286"/>
            <a:ext cx="322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39875" y="4023286"/>
            <a:ext cx="11224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 = C</a:t>
            </a:r>
            <a:r>
              <a:rPr sz="120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(1-K)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47723" y="4084815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25345" y="4084815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4209214"/>
            <a:ext cx="11745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C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9939" y="4270743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64259" y="4270743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94281" y="4270743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4395142"/>
            <a:ext cx="139086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Final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ckt.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8386117"/>
            <a:ext cx="6320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f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0,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54657" y="8386117"/>
            <a:ext cx="6200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-16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-h</a:t>
            </a:r>
            <a:r>
              <a:rPr sz="1200" spc="20" baseline="-80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870638"/>
            <a:ext cx="42474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 of C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b="1" spc="-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taking source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resistance into account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5776140"/>
            <a:ext cx="9057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(1)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* (2)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937682"/>
            <a:ext cx="10399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 =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0,</a:t>
            </a:r>
            <a:r>
              <a:rPr sz="1200" spc="7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jωc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7550711"/>
            <a:ext cx="8230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  <a:r>
              <a:rPr sz="1200" spc="6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-g</a:t>
            </a:r>
            <a:r>
              <a:rPr sz="1200" spc="3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  <a:p>
            <a:pPr marL="631266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7473" y="7550711"/>
            <a:ext cx="113168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b'e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&lt;&lt;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'S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5905" y="7612240"/>
            <a:ext cx="26521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7307" y="7612240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7736639"/>
            <a:ext cx="6805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(4)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3901366"/>
            <a:ext cx="12456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6E6E6E"/>
                </a:solidFill>
                <a:latin typeface="Calibri"/>
                <a:cs typeface="Calibri"/>
              </a:rPr>
              <a:t>So, to summarize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6010836"/>
            <a:ext cx="22600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 = C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6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-------------(5)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5763" y="6072365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0082" y="6072365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10105" y="6072365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5177" y="6072365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6197018"/>
            <a:ext cx="3248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(b)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2923" y="6197018"/>
            <a:ext cx="24728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Taking source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 into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7831127"/>
            <a:ext cx="19918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 = C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--------(9)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5763" y="7892656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80082" y="7892656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10105" y="7892656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71649" y="7892656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8017055"/>
            <a:ext cx="36009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taking source 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9425511"/>
            <a:ext cx="22478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=R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5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'</a:t>
            </a:r>
            <a:r>
              <a:rPr sz="1200" spc="10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 = C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 + g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2235" y="9487344"/>
            <a:ext cx="19861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16075" y="9487344"/>
            <a:ext cx="26010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Calibri"/>
                <a:cs typeface="Calibri"/>
              </a:rPr>
              <a:t>bb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38121" y="9487344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12441" y="9487344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42590" y="9487344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04134" y="9487344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6995" y="957146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940742"/>
            <a:ext cx="53911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b="1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formed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5595" y="1196774"/>
            <a:ext cx="244806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CC amplifier.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471094"/>
            <a:ext cx="30640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Simplified Common Emitter (CE) hybrid 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404161"/>
            <a:ext cx="302446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6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8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 small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neglected.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7137" y="3465690"/>
            <a:ext cx="23902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3507" y="3465690"/>
            <a:ext cx="257308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10" dirty="0">
                <a:solidFill>
                  <a:srgbClr val="000000"/>
                </a:solidFill>
                <a:latin typeface="Calibri"/>
                <a:cs typeface="Calibri"/>
              </a:rPr>
              <a:t>oe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7983527"/>
            <a:ext cx="47944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Analysis of Common Emitter (CE) amplifier using simplified equivalent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ckt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1306502"/>
            <a:ext cx="8729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 f = 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3779446"/>
            <a:ext cx="22234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 Bandwidth Product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087290"/>
            <a:ext cx="1601299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400MHz, find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6097" y="6084811"/>
            <a:ext cx="4937761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500Ω,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spc="6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100,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6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100mA/V,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100Ω,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1PF,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6785" y="6148819"/>
            <a:ext cx="215068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0062" y="6148819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51732" y="6148819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874" y="6148819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43423" y="6148819"/>
            <a:ext cx="25809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-12" dirty="0">
                <a:solidFill>
                  <a:srgbClr val="000000"/>
                </a:solidFill>
                <a:latin typeface="Calibri"/>
                <a:cs typeface="Calibri"/>
              </a:rPr>
              <a:t>bb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54445" y="6148819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3609" y="6334747"/>
            <a:ext cx="20141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83841" y="6334747"/>
            <a:ext cx="19861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8001815"/>
            <a:ext cx="14153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 = C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5763" y="8063344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80082" y="8063344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10105" y="8063344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71649" y="8063344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9081061"/>
            <a:ext cx="7902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spc="-14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449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870638"/>
            <a:ext cx="5877822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Bandwidth of a multistage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2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242494"/>
            <a:ext cx="8207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71569" y="1242494"/>
            <a:ext cx="2792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07557" y="1242494"/>
            <a:ext cx="8061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1428422"/>
            <a:ext cx="5875572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Human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ears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insensitive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3dB.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3dB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3dB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single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85846" y="3980614"/>
            <a:ext cx="19072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(BW)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f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6E6E6E"/>
                </a:solidFill>
                <a:latin typeface="Calibri"/>
                <a:cs typeface="Calibri"/>
              </a:rPr>
              <a:t>~</a:t>
            </a:r>
            <a:r>
              <a:rPr sz="1200" b="1" dirty="0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  <a:p>
            <a:pPr marL="1692148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90314" y="4042143"/>
            <a:ext cx="215068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46346" y="4042143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4352471"/>
            <a:ext cx="5883105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Lower 3dB frequency of multistage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3db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identical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(n).It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25156" y="4737737"/>
            <a:ext cx="222191" cy="20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4821862"/>
            <a:ext cx="15545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overall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falls to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20670" y="4821862"/>
            <a:ext cx="18474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db)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midband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69394" y="4964645"/>
            <a:ext cx="222191" cy="20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36223" y="5161786"/>
            <a:ext cx="178227" cy="13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4316" y="5190803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68293" y="5190804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4316" y="5336757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68293" y="5336757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4316" y="5482722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8293" y="5482723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85077" y="5532221"/>
            <a:ext cx="229246" cy="207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27576" y="5532221"/>
            <a:ext cx="229246" cy="207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4316" y="5628688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68293" y="5611929"/>
            <a:ext cx="403650" cy="24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  <a:r>
              <a:rPr sz="1200" spc="5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24316" y="5774641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980994" y="5765749"/>
            <a:ext cx="178227" cy="13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0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68293" y="5774642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75526" y="5758419"/>
            <a:ext cx="229246" cy="207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86716" y="5794451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917974" y="5794451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89590" y="5821406"/>
            <a:ext cx="234908" cy="232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3" baseline="42837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24316" y="5901100"/>
            <a:ext cx="573786" cy="28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  <a:r>
              <a:rPr sz="1200" spc="5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16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17974" y="5920608"/>
            <a:ext cx="361705" cy="267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04143" y="5996545"/>
            <a:ext cx="452199" cy="27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8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-2307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050" i="1" spc="-131" baseline="-230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9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200" i="1" spc="56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24138" y="6059559"/>
            <a:ext cx="270371" cy="68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461" dirty="0">
                <a:solidFill>
                  <a:srgbClr val="000000"/>
                </a:solidFill>
                <a:latin typeface="SIEKIK+Symbol"/>
                <a:cs typeface="SIEKIK+Symbol"/>
              </a:rPr>
              <a:t></a:t>
            </a:r>
          </a:p>
          <a:p>
            <a:pPr marL="0" marR="0">
              <a:lnSpc>
                <a:spcPts val="1473"/>
              </a:lnSpc>
              <a:spcBef>
                <a:spcPts val="19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86716" y="6060169"/>
            <a:ext cx="211385" cy="2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17974" y="6059560"/>
            <a:ext cx="361705" cy="251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200" spc="4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61" dirty="0">
                <a:solidFill>
                  <a:srgbClr val="000000"/>
                </a:solidFill>
                <a:latin typeface="SIEKIK+Symbol"/>
                <a:cs typeface="SIEKIK+Symbol"/>
              </a:rPr>
              <a:t>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040163" y="6490116"/>
            <a:ext cx="264885" cy="254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spc="75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  <a:r>
              <a:rPr sz="1050" i="1" baseline="6800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65993" y="6565472"/>
            <a:ext cx="177762" cy="13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73029" y="6595394"/>
            <a:ext cx="210738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903109" y="6595394"/>
            <a:ext cx="210738" cy="3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75410" y="6622371"/>
            <a:ext cx="234334" cy="231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3" baseline="4290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24138" y="6666744"/>
            <a:ext cx="210738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903109" y="6666744"/>
            <a:ext cx="347791" cy="25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272488" y="6720176"/>
            <a:ext cx="411279" cy="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spc="6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363147" y="6693490"/>
            <a:ext cx="320620" cy="23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206831" y="6702725"/>
            <a:ext cx="455510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8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24138" y="6813437"/>
            <a:ext cx="210738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473029" y="6798596"/>
            <a:ext cx="777871" cy="28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  <a:r>
              <a:rPr sz="1200" spc="10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1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800" baseline="-22488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800" spc="169" baseline="-224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590243" y="6841037"/>
            <a:ext cx="393849" cy="231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6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51583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24138" y="6937989"/>
            <a:ext cx="210738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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040163" y="6937989"/>
            <a:ext cx="210738" cy="225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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097584" y="7316173"/>
            <a:ext cx="198224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Squaring</a:t>
            </a:r>
            <a:r>
              <a:rPr sz="12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sides we get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992077" y="7509837"/>
            <a:ext cx="178623" cy="13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124107" y="7538082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862500" y="7552745"/>
            <a:ext cx="178623" cy="13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24086" y="7538082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369532" y="7580991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799706" y="7580991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571968" y="7608077"/>
            <a:ext cx="195514" cy="208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124107" y="7678133"/>
            <a:ext cx="457381" cy="235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4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  <a:r>
              <a:rPr sz="1200" spc="11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799706" y="7678133"/>
            <a:ext cx="644613" cy="235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  <a:r>
              <a:rPr sz="1200" spc="5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623489" y="7702925"/>
            <a:ext cx="183707" cy="13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369532" y="7748459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799706" y="7748459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369532" y="7782372"/>
            <a:ext cx="766510" cy="28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  <a:r>
              <a:rPr sz="12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2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92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2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40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800" baseline="-22122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800" spc="69" baseline="-22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538426" y="7919559"/>
            <a:ext cx="183707" cy="13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1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124107" y="7828618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124107" y="7888810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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924086" y="7888810"/>
            <a:ext cx="211956" cy="22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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97584" y="8069483"/>
            <a:ext cx="1899562" cy="21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Taking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200" spc="18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200" spc="-22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root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795286" y="8271768"/>
            <a:ext cx="177641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05196" y="8301494"/>
            <a:ext cx="410995" cy="395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4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461" baseline="70856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732575" y="8301494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103340" y="8301615"/>
            <a:ext cx="177641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505799" y="8329112"/>
            <a:ext cx="234661" cy="232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6" baseline="4326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732575" y="8409480"/>
            <a:ext cx="568373" cy="28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5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i="1" baseline="32097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305492" y="8506641"/>
            <a:ext cx="637781" cy="28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  <a:r>
              <a:rPr sz="12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74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573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050" i="1" spc="-134" baseline="5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95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200" i="1" spc="5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35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800" baseline="-22492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604124" y="8787377"/>
            <a:ext cx="177641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116764" y="8817102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542016" y="8817102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907304" y="8816905"/>
            <a:ext cx="177641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316760" y="8844098"/>
            <a:ext cx="194603" cy="20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116764" y="8915547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542016" y="8915547"/>
            <a:ext cx="781460" cy="23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4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  <a:r>
              <a:rPr sz="1200" spc="5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367902" y="8939343"/>
            <a:ext cx="182615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908523" y="8949801"/>
            <a:ext cx="177641" cy="136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116764" y="8986600"/>
            <a:ext cx="635951" cy="289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  <a:r>
              <a:rPr sz="1200" spc="10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800" baseline="32875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232743" y="9063136"/>
            <a:ext cx="391813" cy="23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6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51141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116764" y="9085045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542016" y="9085045"/>
            <a:ext cx="210699" cy="225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097584" y="9288509"/>
            <a:ext cx="214231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Taking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square root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7087" y="917217"/>
            <a:ext cx="210874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7047" y="917217"/>
            <a:ext cx="210874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7503" y="917160"/>
            <a:ext cx="177838" cy="13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9423" y="944084"/>
            <a:ext cx="194730" cy="206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7087" y="1014674"/>
            <a:ext cx="210874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7047" y="1014674"/>
            <a:ext cx="828871" cy="23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8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spc="5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1220" y="1038684"/>
            <a:ext cx="182834" cy="13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58722" y="1049038"/>
            <a:ext cx="177838" cy="13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7087" y="1085329"/>
            <a:ext cx="640835" cy="28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  <a:r>
              <a:rPr sz="1200" spc="10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800" baseline="32541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4402" y="1161529"/>
            <a:ext cx="394045" cy="23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6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51495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7087" y="1182785"/>
            <a:ext cx="210874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47047" y="1182785"/>
            <a:ext cx="210874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5999" y="1405171"/>
            <a:ext cx="234632" cy="36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4" baseline="42813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  <a:p>
            <a:pPr marL="6099" marR="0">
              <a:lnSpc>
                <a:spcPts val="776"/>
              </a:lnSpc>
              <a:spcBef>
                <a:spcPts val="312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9996" y="1459979"/>
            <a:ext cx="562373" cy="273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74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-2342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050" i="1" spc="-133" baseline="-234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9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200" i="1" spc="5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146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 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16159" y="1762096"/>
            <a:ext cx="228580" cy="206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03318" y="1769894"/>
            <a:ext cx="177838" cy="13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96865" y="1744675"/>
            <a:ext cx="323649" cy="22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spc="9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2123748"/>
            <a:ext cx="5882648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Higher 3dB frequency of multistage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3db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identical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(n).It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 which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25156" y="2509523"/>
            <a:ext cx="222191" cy="20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2593139"/>
            <a:ext cx="15545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overall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falls to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20670" y="2593139"/>
            <a:ext cx="18474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db)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midband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69394" y="2736430"/>
            <a:ext cx="222191" cy="20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7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66689" y="2932092"/>
            <a:ext cx="178190" cy="137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9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24295" y="2961127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98208" y="2961127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24295" y="3107093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98208" y="3107093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4295" y="3253046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98208" y="3253046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00660" y="3304063"/>
            <a:ext cx="229183" cy="20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62100" y="3304063"/>
            <a:ext cx="229183" cy="20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24295" y="3399012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98208" y="3383776"/>
            <a:ext cx="406523" cy="240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  <a:r>
              <a:rPr sz="1200" spc="5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24295" y="3544965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06795" y="3552904"/>
            <a:ext cx="459558" cy="273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2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83" baseline="4285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700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91" baseline="42851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800" i="1" spc="60" baseline="4285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100" baseline="42851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010676" y="3538172"/>
            <a:ext cx="178190" cy="137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9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098208" y="3544965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510011" y="3530809"/>
            <a:ext cx="229183" cy="207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89161" y="3567219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47100" y="3567219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24295" y="3674170"/>
            <a:ext cx="576203" cy="28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  <a:r>
              <a:rPr sz="1200" spc="5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26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8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947100" y="3690931"/>
            <a:ext cx="362445" cy="270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4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24295" y="3832931"/>
            <a:ext cx="270274" cy="25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461" dirty="0">
                <a:solidFill>
                  <a:srgbClr val="000000"/>
                </a:solidFill>
                <a:latin typeface="SIEKIK+Symbol"/>
                <a:cs typeface="SIEKIK+Symbol"/>
              </a:rPr>
              <a:t>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489161" y="3833541"/>
            <a:ext cx="211337" cy="22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692489" y="3812337"/>
            <a:ext cx="250626" cy="231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80" baseline="4284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947100" y="3832931"/>
            <a:ext cx="362445" cy="25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200" spc="4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461" dirty="0">
                <a:solidFill>
                  <a:srgbClr val="000000"/>
                </a:solidFill>
                <a:latin typeface="SIEKIK+Symbol"/>
                <a:cs typeface="SIEKIK+Symbol"/>
              </a:rPr>
              <a:t>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24130" y="4288366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056058" y="4258738"/>
            <a:ext cx="264234" cy="2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spc="70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  <a:r>
              <a:rPr sz="1050" i="1" baseline="68006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469553" y="4334094"/>
            <a:ext cx="709761" cy="26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spc="1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6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spc="3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  <a:r>
              <a:rPr sz="1050" baseline="68206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585824" y="4391002"/>
            <a:ext cx="416657" cy="20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8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24130" y="4435377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920268" y="4435377"/>
            <a:ext cx="346510" cy="251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3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70912" y="4488806"/>
            <a:ext cx="409361" cy="269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spc="6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60926" y="4462124"/>
            <a:ext cx="319347" cy="234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636775" y="4485708"/>
            <a:ext cx="197477" cy="136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221139" y="4471357"/>
            <a:ext cx="453239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8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920268" y="4533168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124130" y="4582070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20268" y="4582070"/>
            <a:ext cx="346510" cy="27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200" spc="3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69553" y="4631276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670046" y="4609668"/>
            <a:ext cx="248743" cy="23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0" baseline="4289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124130" y="4706623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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056058" y="4706623"/>
            <a:ext cx="210720" cy="22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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097584" y="5087450"/>
            <a:ext cx="198224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Squaring</a:t>
            </a:r>
            <a:r>
              <a:rPr sz="12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sides we get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020476" y="5281108"/>
            <a:ext cx="179279" cy="138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124474" y="5308878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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370672" y="5308878"/>
            <a:ext cx="794273" cy="28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spc="1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spc="36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  <a:r>
              <a:rPr sz="1050" baseline="6752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-125" baseline="675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</a:t>
            </a:r>
          </a:p>
          <a:p>
            <a:pPr marL="117835" marR="0">
              <a:lnSpc>
                <a:spcPts val="1349"/>
              </a:lnSpc>
              <a:spcBef>
                <a:spcPts val="5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8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124474" y="5449078"/>
            <a:ext cx="459017" cy="23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7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  <a:r>
              <a:rPr sz="1200" spc="117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827181" y="5449078"/>
            <a:ext cx="647404" cy="23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  <a:r>
              <a:rPr sz="1200" spc="5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540162" y="5474402"/>
            <a:ext cx="199687" cy="138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370672" y="5519480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827181" y="5519480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124474" y="5599724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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370672" y="5595634"/>
            <a:ext cx="794273" cy="248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  <a:r>
              <a:rPr sz="1200" spc="8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1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  <a:r>
              <a:rPr sz="12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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124474" y="5659979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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952126" y="5659980"/>
            <a:ext cx="212819" cy="227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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625514" y="5691267"/>
            <a:ext cx="199687" cy="138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7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097584" y="5840760"/>
            <a:ext cx="1899562" cy="21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Taking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200" spc="18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200" spc="-22" baseline="37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root</a:t>
            </a:r>
            <a:r>
              <a:rPr sz="12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824037" y="6040928"/>
            <a:ext cx="177723" cy="13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105208" y="6070266"/>
            <a:ext cx="411478" cy="39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461" baseline="70656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305878" y="6055179"/>
            <a:ext cx="593038" cy="508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13" marR="0">
              <a:lnSpc>
                <a:spcPts val="1706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3" baseline="4326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7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92" baseline="43261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800" i="1" spc="56" baseline="4326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100" baseline="43261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</a:p>
          <a:p>
            <a:pPr marL="0" marR="0">
              <a:lnSpc>
                <a:spcPts val="1476"/>
              </a:lnSpc>
              <a:spcBef>
                <a:spcPts val="196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  <a:r>
              <a:rPr sz="1200" spc="8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72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606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760906" y="6070267"/>
            <a:ext cx="210808" cy="22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2131144" y="6070456"/>
            <a:ext cx="177723" cy="13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8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760906" y="6177947"/>
            <a:ext cx="568232" cy="287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5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7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i="1" baseline="32298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760906" y="6338221"/>
            <a:ext cx="210808" cy="22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116947" y="6556311"/>
            <a:ext cx="707136" cy="268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spc="1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4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spc="28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  <a:r>
              <a:rPr sz="1050" baseline="68103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930680" y="6585877"/>
            <a:ext cx="177347" cy="136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232456" y="6613020"/>
            <a:ext cx="415636" cy="206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8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116947" y="6684613"/>
            <a:ext cx="210313" cy="224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565701" y="6684613"/>
            <a:ext cx="780316" cy="23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spc="4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  <a:r>
              <a:rPr sz="1200" spc="5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283571" y="6708161"/>
            <a:ext cx="196897" cy="136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5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931891" y="6718632"/>
            <a:ext cx="177347" cy="136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5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116947" y="6755767"/>
            <a:ext cx="210313" cy="224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565701" y="6755767"/>
            <a:ext cx="210313" cy="224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1116947" y="6854333"/>
            <a:ext cx="210313" cy="224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316528" y="6832327"/>
            <a:ext cx="248000" cy="231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9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69" baseline="43309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565701" y="6854333"/>
            <a:ext cx="210313" cy="224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097584" y="7056712"/>
            <a:ext cx="214231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Taking</a:t>
            </a:r>
            <a:r>
              <a:rPr sz="12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square root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2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2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sides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1117112" y="7270883"/>
            <a:ext cx="666341" cy="25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</a:t>
            </a:r>
            <a:r>
              <a:rPr sz="1200" spc="12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40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1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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1983402" y="7286648"/>
            <a:ext cx="177899" cy="136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1234588" y="7313170"/>
            <a:ext cx="418933" cy="207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200" i="1" spc="8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1117112" y="7383606"/>
            <a:ext cx="211071" cy="22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1572383" y="7383606"/>
            <a:ext cx="829952" cy="234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8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spc="5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91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1286155" y="7407978"/>
            <a:ext cx="197694" cy="136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1984309" y="7418315"/>
            <a:ext cx="177899" cy="136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1117112" y="7454458"/>
            <a:ext cx="211071" cy="22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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1572383" y="7454458"/>
            <a:ext cx="211071" cy="22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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1117112" y="7552070"/>
            <a:ext cx="211071" cy="22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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1319726" y="7530604"/>
            <a:ext cx="249563" cy="231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75" baseline="42749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1572383" y="7552070"/>
            <a:ext cx="211071" cy="225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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1988578" y="7813945"/>
            <a:ext cx="177899" cy="136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1150066" y="7895180"/>
            <a:ext cx="1257457" cy="273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-23628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050" i="1" spc="-54" baseline="-236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9" dirty="0">
                <a:solidFill>
                  <a:srgbClr val="000000"/>
                </a:solidFill>
                <a:latin typeface="SIEKIK+Symbol"/>
                <a:cs typeface="SIEKIK+Symbol"/>
              </a:rPr>
              <a:t></a:t>
            </a:r>
            <a:r>
              <a:rPr sz="1200" i="1" spc="5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149" dirty="0">
                <a:solidFill>
                  <a:srgbClr val="000000"/>
                </a:solidFill>
                <a:latin typeface="SIEKIK+Symbol"/>
                <a:cs typeface="SIEKIK+Symbol"/>
              </a:rPr>
              <a:t>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2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7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1050" i="1" baseline="-23628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050" i="1" spc="784" baseline="-236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i="1" baseline="31926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050" i="1" spc="127" baseline="319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91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0940" y="880949"/>
            <a:ext cx="714431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85" dirty="0">
                <a:solidFill>
                  <a:srgbClr val="121214"/>
                </a:solidFill>
                <a:latin typeface="Calibri"/>
                <a:cs typeface="Calibri"/>
              </a:rPr>
              <a:t>UNIT-III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6286" y="1127837"/>
            <a:ext cx="2484263" cy="25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4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Amplifier &amp;</a:t>
            </a:r>
            <a:r>
              <a:rPr sz="1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416230"/>
            <a:ext cx="13410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b="1" spc="-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9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690931"/>
            <a:ext cx="5887805" cy="2275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nearly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i.e.</a:t>
            </a:r>
            <a:r>
              <a:rPr sz="1200" i="1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times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Consequently,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casual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disturbance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tendency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hum</a:t>
            </a:r>
            <a:r>
              <a:rPr sz="1200" i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sudden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fields.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undesirable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must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kept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 as possible.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 level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considerably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i="1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i="1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i.e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injecting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opposition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effects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providing negative feedback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Ideally</a:t>
            </a:r>
            <a:r>
              <a:rPr sz="1200" spc="5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5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reproduce</a:t>
            </a:r>
            <a:r>
              <a:rPr sz="1200" spc="5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5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5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4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magnitude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comings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934894"/>
            <a:ext cx="55794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voltage,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129966"/>
            <a:ext cx="4927388" cy="1897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70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components.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wave-form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non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linearities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characters</a:t>
            </a:r>
          </a:p>
          <a:p>
            <a:pPr marL="152704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Amplifying device.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 noise (undesired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signals)</a:t>
            </a:r>
          </a:p>
          <a:p>
            <a:pPr marL="116128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above drawbacks 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minimizing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we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 feedback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CLASSIFICATION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AMPLIFIERS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classified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broadly as,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amplifiers.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amplifiers.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Transconductance amplifiers.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5989500"/>
            <a:ext cx="19579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Transresistance amplifiers.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140114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2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b="1" spc="-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285166"/>
            <a:ext cx="5822334" cy="150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simply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strength.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amplifying,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whether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information.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2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disturbance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sz="1200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tendency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hum due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sudden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stray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fields.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tends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output,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 undesirable.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910386"/>
            <a:ext cx="5825702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considerably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done by injecting a fraction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phase opposition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signal.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3486457"/>
            <a:ext cx="20227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Principle</a:t>
            </a:r>
            <a:r>
              <a:rPr sz="1200" b="1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-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b="1" spc="-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3769921"/>
            <a:ext cx="5824533" cy="73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6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6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6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parts.</a:t>
            </a:r>
            <a:r>
              <a:rPr sz="1200" spc="6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6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6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feedback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resistors.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understood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figure.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6901106"/>
            <a:ext cx="5820881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figure,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represented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59708" y="7219047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8247" y="721904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7413551"/>
            <a:ext cx="40348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extracts a voltage V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β V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 output V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41753" y="7475080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17038" y="7475080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27348" y="7475080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7761024"/>
            <a:ext cx="581536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subtracted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Now,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8291375"/>
            <a:ext cx="1250379" cy="410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Vi=Vs+Vf=Vs+βVo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Vi=Vs−Vf=Vs−βVo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8733589"/>
            <a:ext cx="44532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quantity β = V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/V</a:t>
            </a:r>
            <a:r>
              <a:rPr sz="1200" spc="3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feedback ratio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56409" y="8795118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33193" y="8795118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8369" y="9081061"/>
            <a:ext cx="58204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case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feedback.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-14" baseline="-8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9337119"/>
            <a:ext cx="37280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(V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βV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multiplied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 gain A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amplifier.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50187" y="9398647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73529" y="9398647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369" y="940742"/>
            <a:ext cx="5815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5492" y="1218110"/>
            <a:ext cx="9155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(V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−βV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)A=V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6556" y="1279639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0020" y="1279639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20794" y="1279639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87724" y="1474142"/>
            <a:ext cx="3064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58540" y="1748843"/>
            <a:ext cx="9127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−AβV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2276" y="1810372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04132" y="1810372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17746" y="1810372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87724" y="2004875"/>
            <a:ext cx="3064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43300" y="2282243"/>
            <a:ext cx="9968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=V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(1+Aβ)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7036" y="2343772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18203" y="2343772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37788" y="2538275"/>
            <a:ext cx="8053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77143" y="2826120"/>
            <a:ext cx="326751" cy="2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95270" y="2826121"/>
            <a:ext cx="247818" cy="2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95465" y="2909330"/>
            <a:ext cx="238132" cy="2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84523" y="3034836"/>
            <a:ext cx="889708" cy="231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sz="1250" i="1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spc="147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5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i="1" spc="-32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8369" y="3413305"/>
            <a:ext cx="581625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-11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(gain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feedback)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voltage V</a:t>
            </a:r>
            <a:r>
              <a:rPr sz="1200" spc="4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applied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49982" y="3730866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07306" y="3730866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92333" y="3958919"/>
            <a:ext cx="245463" cy="2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0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590478" y="4042055"/>
            <a:ext cx="440667" cy="229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5"/>
              </a:lnSpc>
              <a:spcBef>
                <a:spcPts val="0"/>
              </a:spcBef>
              <a:spcAft>
                <a:spcPts val="0"/>
              </a:spcAft>
            </a:pPr>
            <a:r>
              <a:rPr sz="1250" i="1" spc="-18" dirty="0">
                <a:solidFill>
                  <a:srgbClr val="000000"/>
                </a:solidFill>
                <a:latin typeface="Times New Roman"/>
                <a:cs typeface="Times New Roman"/>
              </a:rPr>
              <a:t>Af</a:t>
            </a:r>
            <a:r>
              <a:rPr sz="1250" i="1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09621" y="4167558"/>
            <a:ext cx="558766" cy="229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5"/>
              </a:lnSpc>
              <a:spcBef>
                <a:spcPts val="0"/>
              </a:spcBef>
              <a:spcAft>
                <a:spcPts val="0"/>
              </a:spcAft>
            </a:pPr>
            <a:r>
              <a:rPr sz="1250" spc="142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5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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28369" y="4547542"/>
            <a:ext cx="51585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equation of gain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feedback amplifier,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feedback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094344" y="4834626"/>
            <a:ext cx="247818" cy="21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9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0672" y="4917835"/>
            <a:ext cx="443533" cy="2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Af</a:t>
            </a:r>
            <a:r>
              <a:rPr sz="1250" i="1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11690" y="5043341"/>
            <a:ext cx="560689" cy="2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sz="1250" spc="147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5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5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50" dirty="0">
                <a:solidFill>
                  <a:srgbClr val="000000"/>
                </a:solidFill>
                <a:latin typeface="SIEKIK+Symbol"/>
                <a:cs typeface="SIEKIK+Symbol"/>
              </a:rPr>
              <a:t>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28369" y="5422572"/>
            <a:ext cx="49608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 are the standard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equations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calculate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amplifiers.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7584" y="5742612"/>
            <a:ext cx="13093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9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1200" b="1" spc="-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000000"/>
                </a:solidFill>
                <a:latin typeface="Calibri"/>
                <a:cs typeface="Calibri"/>
              </a:rPr>
              <a:t>Feedbacks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28369" y="6029124"/>
            <a:ext cx="5821230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injecting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back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Feedback.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found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useful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reducing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making the 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stable.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28369" y="6885866"/>
            <a:ext cx="5821028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whether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aids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or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opposes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 of feedbacks used.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97584" y="7721400"/>
            <a:ext cx="12850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28369" y="8007911"/>
            <a:ext cx="5820215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either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aids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asPositive feedback.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28369" y="8606142"/>
            <a:ext cx="5825312" cy="48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making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resultant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around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loop,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finally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signal.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28369" y="9212125"/>
            <a:ext cx="5821495" cy="480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6515" y="957146"/>
            <a:ext cx="211282" cy="49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940742"/>
            <a:ext cx="1419970" cy="52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Increasing distortion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556819"/>
            <a:ext cx="5812927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recommended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sufficiently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large,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oscillations,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388924"/>
            <a:ext cx="134904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672641"/>
            <a:ext cx="5817954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either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opposes it,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feedback.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273666"/>
            <a:ext cx="5821485" cy="739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shift.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the resultant feedback voltage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24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phase with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signal V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7100" y="3850119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77661" y="3850119"/>
            <a:ext cx="2296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4133014"/>
            <a:ext cx="5824551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reduced,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feedback such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6515" y="4838266"/>
            <a:ext cx="211282" cy="173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9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4821862"/>
            <a:ext cx="1861472" cy="532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improved</a:t>
            </a:r>
          </a:p>
          <a:p>
            <a:pPr marL="0" marR="0">
              <a:lnSpc>
                <a:spcPts val="1464"/>
              </a:lnSpc>
              <a:spcBef>
                <a:spcPts val="9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5437812"/>
            <a:ext cx="12942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5115" y="5745660"/>
            <a:ext cx="2861065" cy="843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</a:p>
          <a:p>
            <a:pPr marL="0" marR="0">
              <a:lnSpc>
                <a:spcPts val="1464"/>
              </a:lnSpc>
              <a:spcBef>
                <a:spcPts val="9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output impedance</a:t>
            </a:r>
          </a:p>
          <a:p>
            <a:pPr marL="0" marR="0">
              <a:lnSpc>
                <a:spcPts val="1464"/>
              </a:lnSpc>
              <a:spcBef>
                <a:spcPts val="9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uniform application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6675554"/>
            <a:ext cx="56521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 of these advantages negative feedback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frequently employed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7019978"/>
            <a:ext cx="5823696" cy="73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feeding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portion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phase.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 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whereas the feedback network doesn’t.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7879896"/>
            <a:ext cx="5820172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 for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taken as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 connection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 the current energy to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series connection.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369" y="8736637"/>
            <a:ext cx="425196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 of negative feedback circuits. They are 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26515" y="9185857"/>
            <a:ext cx="211282" cy="50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5115" y="9169453"/>
            <a:ext cx="1831963" cy="52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Voltage Feedback</a:t>
            </a:r>
          </a:p>
          <a:p>
            <a:pPr marL="0" marR="0">
              <a:lnSpc>
                <a:spcPts val="1464"/>
              </a:lnSpc>
              <a:spcBef>
                <a:spcPts val="9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Current Feedback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80171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9" dirty="0">
                <a:solidFill>
                  <a:srgbClr val="000000"/>
                </a:solidFill>
                <a:latin typeface="Calibri"/>
                <a:cs typeface="Calibri"/>
              </a:rPr>
              <a:t>NegativeVoltageFeedback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151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method,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455854"/>
            <a:ext cx="31636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classified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 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6515" y="1902407"/>
            <a:ext cx="211282" cy="50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1886003"/>
            <a:ext cx="1626909" cy="5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Voltage-series feedback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Voltage-shunt feedback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2477315"/>
            <a:ext cx="17973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4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b="1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b="1" spc="-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2764081"/>
            <a:ext cx="581560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method,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 This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classified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 types.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6515" y="3469333"/>
            <a:ext cx="211282" cy="49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3452929"/>
            <a:ext cx="1629805" cy="52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Current-series feedback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Current-shunt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4072054"/>
            <a:ext cx="25114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have a brief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 on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4389046"/>
            <a:ext cx="16625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Voltage-SeriesFeedback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4675558"/>
            <a:ext cx="5824076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shunt-driven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series-fed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parallel-series circuit.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5532300"/>
            <a:ext cx="5815880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evident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8196887"/>
            <a:ext cx="5815142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output,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3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connection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6149" y="4437352"/>
            <a:ext cx="260266" cy="430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17" marR="0">
              <a:lnSpc>
                <a:spcPts val="1367"/>
              </a:lnSpc>
              <a:spcBef>
                <a:spcPts val="0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0" marR="0">
              <a:lnSpc>
                <a:spcPts val="1367"/>
              </a:lnSpc>
              <a:spcBef>
                <a:spcPts val="303"/>
              </a:spcBef>
              <a:spcAft>
                <a:spcPts val="0"/>
              </a:spcAft>
            </a:pPr>
            <a:r>
              <a:rPr sz="12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4532302"/>
            <a:ext cx="3627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  <a:p>
            <a:pPr marL="8260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27864" y="4752408"/>
            <a:ext cx="195426" cy="139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4965372"/>
            <a:ext cx="5081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=h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7513" y="5026901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35659" y="5026901"/>
            <a:ext cx="324117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8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5245788"/>
            <a:ext cx="14100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Apply KVL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side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5523156"/>
            <a:ext cx="18548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+h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=0</a:t>
            </a:r>
            <a:r>
              <a:rPr sz="12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=&gt; (R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+hie)I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0185" y="5584685"/>
            <a:ext cx="28449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8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66723" y="5584685"/>
            <a:ext cx="31802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  <a:r>
              <a:rPr sz="8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01545" y="5584685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94737" y="5584685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803572"/>
            <a:ext cx="27210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possible only 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=0</a:t>
            </a:r>
            <a:r>
              <a:rPr sz="1200" spc="8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=&gt;I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=h</a:t>
            </a:r>
            <a:r>
              <a:rPr sz="120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06929" y="5865101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40710" y="5865101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38830" y="5865101"/>
            <a:ext cx="32741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8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6081194"/>
            <a:ext cx="4930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14" baseline="-7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=∞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6547538"/>
            <a:ext cx="5885909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BJT</a:t>
            </a:r>
            <a:r>
              <a:rPr sz="1200" b="1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b="1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1200" b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b="1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(CC)</a:t>
            </a:r>
            <a:r>
              <a:rPr sz="1200" b="1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b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simplified</a:t>
            </a:r>
            <a:r>
              <a:rPr sz="1200" b="1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model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6548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Voltage-ShuntFeedback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4076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shunt-driven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shunt-fed feedback i.e.,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parallel-parallel proto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056691"/>
            <a:ext cx="5814665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evident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the feedback 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shunt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4553638"/>
            <a:ext cx="5811986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well,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impedance 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5157396"/>
            <a:ext cx="16581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7" dirty="0">
                <a:solidFill>
                  <a:srgbClr val="000000"/>
                </a:solidFill>
                <a:latin typeface="Calibri"/>
                <a:cs typeface="Calibri"/>
              </a:rPr>
              <a:t>Current-SeriesFeedback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5504868"/>
            <a:ext cx="5824076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series-driven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series-fed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series-series circuit.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6361610"/>
            <a:ext cx="5825558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evident that the feedback circuit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8739685"/>
            <a:ext cx="581610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well,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impedance 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913310"/>
            <a:ext cx="16505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6" dirty="0">
                <a:solidFill>
                  <a:srgbClr val="000000"/>
                </a:solidFill>
                <a:latin typeface="Calibri"/>
                <a:cs typeface="Calibri"/>
              </a:rPr>
              <a:t>Current-ShuntFeedback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199822"/>
            <a:ext cx="5824076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series-driven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shunt-fed feedback i.e.,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series-parallel circuit.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2056691"/>
            <a:ext cx="581484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evident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the feedback 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series 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but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4419526"/>
            <a:ext cx="5821519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output,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1200" spc="3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connection</a:t>
            </a:r>
            <a:r>
              <a:rPr sz="12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5279316"/>
            <a:ext cx="5816371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tabulate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affected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different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feedbacks.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42921" y="6248834"/>
            <a:ext cx="12913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 of Feedback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6321986"/>
            <a:ext cx="10619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2921" y="6608499"/>
            <a:ext cx="42738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Voltage-Series</a:t>
            </a:r>
            <a:r>
              <a:rPr sz="1200" spc="1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Voltage-Shunt</a:t>
            </a:r>
            <a:r>
              <a:rPr sz="1200" spc="1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Current-Series</a:t>
            </a:r>
            <a:r>
              <a:rPr sz="1200" spc="1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Current-Shunt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6968162"/>
            <a:ext cx="9421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42921" y="6968162"/>
            <a:ext cx="784267" cy="130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25596" y="6968162"/>
            <a:ext cx="784419" cy="202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8746" y="6968162"/>
            <a:ext cx="784267" cy="202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84469" y="6968162"/>
            <a:ext cx="784268" cy="2023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2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</a:p>
          <a:p>
            <a:pPr marL="0" marR="0">
              <a:lnSpc>
                <a:spcPts val="1464"/>
              </a:lnSpc>
              <a:spcBef>
                <a:spcPts val="13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7328207"/>
            <a:ext cx="823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7687872"/>
            <a:ext cx="1254641" cy="583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resistance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resistance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8407453"/>
            <a:ext cx="2229603" cy="58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Harmonic distortion</a:t>
            </a:r>
            <a:r>
              <a:rPr sz="1200" spc="1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  <a:p>
            <a:pPr marL="0" marR="0">
              <a:lnSpc>
                <a:spcPts val="1464"/>
              </a:lnSpc>
              <a:spcBef>
                <a:spcPts val="13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  <a:r>
              <a:rPr sz="1200" spc="8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06236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EXPRESSION FOR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INPUT RESISTANCE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WITH VOLTAGE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SERIES FEEDBACK</a:t>
            </a:r>
          </a:p>
          <a:p>
            <a:pPr marL="33832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 circuit Av represents the open circuit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taking Rs 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748841"/>
            <a:ext cx="16141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series feedback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4183" y="2942450"/>
            <a:ext cx="289749" cy="45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baseline="43257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 marL="39116" marR="0">
              <a:lnSpc>
                <a:spcPts val="1343"/>
              </a:lnSpc>
              <a:spcBef>
                <a:spcPts val="242"/>
              </a:spcBef>
              <a:spcAft>
                <a:spcPts val="0"/>
              </a:spcAft>
            </a:pPr>
            <a:r>
              <a:rPr sz="1200" i="1" spc="6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050" i="1" baseline="-25238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7442" y="3022996"/>
            <a:ext cx="455546" cy="25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6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spc="38" baseline="-25241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050" i="1" spc="295" baseline="-25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373681"/>
            <a:ext cx="22349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Apply KVL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side 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3654098"/>
            <a:ext cx="8090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-I</a:t>
            </a:r>
            <a:r>
              <a:rPr sz="12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-V</a:t>
            </a:r>
            <a:r>
              <a:rPr sz="12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3233" y="3715626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8227" y="3715626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14907" y="3715626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70355" y="3715626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3931846"/>
            <a:ext cx="12575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=I</a:t>
            </a:r>
            <a:r>
              <a:rPr sz="12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+V</a:t>
            </a:r>
            <a:r>
              <a:rPr sz="12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=I</a:t>
            </a:r>
            <a:r>
              <a:rPr sz="12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+βV</a:t>
            </a:r>
          </a:p>
          <a:p>
            <a:pPr marL="1052144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83233" y="3993374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8707" y="3993374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45387" y="3993374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31315" y="3993374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77619" y="3993374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84553" y="3993374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4212262"/>
            <a:ext cx="21627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voltage 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95510" y="4499655"/>
            <a:ext cx="596349" cy="26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184" dirty="0">
                <a:solidFill>
                  <a:srgbClr val="000000"/>
                </a:solidFill>
                <a:latin typeface="Times New Roman"/>
                <a:cs typeface="Times New Roman"/>
              </a:rPr>
              <a:t>AV</a:t>
            </a:r>
            <a:r>
              <a:rPr sz="1650" i="1" spc="-2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0797" y="4608232"/>
            <a:ext cx="515703" cy="3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65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i="1" baseline="-24734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50" i="1" spc="210" baseline="-247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27873" y="4608232"/>
            <a:ext cx="1379726" cy="292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65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50" i="1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650" i="1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50" i="1" spc="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  <a:r>
              <a:rPr sz="165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65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03038" y="4628689"/>
            <a:ext cx="205817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62280" y="4628689"/>
            <a:ext cx="185837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35143" y="4628689"/>
            <a:ext cx="219333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5765" y="4771581"/>
            <a:ext cx="265894" cy="292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09935" y="4760948"/>
            <a:ext cx="225915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91912" y="4760948"/>
            <a:ext cx="185837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58152" y="4760948"/>
            <a:ext cx="185837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49346" y="4760948"/>
            <a:ext cx="225915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44260" y="4760948"/>
            <a:ext cx="185837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51680" y="4795262"/>
            <a:ext cx="674093" cy="26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7"/>
              </a:lnSpc>
              <a:spcBef>
                <a:spcPts val="0"/>
              </a:spcBef>
              <a:spcAft>
                <a:spcPts val="0"/>
              </a:spcAft>
            </a:pP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650" i="1" spc="16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68305" y="4924290"/>
            <a:ext cx="212575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69057" y="4924290"/>
            <a:ext cx="219333" cy="171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sz="95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82644" y="5267440"/>
            <a:ext cx="447999" cy="22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-100" baseline="41466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700" i="1" spc="4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baseline="41466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00894" y="5360743"/>
            <a:ext cx="183598" cy="13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8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97584" y="5386154"/>
            <a:ext cx="728977" cy="21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200" spc="3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89218" y="5374892"/>
            <a:ext cx="237601" cy="22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59748" y="5485520"/>
            <a:ext cx="188539" cy="13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68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31725" y="5489934"/>
            <a:ext cx="615586" cy="246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800" i="1" spc="10" baseline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baseline="-24193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050" i="1" spc="155" baseline="-24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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spc="44" baseline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baseline="-24193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097584" y="5715180"/>
            <a:ext cx="38954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represents the open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 feedback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97584" y="5901108"/>
            <a:ext cx="58579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represents the open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 feedback taking the load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account.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86281" y="5962637"/>
            <a:ext cx="2094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30773" y="5962637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97584" y="6087448"/>
            <a:ext cx="109892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=I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2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+βA</a:t>
            </a:r>
            <a:r>
              <a:rPr sz="12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2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07617" y="6145814"/>
            <a:ext cx="191543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81379" y="6145814"/>
            <a:ext cx="180345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12443" y="6145814"/>
            <a:ext cx="180345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814195" y="6145814"/>
            <a:ext cx="281183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800" spc="1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046097" y="6145814"/>
            <a:ext cx="180345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474183" y="6267945"/>
            <a:ext cx="246453" cy="20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27442" y="6348490"/>
            <a:ext cx="455546" cy="250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6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050" i="1" spc="38" baseline="-25242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050" i="1" spc="295" baseline="-25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566573" y="6363519"/>
            <a:ext cx="178309" cy="13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84"/>
              </a:lnSpc>
              <a:spcBef>
                <a:spcPts val="0"/>
              </a:spcBef>
              <a:spcAft>
                <a:spcPts val="0"/>
              </a:spcAft>
            </a:pPr>
            <a:r>
              <a:rPr sz="700" i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70939" y="6338393"/>
            <a:ext cx="845063" cy="255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=R</a:t>
            </a:r>
            <a:r>
              <a:rPr sz="1350" spc="11" baseline="-1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βAvR</a:t>
            </a:r>
            <a:r>
              <a:rPr sz="1200" baseline="-746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097584" y="6487645"/>
            <a:ext cx="1032790" cy="419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714" marR="0">
              <a:lnSpc>
                <a:spcPts val="134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66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050" i="1" baseline="-25238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  <a:p>
            <a:pPr marL="0" marR="0">
              <a:lnSpc>
                <a:spcPts val="1328"/>
              </a:lnSpc>
              <a:spcBef>
                <a:spcPts val="18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2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=R</a:t>
            </a:r>
            <a:r>
              <a:rPr sz="1200" spc="-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(1+βA</a:t>
            </a:r>
            <a:r>
              <a:rPr sz="1200" spc="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98473" y="6758462"/>
            <a:ext cx="216372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spc="18" dirty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448435" y="6758462"/>
            <a:ext cx="180345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878457" y="6758462"/>
            <a:ext cx="202692" cy="14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097584" y="7050616"/>
            <a:ext cx="146517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Similarly</a:t>
            </a:r>
            <a:r>
              <a:rPr sz="12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we can </a:t>
            </a:r>
            <a:r>
              <a:rPr sz="1200" spc="-12" dirty="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5115" y="940742"/>
            <a:ext cx="22898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Advantages of Negative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515" y="1218110"/>
            <a:ext cx="16066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Stabilization of</a:t>
            </a:r>
            <a:r>
              <a:rPr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83715" y="1495478"/>
            <a:ext cx="51623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sensitive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e.g.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2569" y="1681787"/>
            <a:ext cx="16651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temperature.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6515" y="1959155"/>
            <a:ext cx="21269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Reduce non-linear distortion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3715" y="2236524"/>
            <a:ext cx="51633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keeping</a:t>
            </a:r>
            <a:r>
              <a:rPr sz="120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3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12569" y="2422451"/>
            <a:ext cx="18570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independent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level.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6515" y="2700074"/>
            <a:ext cx="197015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Reduce the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effect of</a:t>
            </a:r>
            <a:r>
              <a:rPr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noise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83715" y="2977441"/>
            <a:ext cx="51627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contribution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unwanted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generated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12569" y="3163369"/>
            <a:ext cx="30751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components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extraneous interference.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6515" y="3440737"/>
            <a:ext cx="27166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Extend the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bandwidth of</a:t>
            </a:r>
            <a:r>
              <a:rPr sz="1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26515" y="3718105"/>
            <a:ext cx="3592990" cy="50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 the gain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 the bandwidth</a:t>
            </a:r>
          </a:p>
          <a:p>
            <a:pPr marL="0" marR="0">
              <a:lnSpc>
                <a:spcPts val="1464"/>
              </a:lnSpc>
              <a:spcBef>
                <a:spcPts val="72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1200" spc="6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Modification the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input and output impedances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83715" y="4273222"/>
            <a:ext cx="51612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200" spc="8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  <a:r>
              <a:rPr sz="120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4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impedances</a:t>
            </a:r>
            <a:r>
              <a:rPr sz="1200" spc="4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4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1200" spc="4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12569" y="4459150"/>
            <a:ext cx="2106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appropriate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topology.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4806622"/>
            <a:ext cx="8172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5154348"/>
            <a:ext cx="5817160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feedback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5983404"/>
            <a:ext cx="15425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vs. Oscillator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8369" y="6270171"/>
            <a:ext cx="5819917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7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sz="1200" spc="7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7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7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1200" spc="4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4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sz="1200" spc="4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 This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main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 between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7126658"/>
            <a:ext cx="5820304" cy="73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illustration.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oscillating a.c. 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own.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3704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waveform,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magnitude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2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generated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 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applied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 whereas those for 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are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itself,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controlling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026211"/>
            <a:ext cx="16124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vs. Oscillator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312724"/>
            <a:ext cx="5818976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alternator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sinusoidal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waves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generating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machine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1000Hz.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number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poles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speed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rotation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armature.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3169465"/>
            <a:ext cx="55459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points highlight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differences between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−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6995" y="3533341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3516937"/>
            <a:ext cx="5391093" cy="48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energy,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  <a:p>
            <a:pPr marL="3048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 d.c. energy 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 energy.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6995" y="4134178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4117774"/>
            <a:ext cx="5392007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MHz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6995" y="4737682"/>
            <a:ext cx="211282" cy="53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4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4721278"/>
            <a:ext cx="46770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rotating parts,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doesn’t.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5065956"/>
            <a:ext cx="5389989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easy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alternator.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5669460"/>
            <a:ext cx="5828598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considered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rectifiers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 d.c.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6245786"/>
            <a:ext cx="17351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ClassificationofOscillators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6532299"/>
            <a:ext cx="48937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 are classified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mainly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two categories −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56995" y="7240979"/>
            <a:ext cx="211282" cy="105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555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7224576"/>
            <a:ext cx="5391868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Sinusoidal</a:t>
            </a:r>
            <a:r>
              <a:rPr sz="1200" b="1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1200" spc="4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sinusoidal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harmonic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at frequencies ranging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 GHz.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8081063"/>
            <a:ext cx="5398357" cy="99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Non-sinusoidal Oscillators</a:t>
            </a:r>
            <a:r>
              <a:rPr sz="1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square,</a:t>
            </a:r>
          </a:p>
          <a:p>
            <a:pPr marL="3048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rectangular</a:t>
            </a:r>
            <a:r>
              <a:rPr sz="1200" spc="8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9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saw-tooth</a:t>
            </a:r>
            <a:r>
              <a:rPr sz="1200" spc="8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</a:t>
            </a:r>
            <a:r>
              <a:rPr sz="1200" spc="9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non-sinusoidal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relaxation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ranging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 MHz.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5115" y="9166406"/>
            <a:ext cx="14275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7" dirty="0">
                <a:solidFill>
                  <a:srgbClr val="121214"/>
                </a:solidFill>
                <a:latin typeface="Calibri"/>
                <a:cs typeface="Calibri"/>
              </a:rPr>
              <a:t>SinusoidalOscillators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9453248"/>
            <a:ext cx="426050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Sinusoidal oscillators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classified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categories −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6995" y="957146"/>
            <a:ext cx="211282" cy="1307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75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940742"/>
            <a:ext cx="5397566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b="1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b="1" spc="4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5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tuned-circuit</a:t>
            </a:r>
            <a:r>
              <a:rPr sz="1200" spc="4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consisting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048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(L)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(C)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high-frequency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signals.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R.F.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3048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Clapp-oscillators 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2053643"/>
            <a:ext cx="5398056" cy="989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b="1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048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audio-frequency</a:t>
            </a:r>
            <a:r>
              <a:rPr sz="12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signals.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audio-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(A.F.)</a:t>
            </a:r>
            <a:r>
              <a:rPr sz="1200" spc="3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  <a:r>
              <a:rPr sz="1200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–shift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Wein-bridge</a:t>
            </a:r>
          </a:p>
          <a:p>
            <a:pPr marL="3048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6995" y="3182821"/>
            <a:ext cx="211282" cy="105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55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3166417"/>
            <a:ext cx="5391258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quartz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crystals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</a:t>
            </a:r>
          </a:p>
          <a:p>
            <a:pPr marL="3048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highly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stabilized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10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MHz.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 oscillator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example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crystal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4023286"/>
            <a:ext cx="5398956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Negative-resistance</a:t>
            </a:r>
            <a:r>
              <a:rPr sz="1200" b="1" spc="10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0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0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10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negative-resistance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tunnel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devices.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diode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example 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negative-resistance oscillator.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852342"/>
            <a:ext cx="20478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Nature</a:t>
            </a:r>
            <a:r>
              <a:rPr sz="1200" spc="-14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6" dirty="0">
                <a:solidFill>
                  <a:srgbClr val="121214"/>
                </a:solidFill>
                <a:latin typeface="Calibri"/>
                <a:cs typeface="Calibri"/>
              </a:rPr>
              <a:t>Sinusoidal</a:t>
            </a:r>
            <a:r>
              <a:rPr sz="1200" spc="-18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Oscillations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5139108"/>
            <a:ext cx="58143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nature</a:t>
            </a:r>
            <a:r>
              <a:rPr sz="1200" spc="5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5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5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5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sinusoidal</a:t>
            </a:r>
            <a:r>
              <a:rPr sz="1200" spc="5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wave</a:t>
            </a:r>
            <a:r>
              <a:rPr sz="1200" spc="5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5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types.</a:t>
            </a:r>
            <a:r>
              <a:rPr sz="1200" spc="5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5395140"/>
            <a:ext cx="26789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damped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undamped oscillations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5715180"/>
            <a:ext cx="14153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Damped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6001692"/>
            <a:ext cx="5819808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whose</a:t>
            </a:r>
            <a:r>
              <a:rPr sz="1200" spc="3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goes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3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decreasing</a:t>
            </a:r>
            <a:r>
              <a:rPr sz="120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  <a:p>
            <a:pPr marL="0" marR="0">
              <a:lnSpc>
                <a:spcPts val="1464"/>
              </a:lnSpc>
              <a:spcBef>
                <a:spcPts val="5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Damped</a:t>
            </a:r>
            <a:r>
              <a:rPr sz="1200" b="1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damped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 upon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parameters.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9096301"/>
            <a:ext cx="58208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Damped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9352359"/>
            <a:ext cx="28014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losses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doesn’t compensate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913310"/>
            <a:ext cx="15801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Undamped Oscillations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199822"/>
            <a:ext cx="58174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1200" spc="5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5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whose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5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</a:t>
            </a:r>
            <a:r>
              <a:rPr sz="120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5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5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5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1455854"/>
            <a:ext cx="57391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Undamped Oscillations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The frequency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Undamped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 constant.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760777"/>
            <a:ext cx="5877993" cy="410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Undamped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losses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compensation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techniques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any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losses occur.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4203118"/>
            <a:ext cx="5823090" cy="99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strength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degenerative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b="1" spc="4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kind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4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5315892"/>
            <a:ext cx="5824037" cy="99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closed-loop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open-loop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gain.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instability</a:t>
            </a:r>
            <a:r>
              <a:rPr sz="12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operates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constantly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varying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6401234"/>
            <a:ext cx="16895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1" dirty="0">
                <a:solidFill>
                  <a:srgbClr val="121214"/>
                </a:solidFill>
                <a:latin typeface="Calibri"/>
                <a:cs typeface="Calibri"/>
              </a:rPr>
              <a:t>The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Barkhausen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7" dirty="0">
                <a:solidFill>
                  <a:srgbClr val="121214"/>
                </a:solidFill>
                <a:latin typeface="Calibri"/>
                <a:cs typeface="Calibri"/>
              </a:rPr>
              <a:t>Criterion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6687747"/>
            <a:ext cx="5818371" cy="99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knowledge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till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now,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brush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derive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7773215"/>
            <a:ext cx="20756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Principle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Feedback Amplifier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8059727"/>
            <a:ext cx="5824686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  <a:r>
              <a:rPr sz="1200" spc="6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6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6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parts.</a:t>
            </a:r>
            <a:r>
              <a:rPr sz="1200" spc="6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6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b="1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resistors.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understood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 below.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369" y="2837233"/>
            <a:ext cx="5824233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figure,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represented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extracts a voltage V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β V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 output V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1753" y="3410826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17038" y="3410826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7348" y="3410826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693721"/>
            <a:ext cx="5815363" cy="48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subtracted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V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4297606"/>
            <a:ext cx="18169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feedback,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4645078"/>
            <a:ext cx="14645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V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 β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1259103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13713" y="4706607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66723" y="4706607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37995" y="4706607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00376" y="4706607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4989756"/>
            <a:ext cx="44501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quantity β = V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/V</a:t>
            </a:r>
            <a:r>
              <a:rPr sz="1200" spc="3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feedback ratio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fraction.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56409" y="5051285"/>
            <a:ext cx="1830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33193" y="5051285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5337228"/>
            <a:ext cx="58200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(V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βV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multiplied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48560" y="5398757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87850" y="5398757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47514" y="5398757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5593260"/>
            <a:ext cx="7460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8369" y="5940732"/>
            <a:ext cx="5815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7584" y="6401234"/>
            <a:ext cx="1045517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(Vs+βVo)A=Vo</a:t>
            </a:r>
          </a:p>
          <a:p>
            <a:pPr marL="30784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6934634"/>
            <a:ext cx="1041276" cy="48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AVs+AβVo=Vo</a:t>
            </a:r>
          </a:p>
          <a:p>
            <a:pPr marL="30784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7468415"/>
            <a:ext cx="1044103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AVs=Vo(1−Aβ)</a:t>
            </a:r>
          </a:p>
          <a:p>
            <a:pPr marL="30784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19777" y="8006133"/>
            <a:ext cx="322294" cy="207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22853" y="8006133"/>
            <a:ext cx="245379" cy="207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32518" y="8085702"/>
            <a:ext cx="235940" cy="22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26969" y="8205942"/>
            <a:ext cx="868163" cy="22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sz="1200" i="1" spc="9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15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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97584" y="8605574"/>
            <a:ext cx="5883613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-1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(gain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feedback)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voltage V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applied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19121" y="8853030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576826" y="8853030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11274" y="8983800"/>
            <a:ext cx="988135" cy="207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outputvoltage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53813" y="8985340"/>
            <a:ext cx="322916" cy="207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11" dirty="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33454" y="9065084"/>
            <a:ext cx="439150" cy="22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11" dirty="0">
                <a:solidFill>
                  <a:srgbClr val="000000"/>
                </a:solidFill>
                <a:latin typeface="Times New Roman"/>
                <a:cs typeface="Times New Roman"/>
              </a:rPr>
              <a:t>Af</a:t>
            </a:r>
            <a:r>
              <a:rPr sz="1200" i="1" spc="2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637658" y="9065084"/>
            <a:ext cx="235810" cy="22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62331" y="9203506"/>
            <a:ext cx="1604828" cy="207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inputsignalvoltage</a:t>
            </a:r>
            <a:r>
              <a:rPr sz="1200" i="1" spc="9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11" dirty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870638"/>
            <a:ext cx="5877236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Rrom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equations,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that,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equation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feedback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 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4955" y="1248575"/>
            <a:ext cx="245379" cy="207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2961" y="1328279"/>
            <a:ext cx="436993" cy="225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Af</a:t>
            </a:r>
            <a:r>
              <a:rPr sz="1200" i="1" spc="2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6674" y="1448701"/>
            <a:ext cx="550845" cy="22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5"/>
              </a:lnSpc>
              <a:spcBef>
                <a:spcPts val="0"/>
              </a:spcBef>
              <a:spcAft>
                <a:spcPts val="0"/>
              </a:spcAft>
            </a:pPr>
            <a:r>
              <a:rPr sz="1200" spc="153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</a:t>
            </a:r>
            <a:r>
              <a:rPr sz="1200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-16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1730555"/>
            <a:ext cx="32430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Aβ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 factor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the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loop gain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2078027"/>
            <a:ext cx="58198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Aβ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1,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f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∞.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infinity,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2334059"/>
            <a:ext cx="33490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words,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amplifier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works as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2678737"/>
            <a:ext cx="58209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Aβ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Barkhausen</a:t>
            </a:r>
            <a:r>
              <a:rPr sz="1200" b="1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Criterion</a:t>
            </a:r>
            <a:r>
              <a:rPr sz="1200" b="1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2934769"/>
            <a:ext cx="45976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always kept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mind,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3282241"/>
            <a:ext cx="17943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RC-Phase–shift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3602281"/>
            <a:ext cx="21290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Principle</a:t>
            </a:r>
            <a:r>
              <a:rPr sz="1200" spc="-14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7" dirty="0">
                <a:solidFill>
                  <a:srgbClr val="121214"/>
                </a:solidFill>
                <a:latin typeface="Calibri"/>
                <a:cs typeface="Calibri"/>
              </a:rPr>
              <a:t>Phase-shift</a:t>
            </a:r>
            <a:r>
              <a:rPr sz="1200" spc="-16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9" dirty="0">
                <a:solidFill>
                  <a:srgbClr val="121214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3889174"/>
            <a:ext cx="5815626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sinewave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angle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determined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 The following circuit diagram shows a single section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 network.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6242738"/>
            <a:ext cx="58227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97201" y="630426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65138" y="630426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369" y="6455038"/>
            <a:ext cx="5545344" cy="243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 phase angle </a:t>
            </a:r>
            <a:r>
              <a:rPr sz="1200" dirty="0">
                <a:solidFill>
                  <a:srgbClr val="000000"/>
                </a:solidFill>
                <a:latin typeface="DEHKII+Yu Gothic UI Regular"/>
                <a:cs typeface="DEHKII+Yu Gothic UI Regular"/>
              </a:rPr>
              <a:t>ɸ</a:t>
            </a:r>
            <a:r>
              <a:rPr sz="1200" spc="-14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If R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zero, V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lead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90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DEHKII+Yu Gothic UI Regular"/>
                <a:cs typeface="DEHKII+Yu Gothic UI Regular"/>
              </a:rPr>
              <a:t>ɸ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90</a:t>
            </a:r>
            <a:r>
              <a:rPr sz="1200" spc="-14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17162" y="653591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14239" y="653591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6855386"/>
            <a:ext cx="58182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However,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adjusting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impracticable,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8369" y="7105891"/>
            <a:ext cx="5822712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R.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practice, R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varied 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 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1200" spc="-14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95239" y="716989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78245" y="716989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8369" y="7364784"/>
            <a:ext cx="471334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the three sections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RC network.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28369" y="9035910"/>
            <a:ext cx="5822510" cy="482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1200" spc="-14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Consequently,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produced, i.e.,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V</a:t>
            </a:r>
            <a:r>
              <a:rPr sz="1200" spc="4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 the voltage V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180</a:t>
            </a:r>
            <a:r>
              <a:rPr sz="1200" spc="-14" baseline="34016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28646" y="935597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90771" y="935597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913310"/>
            <a:ext cx="18258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Phase-shiftOscillatorCircuit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199822"/>
            <a:ext cx="5822944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phase-shift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Phase-shift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constructional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phase-shift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029259"/>
            <a:ext cx="948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315771"/>
            <a:ext cx="5823405" cy="989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phase-shift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phase-shift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sections.</a:t>
            </a:r>
          </a:p>
          <a:p>
            <a:pPr marL="0" marR="0">
              <a:lnSpc>
                <a:spcPts val="1464"/>
              </a:lnSpc>
              <a:spcBef>
                <a:spcPts val="5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-14" baseline="-8037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produced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RC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spc="-14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428545"/>
            <a:ext cx="53610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the arrangement of 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 phase-shift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7016930"/>
            <a:ext cx="26001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frequency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8007911"/>
            <a:ext cx="5728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4885871"/>
            <a:ext cx="22559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Common Base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(CB) Configuration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8254800"/>
            <a:ext cx="19369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Comparison of CE,CC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781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318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switched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oscillates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1023" y="1261350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6157" y="1261350"/>
            <a:ext cx="20544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1452806"/>
            <a:ext cx="5817133" cy="73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sz="1200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back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baseline="-8037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3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2312724"/>
            <a:ext cx="19106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feedback applied will be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590091"/>
            <a:ext cx="6730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m=Ei/Eo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2843329"/>
            <a:ext cx="5818309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correct</a:t>
            </a:r>
            <a:r>
              <a:rPr sz="120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phase,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4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around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entire loop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spc="-14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3675433"/>
            <a:ext cx="8757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3962326"/>
            <a:ext cx="37825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RC phase shift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 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follows −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6515" y="4411546"/>
            <a:ext cx="211282" cy="810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4395142"/>
            <a:ext cx="3084490" cy="84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 not require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 or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produce very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frequencies.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provides good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stability.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294556"/>
            <a:ext cx="1046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5581068"/>
            <a:ext cx="39602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RC phase shift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 −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6515" y="6030288"/>
            <a:ext cx="211282" cy="499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6013884"/>
            <a:ext cx="3766177" cy="52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Starting the oscillations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difficult as the feedback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small.</a:t>
            </a:r>
          </a:p>
          <a:p>
            <a:pPr marL="0" marR="0">
              <a:lnSpc>
                <a:spcPts val="1464"/>
              </a:lnSpc>
              <a:spcBef>
                <a:spcPts val="9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produced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26515" y="6629834"/>
            <a:ext cx="5626279" cy="73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popular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Wien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features.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fluctuations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ambient temperature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7486703"/>
            <a:ext cx="5843802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varied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10Hz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1MHz whereas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 oscillators,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 varied.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8090207"/>
            <a:ext cx="15371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Wien bridge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8410501"/>
            <a:ext cx="948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8697013"/>
            <a:ext cx="5858634" cy="47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Wien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explained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two-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arms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40375" y="901152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74741" y="901152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88101" y="901152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98413" y="901152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232525" y="901152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97584" y="9206030"/>
            <a:ext cx="58503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tungsten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lamp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lamp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13153" y="9267558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37078" y="9267558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079748" y="9267558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7584" y="9462391"/>
            <a:ext cx="6135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40742"/>
            <a:ext cx="51492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the arrangement 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Wien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 oscillator.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4404286"/>
            <a:ext cx="58252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T</a:t>
            </a:r>
            <a:r>
              <a:rPr sz="1200" spc="4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serves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while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4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7913" y="446581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20917" y="446581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4657839"/>
            <a:ext cx="5819894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inverter.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inverter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spc="-14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4916604"/>
            <a:ext cx="581790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feedback through 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transistor T</a:t>
            </a:r>
            <a:r>
              <a:rPr sz="1200" spc="4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feedback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63342" y="497813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97454" y="497813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1670" y="497813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35782" y="497813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37202" y="497813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5172636"/>
            <a:ext cx="28252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divider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transistor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5517060"/>
            <a:ext cx="582185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 element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02631" y="557858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6743" y="557858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5773092"/>
            <a:ext cx="12874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bridge.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10665" y="583462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44803" y="583462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6712130"/>
            <a:ext cx="162077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R</a:t>
            </a:r>
            <a:r>
              <a:rPr sz="1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C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29563" y="6773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06931" y="6773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43049" y="6773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20417" y="6773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8369" y="7059602"/>
            <a:ext cx="5006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32919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simplify the above circuit as follows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4193974"/>
            <a:ext cx="5821484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network.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 C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1.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through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5053764"/>
            <a:ext cx="5828665" cy="1245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connecting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regeneration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applicable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wide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stability.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adding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Wien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network,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sensitive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particular frequency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frequency stability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395138"/>
            <a:ext cx="781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6678602"/>
            <a:ext cx="5824660" cy="1248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switched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ON,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stated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above.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3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ensured.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ensures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sensitive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tungsten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lamp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8047535"/>
            <a:ext cx="5821484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increases,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achieved. Due to this, the output would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return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original value. Whereas,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tends to decrease, reverse action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 place.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8879894"/>
            <a:ext cx="87376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8" dirty="0">
                <a:solidFill>
                  <a:srgbClr val="121214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9166406"/>
            <a:ext cx="36640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Wien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 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 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6995" y="9527563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9511160"/>
            <a:ext cx="29321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provides good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stability.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6995" y="957146"/>
            <a:ext cx="211282" cy="1582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48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0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940742"/>
            <a:ext cx="18748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 constant output.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1288214"/>
            <a:ext cx="24383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operation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quite easy.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1633019"/>
            <a:ext cx="3346466" cy="57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overall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transistors.</a:t>
            </a:r>
          </a:p>
          <a:p>
            <a:pPr marL="0" marR="0">
              <a:lnSpc>
                <a:spcPts val="1464"/>
              </a:lnSpc>
              <a:spcBef>
                <a:spcPts val="12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frequency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changed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easily.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2327963"/>
            <a:ext cx="539259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maintained more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accurately, by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replacing 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thermistor.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901241"/>
            <a:ext cx="1046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8" dirty="0">
                <a:solidFill>
                  <a:srgbClr val="121214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3187753"/>
            <a:ext cx="3840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Wien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bridge oscillator are as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follows −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9464" y="3551629"/>
            <a:ext cx="211282" cy="54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3535225"/>
            <a:ext cx="5389997" cy="91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cannot generate very high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  <a:p>
            <a:pPr marL="0" marR="0">
              <a:lnSpc>
                <a:spcPts val="1464"/>
              </a:lnSpc>
              <a:spcBef>
                <a:spcPts val="12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number of components are required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construction.</a:t>
            </a:r>
          </a:p>
          <a:p>
            <a:pPr marL="30784" marR="0">
              <a:lnSpc>
                <a:spcPts val="1464"/>
              </a:lnSpc>
              <a:spcBef>
                <a:spcPts val="12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 Oscillators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4574974"/>
            <a:ext cx="58209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4831006"/>
            <a:ext cx="15779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tank circuits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5178732"/>
            <a:ext cx="581720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comprises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 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5779188"/>
            <a:ext cx="5820749" cy="1245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already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charged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source.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situation,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excess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sz="1200" spc="2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deficit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electrons.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holds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electrostatic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8559853"/>
            <a:ext cx="5877127" cy="78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switch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b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closed,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discharges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inductor.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inductive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effect,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builds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slowly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towards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value.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Once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discharges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completely,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2385875"/>
            <a:ext cx="5883308" cy="782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Now,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move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Once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discharged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completely,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begins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collapse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counter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Lenz’s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law.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charged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plate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lower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4544494"/>
            <a:ext cx="5877061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Once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fully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charged,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starts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discharge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build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coil,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diagram.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6200066"/>
            <a:ext cx="5817662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continuation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discharging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motion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b="1" spc="7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8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interchange</a:t>
            </a:r>
            <a:r>
              <a:rPr sz="1200" spc="7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7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8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8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continuous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7056554"/>
            <a:ext cx="5824167" cy="73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ideal circuit, where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losses,</a:t>
            </a:r>
            <a:r>
              <a:rPr sz="1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continue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indefinitely. In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losses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resistive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radiation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losses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dielectric losses</a:t>
            </a:r>
            <a:r>
              <a:rPr sz="1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capacitor. These losses result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damped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7889039"/>
            <a:ext cx="16366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spc="-16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Oscillations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8172503"/>
            <a:ext cx="5821953" cy="100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determined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actual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(or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natural frequency)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 circuit which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373920" marR="0">
              <a:lnSpc>
                <a:spcPts val="1339"/>
              </a:lnSpc>
              <a:spcBef>
                <a:spcPts val="79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9056677"/>
            <a:ext cx="3109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93598" y="9182706"/>
            <a:ext cx="628498" cy="226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2"/>
              </a:lnSpc>
              <a:spcBef>
                <a:spcPts val="0"/>
              </a:spcBef>
              <a:spcAft>
                <a:spcPts val="0"/>
              </a:spcAft>
            </a:pPr>
            <a:r>
              <a:rPr sz="1200" spc="-54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</a:t>
            </a:r>
            <a:r>
              <a:rPr sz="1200" spc="7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9453248"/>
            <a:ext cx="19114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capacitor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369" y="940742"/>
            <a:ext cx="5818462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</a:t>
            </a:r>
            <a:r>
              <a:rPr sz="1200" spc="4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inversely</a:t>
            </a:r>
            <a:r>
              <a:rPr sz="1200" spc="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4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square</a:t>
            </a:r>
            <a:r>
              <a:rPr sz="1200" spc="4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  <a:r>
              <a:rPr sz="1200" spc="4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discharge time periods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large. Hence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797611"/>
            <a:ext cx="20940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Mathematically,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6272" y="2079019"/>
            <a:ext cx="230671" cy="209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158342"/>
            <a:ext cx="384036" cy="23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110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4617" y="2316063"/>
            <a:ext cx="256813" cy="209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565707"/>
            <a:ext cx="17626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Self-Inductance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coil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2852474"/>
            <a:ext cx="5822806" cy="99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square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self-inductance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large,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opposition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longer,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 period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3965374"/>
            <a:ext cx="20940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Mathematically,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7556" y="4250648"/>
            <a:ext cx="228903" cy="207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4330024"/>
            <a:ext cx="381436" cy="23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111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2219" y="4485446"/>
            <a:ext cx="237495" cy="207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4663366"/>
            <a:ext cx="24017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ombining both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above equations,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93760" y="4855458"/>
            <a:ext cx="227869" cy="207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4935872"/>
            <a:ext cx="379965" cy="235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111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83196" y="5092842"/>
            <a:ext cx="339114" cy="207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2492" y="5292917"/>
            <a:ext cx="229220" cy="207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5372125"/>
            <a:ext cx="361302" cy="234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  <a:p>
            <a:pPr marL="46024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54299" y="5509839"/>
            <a:ext cx="627618" cy="22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9"/>
              </a:lnSpc>
              <a:spcBef>
                <a:spcPts val="0"/>
              </a:spcBef>
              <a:spcAft>
                <a:spcPts val="0"/>
              </a:spcAft>
            </a:pPr>
            <a:r>
              <a:rPr sz="1200" spc="-56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</a:t>
            </a:r>
            <a:r>
              <a:rPr sz="12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5706036"/>
            <a:ext cx="5884840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equation,</a:t>
            </a:r>
            <a:r>
              <a:rPr sz="1200" spc="6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6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indicates</a:t>
            </a:r>
            <a:r>
              <a:rPr sz="1200" spc="6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6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matches</a:t>
            </a:r>
            <a:r>
              <a:rPr sz="1200" spc="6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tank circuit.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8369" y="6148250"/>
            <a:ext cx="5819147" cy="989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sustain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Undamped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discussed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before.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analyze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works.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7584" y="7233719"/>
            <a:ext cx="16674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6" dirty="0">
                <a:solidFill>
                  <a:srgbClr val="121214"/>
                </a:solidFill>
                <a:latin typeface="Calibri"/>
                <a:cs typeface="Calibri"/>
              </a:rPr>
              <a:t>Practical</a:t>
            </a:r>
            <a:r>
              <a:rPr sz="1200" spc="-163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Oscillator</a:t>
            </a:r>
            <a:r>
              <a:rPr sz="1200" spc="-18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4" dirty="0">
                <a:solidFill>
                  <a:srgbClr val="121214"/>
                </a:solidFill>
                <a:latin typeface="Calibri"/>
                <a:cs typeface="Calibri"/>
              </a:rPr>
              <a:t>Circuit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28369" y="7520231"/>
            <a:ext cx="5814606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 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circuit diagram shows the arrangement 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 oscillator.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39246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now discuss the parts of this practical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285166"/>
            <a:ext cx="5817685" cy="73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b="1" spc="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 components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this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determining 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6995" y="216148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2145083"/>
            <a:ext cx="5392641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b="1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3048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here.</a:t>
            </a:r>
          </a:p>
          <a:p>
            <a:pPr marL="3048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the output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 oscillations are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 amplifier.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6995" y="3018229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3001825"/>
            <a:ext cx="5390560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Feedback Circuit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transfer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energy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phase.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amplifiers.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3831262"/>
            <a:ext cx="21673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spc="-16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Stability</a:t>
            </a:r>
            <a:r>
              <a:rPr sz="1200" spc="-14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121214"/>
                </a:solidFill>
                <a:latin typeface="Calibri"/>
                <a:cs typeface="Calibri"/>
              </a:rPr>
              <a:t>an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4117774"/>
            <a:ext cx="5823478" cy="992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measure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ability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interval.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operated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longer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period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time,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drift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previously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set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either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increasing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decreasing.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5230548"/>
            <a:ext cx="47546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change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frequency may arise due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factors −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56995" y="5594424"/>
            <a:ext cx="211282" cy="260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4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1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49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6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5578021"/>
            <a:ext cx="5390940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BJT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lie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amplifier. Its deviation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frequency.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6178730"/>
            <a:ext cx="5391717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dependency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frequency.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5115" y="6782234"/>
            <a:ext cx="538713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device,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 This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avoided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regulated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7383072"/>
            <a:ext cx="5395952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cause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Q-factor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thereby causing a change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output frequency.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5115" y="7986575"/>
            <a:ext cx="5390929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presence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</a:t>
            </a:r>
            <a:r>
              <a:rPr sz="1200" spc="3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1200" spc="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</a:t>
            </a:r>
            <a:r>
              <a:rPr sz="120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stray</a:t>
            </a:r>
            <a:r>
              <a:rPr sz="1200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</a:t>
            </a:r>
            <a:r>
              <a:rPr sz="12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sz="1200" spc="3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output frequency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frequency stability.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8587285"/>
            <a:ext cx="5817159" cy="73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circuits.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oscillators, resonant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tank circuit</a:t>
            </a:r>
            <a:r>
              <a:rPr sz="1200" b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2221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tuned circuit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 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produce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with frequencies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ranging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MHz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MHz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R.F.</a:t>
            </a:r>
            <a:r>
              <a:rPr sz="1200" b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BJT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FET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 a signal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right amplitude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026211"/>
            <a:ext cx="20752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3" dirty="0">
                <a:solidFill>
                  <a:srgbClr val="121214"/>
                </a:solidFill>
                <a:latin typeface="Calibri"/>
                <a:cs typeface="Calibri"/>
              </a:rPr>
              <a:t>Types</a:t>
            </a:r>
            <a:r>
              <a:rPr sz="1200" spc="-14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52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58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1" dirty="0">
                <a:solidFill>
                  <a:srgbClr val="121214"/>
                </a:solidFill>
                <a:latin typeface="Calibri"/>
                <a:cs typeface="Calibri"/>
              </a:rPr>
              <a:t>Tuned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rgbClr val="121214"/>
                </a:solidFill>
                <a:latin typeface="Calibri"/>
                <a:cs typeface="Calibri"/>
              </a:rPr>
              <a:t>Circuit</a:t>
            </a:r>
            <a:r>
              <a:rPr sz="1200" spc="-16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312724"/>
            <a:ext cx="5819049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transmitters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receivers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type.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divided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the following types.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6995" y="3185869"/>
            <a:ext cx="211282" cy="890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0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3169465"/>
            <a:ext cx="3110273" cy="91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Hartley Oscillator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 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uses inductive feedback.</a:t>
            </a:r>
          </a:p>
          <a:p>
            <a:pPr marL="0" marR="0">
              <a:lnSpc>
                <a:spcPts val="1464"/>
              </a:lnSpc>
              <a:spcBef>
                <a:spcPts val="122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 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uses capacitive feedback.</a:t>
            </a:r>
          </a:p>
          <a:p>
            <a:pPr marL="0" marR="0">
              <a:lnSpc>
                <a:spcPts val="1464"/>
              </a:lnSpc>
              <a:spcBef>
                <a:spcPts val="122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Clapp Oscillator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 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uses capacitive feedback.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209214"/>
            <a:ext cx="12538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Hartley Oscillator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556686"/>
            <a:ext cx="5852840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popular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local</a:t>
            </a:r>
            <a:r>
              <a:rPr sz="1200" b="1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b="1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receivers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constructional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5385996"/>
            <a:ext cx="948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5672508"/>
            <a:ext cx="58535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diagram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shown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 R</a:t>
            </a:r>
            <a:r>
              <a:rPr sz="1200" spc="3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3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98287" y="573403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05805" y="573403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41669" y="5734037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928540"/>
            <a:ext cx="5851366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ground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thereby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providing any signal degeneration. This also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 temperature stabilization.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6529251"/>
            <a:ext cx="58466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3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34489" y="6590779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73401" y="6590779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6785282"/>
            <a:ext cx="5852166" cy="73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choke</a:t>
            </a:r>
            <a:r>
              <a:rPr sz="1200" spc="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(R.F.C)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shorts for d.c.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opens for a.c. Hence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 d.c.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 collector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keeps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 currents out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d.c. supply source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7617767"/>
            <a:ext cx="8796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 Circuit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7901231"/>
            <a:ext cx="5852676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earthed.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86763" y="82187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16785" y="82187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9895" y="82187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36869" y="82187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8413550"/>
            <a:ext cx="58532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end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3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83131" y="8475078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50690" y="8475078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98997" y="8475078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16954" y="8475078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97584" y="8669582"/>
            <a:ext cx="58504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coils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inductively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together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21964" y="873111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966971" y="873111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7584" y="8925613"/>
            <a:ext cx="14990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Auto-transformer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97584" y="9270063"/>
            <a:ext cx="58462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arrangement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 circuit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97584" y="9526400"/>
            <a:ext cx="33957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shunt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fed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 circuit. 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 be a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series-fed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5678604"/>
            <a:ext cx="781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5962068"/>
            <a:ext cx="5820296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supply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given,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tank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 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 current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tank circuit produces a.c. voltage across 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6565827"/>
            <a:ext cx="58214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auto-transformer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inductive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9706" y="662735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0711" y="662735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6821858"/>
            <a:ext cx="5819461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5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establishes</a:t>
            </a:r>
            <a:r>
              <a:rPr sz="1200" spc="5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feedback.</a:t>
            </a:r>
            <a:r>
              <a:rPr sz="1200" spc="5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5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5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</a:p>
          <a:p>
            <a:pPr marL="0" marR="0">
              <a:lnSpc>
                <a:spcPts val="1464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shift,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provided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</a:p>
          <a:p>
            <a:pPr marL="0" marR="0">
              <a:lnSpc>
                <a:spcPts val="1464"/>
              </a:lnSpc>
              <a:spcBef>
                <a:spcPts val="53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shift between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voltages.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7678727"/>
            <a:ext cx="5820037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essential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loop</a:t>
            </a:r>
            <a:r>
              <a:rPr sz="1200" b="1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|βA|</a:t>
            </a:r>
            <a:r>
              <a:rPr sz="1200" b="1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b="1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  <a:r>
              <a:rPr sz="12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b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sustained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8508037"/>
            <a:ext cx="8008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8794550"/>
            <a:ext cx="38000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equation for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of Hartley oscillator</a:t>
            </a:r>
            <a:r>
              <a:rPr sz="1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1812851"/>
            <a:ext cx="58246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Here,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="1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cumulatively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inductance;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="1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="1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inductances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4259" y="1874380"/>
            <a:ext cx="20220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0938" y="187438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28895" y="187438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066404"/>
            <a:ext cx="3502803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1200" spc="-10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12" baseline="34000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spc="-3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coils;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represents mutual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2413307"/>
            <a:ext cx="43681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inductance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calculated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windings are considered.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733601"/>
            <a:ext cx="8757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3020113"/>
            <a:ext cx="26039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Hartley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6995" y="3383989"/>
            <a:ext cx="211282" cy="79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3546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3367586"/>
            <a:ext cx="5398056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4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transformer,</a:t>
            </a:r>
            <a:r>
              <a:rPr sz="1200" spc="4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4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auto-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3968423"/>
            <a:ext cx="5389863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varied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employing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either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</a:p>
          <a:p>
            <a:pPr marL="3048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6995" y="4588331"/>
            <a:ext cx="211282" cy="542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55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5115" y="4571926"/>
            <a:ext cx="27862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number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 are sufficient.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4919652"/>
            <a:ext cx="48538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amplitude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 constant over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fixed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range.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5236644"/>
            <a:ext cx="1046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5523156"/>
            <a:ext cx="277945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Hartley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are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26515" y="5972376"/>
            <a:ext cx="211282" cy="503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5115" y="5955972"/>
            <a:ext cx="2554444" cy="53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 be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frequency oscillator.</a:t>
            </a:r>
          </a:p>
          <a:p>
            <a:pPr marL="0" marR="0">
              <a:lnSpc>
                <a:spcPts val="1464"/>
              </a:lnSpc>
              <a:spcBef>
                <a:spcPts val="9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Harmonic distortions are present.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6547538"/>
            <a:ext cx="9141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6834051"/>
            <a:ext cx="26437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applications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 oscillator are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26515" y="7283651"/>
            <a:ext cx="211282" cy="81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55115" y="7267248"/>
            <a:ext cx="3483473" cy="83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sinewave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 local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receivers.</a:t>
            </a:r>
          </a:p>
          <a:p>
            <a:pPr marL="0" marR="0">
              <a:lnSpc>
                <a:spcPts val="1464"/>
              </a:lnSpc>
              <a:spcBef>
                <a:spcPts val="933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R.F. Oscillator.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8316013"/>
            <a:ext cx="12511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8626910"/>
            <a:ext cx="5845690" cy="73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looks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constructional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 oscillator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discussed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056566"/>
            <a:ext cx="25862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 amplifier with emitter resistance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23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5465244"/>
            <a:ext cx="21896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AI without R</a:t>
            </a:r>
            <a:r>
              <a:rPr sz="1200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-h</a:t>
            </a:r>
            <a:r>
              <a:rPr sz="1200" spc="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------------(1 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9915" y="5526773"/>
            <a:ext cx="20151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0209" y="5526773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5651172"/>
            <a:ext cx="41410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unaltered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one addition of amplifier resistance.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6294554"/>
            <a:ext cx="19520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 R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h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----------(2a)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0185" y="6356083"/>
            <a:ext cx="17548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38579" y="6356083"/>
            <a:ext cx="20151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13153" y="6356083"/>
            <a:ext cx="2268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6480482"/>
            <a:ext cx="5881310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desirable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addition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34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7267248"/>
            <a:ext cx="7559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Normally,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80082" y="7453175"/>
            <a:ext cx="9581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(1+h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&gt;&gt;h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60753" y="7514704"/>
            <a:ext cx="2359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04593" y="7514704"/>
            <a:ext cx="20151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85009" y="7514704"/>
            <a:ext cx="22987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32" dirty="0">
                <a:solidFill>
                  <a:srgbClr val="000000"/>
                </a:solidFill>
                <a:latin typeface="Calibri"/>
                <a:cs typeface="Calibri"/>
              </a:rPr>
              <a:t>ie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80082" y="7642151"/>
            <a:ext cx="101307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0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fe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&gt;&gt; 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8199935"/>
            <a:ext cx="5006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8873798"/>
            <a:ext cx="5876432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resistances,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948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199822"/>
            <a:ext cx="42776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first take a look at the circuit diagram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Colpitts oscillator.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5011092"/>
            <a:ext cx="581618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3529" y="507262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9081" y="507262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56662" y="5072621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5264076"/>
            <a:ext cx="5818496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2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ground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thereby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providing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degeneration.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 stabilization.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5867580"/>
            <a:ext cx="58184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1921" y="5929109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7785" y="5929109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6123866"/>
            <a:ext cx="5814422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choke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(R.F.C)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opens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keeps a.c. currents out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 supply source.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6952923"/>
            <a:ext cx="8796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 Circuit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7239815"/>
            <a:ext cx="5822043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L.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earthed.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3697" y="755737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47849" y="755737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95951" y="755737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47055" y="755737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8369" y="7748831"/>
            <a:ext cx="58230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via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29435" y="781036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57954" y="7810360"/>
            <a:ext cx="1949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55410" y="7810360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8369" y="8004863"/>
            <a:ext cx="5819350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regenerative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sustained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8581189"/>
            <a:ext cx="781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85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8369" y="8867701"/>
            <a:ext cx="5822655" cy="477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supply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given,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tank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8369" y="940742"/>
            <a:ext cx="5821877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 losses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tank circuit.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541579"/>
            <a:ext cx="5821519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terminal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terminal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instant,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terminal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instant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terminal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grounded.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 points 1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 by 180</a:t>
            </a:r>
            <a:r>
              <a:rPr sz="1200" spc="-11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2395588"/>
            <a:ext cx="5822105" cy="994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configured</a:t>
            </a:r>
            <a:r>
              <a:rPr sz="1200" spc="3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shift,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4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voltages.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properly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continuous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Undamped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loop</a:t>
            </a:r>
            <a:r>
              <a:rPr sz="1200" b="1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b="1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|βA|</a:t>
            </a:r>
            <a:r>
              <a:rPr sz="1200" b="1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b="1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than one, oscillations are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sustained</a:t>
            </a:r>
            <a:r>
              <a:rPr sz="1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486457"/>
            <a:ext cx="8008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773350"/>
            <a:ext cx="38242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equation for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of Colpitts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b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724326"/>
            <a:ext cx="37786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total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C</a:t>
            </a:r>
            <a:r>
              <a:rPr sz="1200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0185" y="4785855"/>
            <a:ext cx="20141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66974" y="478585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03092" y="478585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6038522"/>
            <a:ext cx="8757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6325034"/>
            <a:ext cx="33869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Colpitts oscillator are as follows −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26515" y="6774254"/>
            <a:ext cx="211282" cy="1734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1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55115" y="6757851"/>
            <a:ext cx="4725686" cy="52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 sinusoidal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 of very high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withstand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temperatures.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5115" y="7370879"/>
            <a:ext cx="20303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frequency stability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7681775"/>
            <a:ext cx="4011082" cy="5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varied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using both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variable capacitors.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number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 are sufficient.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8297725"/>
            <a:ext cx="48538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amplitude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 constant over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fixed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range.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28369" y="8608622"/>
            <a:ext cx="5818040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eliminate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Hartley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disadvantages.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9441056"/>
            <a:ext cx="9141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34259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applications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 oscillator are as follows −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515" y="1389962"/>
            <a:ext cx="211282" cy="1734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1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1373558"/>
            <a:ext cx="4656343" cy="114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High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sinewave generator.</a:t>
            </a:r>
          </a:p>
          <a:p>
            <a:pPr marL="0" marR="0">
              <a:lnSpc>
                <a:spcPts val="1464"/>
              </a:lnSpc>
              <a:spcBef>
                <a:spcPts val="93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 temperature sensor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associated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circuitry.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 local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receivers.</a:t>
            </a:r>
          </a:p>
          <a:p>
            <a:pPr marL="0" marR="0">
              <a:lnSpc>
                <a:spcPts val="1464"/>
              </a:lnSpc>
              <a:spcBef>
                <a:spcPts val="933"/>
              </a:spcBef>
              <a:spcAft>
                <a:spcPts val="0"/>
              </a:spcAft>
            </a:pP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R.F. Oscillator.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2605331"/>
            <a:ext cx="24200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Mobile applications.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2913433"/>
            <a:ext cx="30538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 got many other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commercial applications.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3346249"/>
            <a:ext cx="11442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Clapp Oscillator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3657145"/>
            <a:ext cx="58534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advanced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version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Colpitts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Clapp</a:t>
            </a:r>
            <a:r>
              <a:rPr sz="1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3913558"/>
            <a:ext cx="46694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making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few changes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Colpitts oscillator.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4261030"/>
            <a:ext cx="5855200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respect;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(C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addition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 (C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35531" y="457859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89269" y="4578591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4770046"/>
            <a:ext cx="5848471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eliminates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4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1200" spc="4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stray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373804"/>
            <a:ext cx="53837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the arrangement of 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Clapp oscillator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62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84" y="870638"/>
            <a:ext cx="5883461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Clapp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relation,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730555"/>
            <a:ext cx="5728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565707"/>
            <a:ext cx="58828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Usually,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smaller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approximately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8913" y="262723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3068" y="262723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06138" y="262723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2751889"/>
            <a:ext cx="33160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Therefore,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3644953"/>
            <a:ext cx="5818781" cy="73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Clapp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similar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oscillator,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however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arranged.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good, 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variable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Clapp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4504871"/>
            <a:ext cx="5819088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Clapp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sometimes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preferred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constructing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Clapp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receiver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5361612"/>
            <a:ext cx="5816100" cy="989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 features of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the feedback energy applied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correct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far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(L)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(C)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6471907"/>
            <a:ext cx="5823390" cy="738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180°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-2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would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 a zero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7303824"/>
            <a:ext cx="16433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Drawbacks of LC circuits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7590335"/>
            <a:ext cx="50081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have few applications,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21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b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 have few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drawbacks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6515" y="8039555"/>
            <a:ext cx="211282" cy="1118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4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8023151"/>
            <a:ext cx="14366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instability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8331253"/>
            <a:ext cx="12625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5115" y="8639101"/>
            <a:ext cx="2347130" cy="5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 be 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bulky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expensive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4617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Whenever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continuous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operation,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b="1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affected.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factors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515" y="1899359"/>
            <a:ext cx="211282" cy="810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1882955"/>
            <a:ext cx="162825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 variations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2190803"/>
            <a:ext cx="16447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temperature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2498651"/>
            <a:ext cx="24089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load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resistance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2809801"/>
            <a:ext cx="5817240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resistance,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vary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affected.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problem,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crystals are being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3666289"/>
            <a:ext cx="128212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4014142"/>
            <a:ext cx="58155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crystals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4270174"/>
            <a:ext cx="44870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 Such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4590214"/>
            <a:ext cx="12214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CrystalOscillators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4876726"/>
            <a:ext cx="5821215" cy="733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principle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b="1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b="1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</a:p>
          <a:p>
            <a:pPr marL="0" marR="0">
              <a:lnSpc>
                <a:spcPts val="1464"/>
              </a:lnSpc>
              <a:spcBef>
                <a:spcPts val="5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shape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hexagonal.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wafer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perpendicular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X-axis,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X-cut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along Y-axis,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Y-cut.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5733468"/>
            <a:ext cx="5817337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 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 oscillator exhibits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property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 electric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property.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have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 on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6309794"/>
            <a:ext cx="13610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6593258"/>
            <a:ext cx="5818310" cy="99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 exhibits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property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 stress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faces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faces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crystal.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Conversely,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faces,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 stress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 along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faces.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Piezo electric effect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7706160"/>
            <a:ext cx="5822361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Certain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crystalline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Rochelle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salt,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quartz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tourmaline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exhibit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 materials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crystals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Quartz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commonly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inexpensive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readily available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8565950"/>
            <a:ext cx="5826235" cy="73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piezo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2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subjected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alternating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potential,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vibrates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mechanically.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vibrations</a:t>
            </a:r>
            <a:r>
              <a:rPr sz="1200" spc="4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4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alternating voltage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natural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7194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Working</a:t>
            </a:r>
            <a:r>
              <a:rPr sz="1200" spc="-140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1214"/>
                </a:solidFill>
                <a:latin typeface="Calibri"/>
                <a:cs typeface="Calibri"/>
              </a:rPr>
              <a:t>a</a:t>
            </a:r>
            <a:r>
              <a:rPr sz="1200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2" dirty="0">
                <a:solidFill>
                  <a:srgbClr val="121214"/>
                </a:solidFill>
                <a:latin typeface="Calibri"/>
                <a:cs typeface="Calibri"/>
              </a:rPr>
              <a:t>Quartz</a:t>
            </a:r>
            <a:r>
              <a:rPr sz="1200" spc="-16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68" dirty="0">
                <a:solidFill>
                  <a:srgbClr val="121214"/>
                </a:solidFill>
                <a:latin typeface="Calibri"/>
                <a:cs typeface="Calibri"/>
              </a:rPr>
              <a:t>Crystal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0030" cy="989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metal plates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capacitor.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Quartz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mostly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availability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nature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inexpensive.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crystal.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312724"/>
            <a:ext cx="439141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arrangement of a Quartz Crystal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 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4105582"/>
            <a:ext cx="5818095" cy="99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starts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vibrating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However,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crystal,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resonance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vibrations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reach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natural frequency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almost constant.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5190924"/>
            <a:ext cx="194728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 circuit 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5477436"/>
            <a:ext cx="5818893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cases,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vibrates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doesn’t.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figures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symbol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 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respectively.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8779310"/>
            <a:ext cx="5816989" cy="73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R-L-C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-15" baseline="-80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mounted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vibrating,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-15" baseline="-80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vibrates,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acts like a tuned R-L-C circuit.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3980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response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2501" cy="477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graph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(X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versus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(f).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evident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crystal 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 closely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spaced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3337" y="1514335"/>
            <a:ext cx="19468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9499" y="1514335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1709219"/>
            <a:ext cx="9172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4111678"/>
            <a:ext cx="5821555" cy="992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(f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 (L)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 C. 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case,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equivalent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 relation,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5837100"/>
            <a:ext cx="5821046" cy="989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 one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(f</a:t>
            </a:r>
            <a:r>
              <a:rPr sz="1200" spc="12" baseline="-7999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 occurs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R-L-C branch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 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-15" baseline="-7999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At this frequency,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crystal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 a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7572048"/>
            <a:ext cx="5728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8605574"/>
            <a:ext cx="58255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6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sz="1200" spc="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16201" y="8667102"/>
            <a:ext cx="23274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23050" y="8667102"/>
            <a:ext cx="20141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8861606"/>
            <a:ext cx="58173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approximately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approximately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9117637"/>
            <a:ext cx="30203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parallel resonant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(i.e., f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f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28644" y="9179166"/>
            <a:ext cx="19173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60292" y="9179166"/>
            <a:ext cx="2052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607282" cy="4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75" dirty="0">
                <a:solidFill>
                  <a:srgbClr val="121214"/>
                </a:solidFill>
                <a:latin typeface="Calibri"/>
                <a:cs typeface="Calibri"/>
              </a:rPr>
              <a:t>Crystal</a:t>
            </a:r>
            <a:r>
              <a:rPr sz="1200" b="1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5" dirty="0">
                <a:solidFill>
                  <a:srgbClr val="121214"/>
                </a:solidFill>
                <a:latin typeface="Calibri"/>
                <a:cs typeface="Calibri"/>
              </a:rPr>
              <a:t>Oscillator</a:t>
            </a:r>
            <a:r>
              <a:rPr sz="1200" b="1" spc="-14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4" dirty="0">
                <a:solidFill>
                  <a:srgbClr val="121214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pierce crystal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385750"/>
            <a:ext cx="5818472" cy="98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</a:p>
          <a:p>
            <a:pPr marL="0" marR="0">
              <a:lnSpc>
                <a:spcPts val="1464"/>
              </a:lnSpc>
              <a:spcBef>
                <a:spcPts val="5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oscillator,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Colpitts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oscillator,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Clap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b="1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pierce</a:t>
            </a:r>
            <a:r>
              <a:rPr sz="1200" b="1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b="1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b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commonly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normally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referred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 crystal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 circuit.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498651"/>
            <a:ext cx="5820077" cy="480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</a:t>
            </a:r>
            <a:r>
              <a:rPr sz="1200" spc="4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arrangement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pierce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6078146"/>
            <a:ext cx="5820553" cy="477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base.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voltage-divider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12820" y="6392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4468" y="639265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04970" y="6392659"/>
            <a:ext cx="20151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6587162"/>
            <a:ext cx="5824723" cy="99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bypass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RFC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(radio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choke)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decoupling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lines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affecting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negligible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 frequency. But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blocks any d.c. between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7700063"/>
            <a:ext cx="5822832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oscillation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set 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 resonant frequency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value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relation,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8916470"/>
            <a:ext cx="5814449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 frequency,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held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8757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33165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6515" y="1649423"/>
            <a:ext cx="211282" cy="499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16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1633019"/>
            <a:ext cx="3080833" cy="52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have a high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 of frequency stability.</a:t>
            </a:r>
          </a:p>
          <a:p>
            <a:pPr marL="0" marR="0">
              <a:lnSpc>
                <a:spcPts val="1464"/>
              </a:lnSpc>
              <a:spcBef>
                <a:spcPts val="9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quality factor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(Q)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 high.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221283"/>
            <a:ext cx="10469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2507795"/>
            <a:ext cx="34928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crystal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 −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6515" y="2957269"/>
            <a:ext cx="211282" cy="50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2940865"/>
            <a:ext cx="35072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 are fragile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3248713"/>
            <a:ext cx="39255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frequency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 cannot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appreciably.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3532177"/>
            <a:ext cx="21673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Frequency</a:t>
            </a:r>
            <a:r>
              <a:rPr sz="1200" spc="-166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8" dirty="0">
                <a:solidFill>
                  <a:srgbClr val="121214"/>
                </a:solidFill>
                <a:latin typeface="Calibri"/>
                <a:cs typeface="Calibri"/>
              </a:rPr>
              <a:t>Stability</a:t>
            </a:r>
            <a:r>
              <a:rPr sz="1200" spc="-14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121214"/>
                </a:solidFill>
                <a:latin typeface="Calibri"/>
                <a:cs typeface="Calibri"/>
              </a:rPr>
              <a:t>an</a:t>
            </a:r>
            <a:r>
              <a:rPr sz="1200" spc="-182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spc="-75" dirty="0">
                <a:solidFill>
                  <a:srgbClr val="121214"/>
                </a:solidFill>
                <a:latin typeface="Calibri"/>
                <a:cs typeface="Calibri"/>
              </a:rPr>
              <a:t>Oscillator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3819070"/>
            <a:ext cx="5820190" cy="989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expected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longer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duration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 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smoother clear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sinewave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really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matters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lot,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comes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whether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sinusoidal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non-sinusoidal.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4931844"/>
            <a:ext cx="5815796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ability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constant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interval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possible.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factors that affect this frequency stability.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760900"/>
            <a:ext cx="17539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operating point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6047666"/>
            <a:ext cx="5817470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already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learnt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is.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 (BJT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 FET),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consideration.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6904154"/>
            <a:ext cx="5818036" cy="73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active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adjusted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portion</a:t>
            </a:r>
            <a:r>
              <a:rPr sz="1200" spc="2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characteristics.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temperature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affected.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7736639"/>
            <a:ext cx="16903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temperature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369" y="8023151"/>
            <a:ext cx="5820876" cy="989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6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5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</a:t>
            </a:r>
            <a:r>
              <a:rPr sz="1200" spc="6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sz="1200" spc="6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sz="1200" spc="6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resistors,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inductors.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3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dependent.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affected.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brings the change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oscillator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43372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0887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supplied</a:t>
            </a:r>
            <a:r>
              <a:rPr sz="1200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2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oscillations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056691"/>
            <a:ext cx="5814664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regulated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implemented.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RPS.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632763"/>
            <a:ext cx="15207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output load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916481"/>
            <a:ext cx="5821801" cy="99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affects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effective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changed.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result,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Q-factor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changed.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004999"/>
            <a:ext cx="25403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inter-element capacitances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369" y="4288462"/>
            <a:ext cx="5818107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Inter-element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PN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diodes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charge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5148252"/>
            <a:ext cx="5819195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</a:t>
            </a:r>
            <a:r>
              <a:rPr sz="1200" spc="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undergo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various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reasons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temperature,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etc.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solved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connecting swamping capacitor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 offending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inter-element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5977308"/>
            <a:ext cx="7973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Q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6264074"/>
            <a:ext cx="5818740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(Quality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factor)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oscillators.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oscillators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selectivity.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proportional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Q should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7120562"/>
            <a:ext cx="3790417" cy="50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stability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mathematically represented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as,</a:t>
            </a:r>
          </a:p>
          <a:p>
            <a:pPr marL="0" marR="0">
              <a:lnSpc>
                <a:spcPts val="1464"/>
              </a:lnSpc>
              <a:spcBef>
                <a:spcPts val="72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Sw=dθ/dw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7654343"/>
            <a:ext cx="5815222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dθ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change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nominal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The circuit giving the larger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(dθ/dw)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 more stable oscillatory frequency.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69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15444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26670"/>
            <a:ext cx="5821573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 practical applications, 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insufficient,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b="1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1983539"/>
            <a:ext cx="5821332" cy="989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Multi-stage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device.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4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joining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4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4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4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Cascading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3096313"/>
            <a:ext cx="3825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8945" y="3096313"/>
            <a:ext cx="72531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53335" y="3096313"/>
            <a:ext cx="5146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7718" y="3096313"/>
            <a:ext cx="5409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29380" y="3096313"/>
            <a:ext cx="2254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64508" y="3096313"/>
            <a:ext cx="7797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two-stage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54168" y="3096313"/>
            <a:ext cx="7076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67679" y="3096313"/>
            <a:ext cx="8048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84670" y="3096313"/>
            <a:ext cx="26744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3462074"/>
            <a:ext cx="6812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4724326"/>
            <a:ext cx="42320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overall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6271" y="5006707"/>
            <a:ext cx="1030849" cy="208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i="1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spc="9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23" dirty="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200" i="1" spc="10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23" dirty="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5099484"/>
            <a:ext cx="1058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AV=AV1×AV2=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89152" y="5086274"/>
            <a:ext cx="236598" cy="226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44454" y="5086275"/>
            <a:ext cx="236598" cy="226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IEKIK+Symbol"/>
                <a:cs typeface="SIEKIK+Symbol"/>
              </a:rPr>
              <a:t>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70999" y="5224170"/>
            <a:ext cx="1025316" cy="208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sz="12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200" spc="8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i="1" spc="-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200" spc="10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i="1" spc="76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5560301"/>
            <a:ext cx="5727081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 A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 gain,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V1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23" baseline="3400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1200" spc="-32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aseline="-8219" dirty="0">
                <a:solidFill>
                  <a:srgbClr val="000000"/>
                </a:solidFill>
                <a:latin typeface="Calibri"/>
                <a:cs typeface="Calibri"/>
              </a:rPr>
              <a:t>V2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12" baseline="34000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spc="-31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28369" y="5907204"/>
            <a:ext cx="58217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stages,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those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8369" y="6163490"/>
            <a:ext cx="30476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multistage 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6483530"/>
            <a:ext cx="18133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device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8369" y="6770042"/>
            <a:ext cx="28266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basic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purposes 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device are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56995" y="7133918"/>
            <a:ext cx="211282" cy="51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64"/>
              </a:spcBef>
              <a:spcAft>
                <a:spcPts val="0"/>
              </a:spcAft>
            </a:pPr>
            <a:r>
              <a:rPr sz="1000" dirty="0">
                <a:solidFill>
                  <a:srgbClr val="121214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5115" y="7117514"/>
            <a:ext cx="47496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transfer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AC from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next stage.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55115" y="7434887"/>
            <a:ext cx="5391987" cy="45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</a:p>
          <a:p>
            <a:pPr marL="30480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 to isolate the DC conditions.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97584" y="7922567"/>
            <a:ext cx="1204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9" dirty="0">
                <a:solidFill>
                  <a:srgbClr val="121214"/>
                </a:solidFill>
                <a:latin typeface="Calibri"/>
                <a:cs typeface="Calibri"/>
              </a:rPr>
              <a:t>Types</a:t>
            </a:r>
            <a:r>
              <a:rPr sz="1200" b="1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47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Coupling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8369" y="8209079"/>
            <a:ext cx="5821754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Joining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cascade,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Multi-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b="1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four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  <a:r>
              <a:rPr sz="1200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methods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coupling,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devices such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resistors,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etc.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 have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 about them.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128369" y="9068870"/>
            <a:ext cx="221990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Resistance-Capacitance Coupling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18332" y="1172390"/>
            <a:ext cx="1242506" cy="440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088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89" dirty="0">
                <a:solidFill>
                  <a:srgbClr val="121214"/>
                </a:solidFill>
                <a:latin typeface="Calibri"/>
                <a:cs typeface="Calibri"/>
              </a:rPr>
              <a:t>UNIT-IV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761035"/>
            <a:ext cx="5881625" cy="115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 practice, any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consists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stages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 we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 audio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has several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 of amplification,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 upon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our requirement.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converted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electrical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several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amplifications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before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loud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speaker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 shown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below figure.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3782494"/>
            <a:ext cx="5877891" cy="1156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Besides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raising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level,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said 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whose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action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controlled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signal.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DC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distributed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according to the relation,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 power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= AC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+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4901110"/>
            <a:ext cx="12294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Transistor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5087292"/>
            <a:ext cx="5875823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amplification,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do.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manufactured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suit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a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transistor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differs from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factors.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6515" y="5661481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5115" y="5645076"/>
            <a:ext cx="32393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size,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handle large powers.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6515" y="5874840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5858436"/>
            <a:ext cx="5415620" cy="864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sink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placed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collector-base junction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 heat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generated.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emitter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 regions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power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heavily doped.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low input resistance,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requires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power.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26515" y="6301814"/>
            <a:ext cx="211282" cy="408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6715178"/>
            <a:ext cx="5883333" cy="59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lot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2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differences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7273343"/>
            <a:ext cx="58826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Difference</a:t>
            </a:r>
            <a:r>
              <a:rPr sz="1200" b="1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b="1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b="1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b="1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Amplifiers: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differentiate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7550711"/>
            <a:ext cx="19332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7831127"/>
            <a:ext cx="12602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8017055"/>
            <a:ext cx="588028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sz="1200" spc="2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achieve maximum voltage amplification.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8575094"/>
            <a:ext cx="3648615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 by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Av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Rc/Rin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characteristics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voltage amplifier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 −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26515" y="9149281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55115" y="9132877"/>
            <a:ext cx="54212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thin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greater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55115" y="9346263"/>
            <a:ext cx="7392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100.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6515" y="887042"/>
            <a:ext cx="211282" cy="1051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21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215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870638"/>
            <a:ext cx="5424899" cy="108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 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90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relatively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permit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amplifiers are always operated at low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voltage amplifiers are 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940867"/>
            <a:ext cx="11811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126795"/>
            <a:ext cx="5876950" cy="59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deliver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 amount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handle large current.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characteristics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are as follows −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6515" y="270123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5115" y="2684833"/>
            <a:ext cx="542173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thicken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handle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2898193"/>
            <a:ext cx="10377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(β &gt; 100)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6515" y="312795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3111553"/>
            <a:ext cx="5421187" cy="4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larger,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heat,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 during transistor operation.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6515" y="3557725"/>
            <a:ext cx="211282" cy="408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3541321"/>
            <a:ext cx="3525105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 impedance matching.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3968423"/>
            <a:ext cx="5578975" cy="45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comparis</a:t>
            </a:r>
            <a:r>
              <a:rPr sz="1200" u="sng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u="sng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voltage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sz="1200" u="sng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u="sng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u="sng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u="sng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below </a:t>
            </a:r>
            <a:r>
              <a:rPr sz="1200" u="sng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u="sng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00"/>
                </a:solidFill>
                <a:latin typeface="Calibri"/>
                <a:cs typeface="Calibri"/>
              </a:rPr>
              <a:t>a tabular form.</a:t>
            </a:r>
          </a:p>
          <a:p>
            <a:pPr marL="497154" marR="0">
              <a:lnSpc>
                <a:spcPts val="1464"/>
              </a:lnSpc>
              <a:spcBef>
                <a:spcPts val="33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S.No</a:t>
            </a:r>
            <a:r>
              <a:rPr sz="12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Particular</a:t>
            </a:r>
            <a:r>
              <a:rPr sz="1200" b="1" spc="51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4739" y="4431718"/>
            <a:ext cx="229641" cy="1647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4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464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39417" y="4431718"/>
            <a:ext cx="23336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38246" y="4431718"/>
            <a:ext cx="8658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(&gt;100)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46346" y="4431718"/>
            <a:ext cx="9601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(5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20)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39417" y="4669462"/>
            <a:ext cx="2883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38246" y="4669462"/>
            <a:ext cx="10521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(4-10 KΩ)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46346" y="4669462"/>
            <a:ext cx="10973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(5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20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Ω)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39417" y="4907460"/>
            <a:ext cx="1196486" cy="93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  <a:p>
            <a:pPr marL="0" marR="0">
              <a:lnSpc>
                <a:spcPts val="1464"/>
              </a:lnSpc>
              <a:spcBef>
                <a:spcPts val="3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voltage</a:t>
            </a:r>
          </a:p>
          <a:p>
            <a:pPr marL="0" marR="0">
              <a:lnSpc>
                <a:spcPts val="1464"/>
              </a:lnSpc>
              <a:spcBef>
                <a:spcPts val="3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38246" y="4907460"/>
            <a:ext cx="34053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Usually R-C coupling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Invariably transformer coupling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238246" y="5145204"/>
            <a:ext cx="1146082" cy="69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(a few m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V)</a:t>
            </a:r>
          </a:p>
          <a:p>
            <a:pPr marL="0" marR="0">
              <a:lnSpc>
                <a:spcPts val="1464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(≈ 1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mA)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46346" y="5145204"/>
            <a:ext cx="1142881" cy="69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(2-4 V)</a:t>
            </a:r>
          </a:p>
          <a:p>
            <a:pPr marL="0" marR="0">
              <a:lnSpc>
                <a:spcPts val="1464"/>
              </a:lnSpc>
              <a:spcBef>
                <a:spcPts val="3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(&gt; 100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mA)</a:t>
            </a:r>
          </a:p>
          <a:p>
            <a:pPr marL="0" marR="0">
              <a:lnSpc>
                <a:spcPts val="1464"/>
              </a:lnSpc>
              <a:spcBef>
                <a:spcPts val="4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39417" y="5855388"/>
            <a:ext cx="23717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impendence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(≈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sz="1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Ω)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546346" y="5855388"/>
            <a:ext cx="8507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(200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Ω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97584" y="6267122"/>
            <a:ext cx="5854640" cy="1931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Power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 amplify the power level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 This amplification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</a:p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last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 applications.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 frequencies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</a:t>
            </a:r>
          </a:p>
          <a:p>
            <a:pPr marL="30784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plays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</a:p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classification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</a:p>
          <a:p>
            <a:pPr marL="30784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</a:p>
          <a:p>
            <a:pPr marL="45753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classification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</a:t>
            </a:r>
          </a:p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operation.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spc="-67" dirty="0">
                <a:solidFill>
                  <a:srgbClr val="121214"/>
                </a:solidFill>
                <a:latin typeface="Calibri"/>
                <a:cs typeface="Calibri"/>
              </a:rPr>
              <a:t>Classification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23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3" dirty="0">
                <a:solidFill>
                  <a:srgbClr val="121214"/>
                </a:solidFill>
                <a:latin typeface="Calibri"/>
                <a:cs typeface="Calibri"/>
              </a:rPr>
              <a:t>Frequencies</a:t>
            </a:r>
          </a:p>
          <a:p>
            <a:pPr marL="25941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divided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3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categories,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</a:p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handle. They are as follows.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56995" y="8268155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55115" y="8251751"/>
            <a:ext cx="5397254" cy="651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b="1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048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(20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Hz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KHz).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</a:p>
          <a:p>
            <a:pPr marL="3048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356995" y="8999929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55115" y="8983525"/>
            <a:ext cx="5391716" cy="65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b="1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raise</a:t>
            </a:r>
          </a:p>
          <a:p>
            <a:pPr marL="3048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KHz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300 GHz).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</a:p>
          <a:p>
            <a:pPr marL="3048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 also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47214" cy="626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6" dirty="0">
                <a:solidFill>
                  <a:srgbClr val="121214"/>
                </a:solidFill>
                <a:latin typeface="Calibri"/>
                <a:cs typeface="Calibri"/>
              </a:rPr>
              <a:t>Classification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7" dirty="0">
                <a:solidFill>
                  <a:srgbClr val="121214"/>
                </a:solidFill>
                <a:latin typeface="Calibri"/>
                <a:cs typeface="Calibri"/>
              </a:rPr>
              <a:t>Based</a:t>
            </a:r>
            <a:r>
              <a:rPr sz="1200" b="1" spc="-123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21214"/>
                </a:solidFill>
                <a:latin typeface="Calibri"/>
                <a:cs typeface="Calibri"/>
              </a:rPr>
              <a:t>on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121214"/>
                </a:solidFill>
                <a:latin typeface="Calibri"/>
                <a:cs typeface="Calibri"/>
              </a:rPr>
              <a:t>Mode</a:t>
            </a:r>
            <a:r>
              <a:rPr sz="1200" b="1" spc="-155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47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1" dirty="0">
                <a:solidFill>
                  <a:srgbClr val="121214"/>
                </a:solidFill>
                <a:latin typeface="Calibri"/>
                <a:cs typeface="Calibri"/>
              </a:rPr>
              <a:t>Operation</a:t>
            </a:r>
          </a:p>
          <a:p>
            <a:pPr marL="25941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basis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mode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portion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30784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flows,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 may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classified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6995" y="156712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1550724"/>
            <a:ext cx="53932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5595" y="1764083"/>
            <a:ext cx="48408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full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signal,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A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6995" y="208528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2068883"/>
            <a:ext cx="5398486" cy="653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</a:p>
          <a:p>
            <a:pPr marL="3048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b="1" spc="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  <a:p>
            <a:pPr marL="3048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6995" y="2820109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2803705"/>
            <a:ext cx="53933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C Power amplifier</a:t>
            </a:r>
            <a:r>
              <a:rPr sz="1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 current flows for less than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85595" y="3017065"/>
            <a:ext cx="46945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 the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8369" y="3321865"/>
            <a:ext cx="5822679" cy="78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2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forms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combine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utilize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both.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going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considered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 the efficiency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4157398"/>
            <a:ext cx="21080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55" dirty="0">
                <a:solidFill>
                  <a:srgbClr val="121214"/>
                </a:solidFill>
                <a:latin typeface="Calibri"/>
                <a:cs typeface="Calibri"/>
              </a:rPr>
              <a:t>Terms</a:t>
            </a:r>
            <a:r>
              <a:rPr sz="1200" b="1" spc="-150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6" dirty="0">
                <a:solidFill>
                  <a:srgbClr val="121214"/>
                </a:solidFill>
                <a:latin typeface="Calibri"/>
                <a:cs typeface="Calibri"/>
              </a:rPr>
              <a:t>Considering</a:t>
            </a:r>
            <a:r>
              <a:rPr sz="1200" b="1" spc="-14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61" dirty="0">
                <a:solidFill>
                  <a:srgbClr val="121214"/>
                </a:solidFill>
                <a:latin typeface="Calibri"/>
                <a:cs typeface="Calibri"/>
              </a:rPr>
              <a:t>Performance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4376854"/>
            <a:ext cx="5818119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4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objective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power.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achieve this,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factors to 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efficiency, power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capability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distortion. Let us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1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5026332"/>
            <a:ext cx="13543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b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5242740"/>
            <a:ext cx="5814572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4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explains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power.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battery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given,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 a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collector efficiency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8369" y="5891964"/>
            <a:ext cx="238373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369" y="6169586"/>
            <a:ext cx="42286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average </a:t>
            </a:r>
            <a:r>
              <a:rPr sz="1200" i="1" spc="13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c poweroutput</a:t>
            </a:r>
            <a:r>
              <a:rPr sz="1200" i="1" spc="5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200" i="1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average </a:t>
            </a:r>
            <a:r>
              <a:rPr sz="1200" i="1" spc="2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c powerinputtotransisto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369" y="6446954"/>
            <a:ext cx="5813688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aim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efficiency.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value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efficient the 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be.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6910251"/>
            <a:ext cx="18714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Dissipation Capacity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28369" y="7096178"/>
            <a:ext cx="5824351" cy="1154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handles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currents,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up.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stability,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kept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permissible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limits.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dissipated.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dissipation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capability.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8369" y="8303822"/>
            <a:ext cx="5818108" cy="59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dissipation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capability</a:t>
            </a:r>
            <a:r>
              <a:rPr sz="1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 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ability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it.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Metal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cases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sinks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 produced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8953046"/>
            <a:ext cx="7896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28369" y="9169453"/>
            <a:ext cx="5823761" cy="41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4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non-linear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device.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few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pre-dominant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72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870638"/>
            <a:ext cx="5816526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used.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use,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certainly arises.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333934"/>
            <a:ext cx="5818920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Distortion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change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output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 shape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 shape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lesser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distortion,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983539"/>
            <a:ext cx="5879998" cy="867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4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already</a:t>
            </a:r>
            <a:r>
              <a:rPr sz="1200" spc="4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sz="1200" spc="4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biasing,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3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3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sz="1200" spc="3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faithful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amplification,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operates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linear region.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3023161"/>
            <a:ext cx="5882598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supply.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output. 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figure shows the 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 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6361610"/>
            <a:ext cx="5880014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be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observed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transformer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load.</a:t>
            </a:r>
            <a:r>
              <a:rPr sz="1200" spc="5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4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permits</a:t>
            </a:r>
            <a:r>
              <a:rPr sz="1200" spc="5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matching,</a:t>
            </a:r>
            <a:r>
              <a:rPr sz="1200" spc="4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resulting</a:t>
            </a:r>
            <a:r>
              <a:rPr sz="1200" spc="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transference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load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e.g. loud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speaker.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73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86941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region.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cycle.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explains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operating point.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605587"/>
            <a:ext cx="5881173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above.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(I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7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(V</a:t>
            </a:r>
            <a:r>
              <a:rPr sz="12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7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3233" y="1853044"/>
            <a:ext cx="30849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8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5531" y="1853044"/>
            <a:ext cx="36054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8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1977443"/>
            <a:ext cx="58830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respectively.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Q-point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shifts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5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3319" y="203897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73445" y="203897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2163371"/>
            <a:ext cx="58863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(I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max</a:t>
            </a:r>
            <a:r>
              <a:rPr sz="1200" spc="16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(I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min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Similarly,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collector-emitter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2349299"/>
            <a:ext cx="27662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max</a:t>
            </a:r>
            <a:r>
              <a:rPr sz="1200" spc="1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(V</a:t>
            </a:r>
            <a:r>
              <a:rPr sz="1200" spc="4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69436" y="2349299"/>
            <a:ext cx="1908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70732" y="2410828"/>
            <a:ext cx="45207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spc="22" dirty="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sz="8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2715313"/>
            <a:ext cx="35475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D.C. 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drawn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battery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22" baseline="-80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spc="-31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3078025"/>
            <a:ext cx="18576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×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i="1" spc="-10" baseline="-80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i="1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04846" y="3139554"/>
            <a:ext cx="3167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800" i="1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3443786"/>
            <a:ext cx="30237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parts −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26515" y="3823282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3806878"/>
            <a:ext cx="36354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load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heat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4167111"/>
            <a:ext cx="2195977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i="1" spc="5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×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259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77137" y="4231119"/>
            <a:ext cx="25981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91358" y="4231119"/>
            <a:ext cx="21919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40710" y="4231119"/>
            <a:ext cx="2049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26515" y="4551754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55115" y="4535350"/>
            <a:ext cx="238363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7584" y="4898062"/>
            <a:ext cx="15219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i="1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i="1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i="1" spc="5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i="1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−(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i="1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6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77137" y="4959845"/>
            <a:ext cx="22056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tr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99667" y="4959845"/>
            <a:ext cx="22850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631315" y="4959845"/>
            <a:ext cx="259814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99793" y="4959845"/>
            <a:ext cx="25750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spc="-1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164969" y="4959845"/>
            <a:ext cx="368545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800" i="1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66721" y="4959845"/>
            <a:ext cx="2049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7584" y="5264076"/>
            <a:ext cx="559720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 signal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parts −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26515" y="5643193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55115" y="5626788"/>
            <a:ext cx="5420811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RC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constitutes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555115" y="6173203"/>
            <a:ext cx="2741776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1200" i="1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i="1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-100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200" i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i="1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=(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i="1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/√2</a:t>
            </a:r>
            <a:r>
              <a:rPr sz="1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i="1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m/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</a:p>
          <a:p>
            <a:pPr marL="2536825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80082" y="6237211"/>
            <a:ext cx="21821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86305" y="6237211"/>
            <a:ext cx="2049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46934" y="6237211"/>
            <a:ext cx="2049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09062" y="6237211"/>
            <a:ext cx="231963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57956" y="6237211"/>
            <a:ext cx="20495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i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26515" y="6557846"/>
            <a:ext cx="211282" cy="566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74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55115" y="6541442"/>
            <a:ext cx="5428370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="1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R.M.S.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load,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R.M.S.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a.c. voltage,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="1" baseline="-7999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1200" b="1" spc="-10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maximum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555115" y="6913299"/>
            <a:ext cx="542170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D.C.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 transistor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(collector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region)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heat, i.e.,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(P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80082" y="7160755"/>
            <a:ext cx="347332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8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800" spc="-12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097584" y="7462319"/>
            <a:ext cx="44579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have represented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whole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diagram.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74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5318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exact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replica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with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strength.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419278"/>
            <a:ext cx="43347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us now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try to draw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some expressions to represent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efficiencies.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6715178"/>
            <a:ext cx="3761545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Advantages of Class A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Class A 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are as follows −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6515" y="7103437"/>
            <a:ext cx="211282" cy="835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5115" y="7087034"/>
            <a:ext cx="2771479" cy="864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current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 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 cycle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amplify small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 as input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 distortion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7943903"/>
            <a:ext cx="3764135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Disadvantages of Class A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Class A 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are as follows −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6515" y="8332417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8316013"/>
            <a:ext cx="12909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6515" y="8545778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55115" y="8529374"/>
            <a:ext cx="16013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collector efficiency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8928661"/>
            <a:ext cx="5876780" cy="650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discussed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previous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chapter,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entire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supply.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learnt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3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efficiency.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3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8279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</a:t>
            </a:r>
            <a:r>
              <a:rPr sz="1200" spc="4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those</a:t>
            </a:r>
            <a:r>
              <a:rPr sz="1200" spc="4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effects,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4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4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4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4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4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4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388799"/>
            <a:ext cx="5880277" cy="654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sz="1200" b="1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b="1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b="1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figure.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similar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normal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load.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5663364"/>
            <a:ext cx="542380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6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7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divider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arrangement.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1200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6473" y="572489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2441" y="572489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5876724"/>
            <a:ext cx="58836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stabilization,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bypass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prevent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03425" y="5938253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06012" y="5938253"/>
            <a:ext cx="202446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6093386"/>
            <a:ext cx="5879609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step-down</a:t>
            </a:r>
            <a:r>
              <a:rPr sz="1200" spc="4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transformer.The</a:t>
            </a:r>
            <a:r>
              <a:rPr sz="1200" spc="4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4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 to the load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(generally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loud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speaker).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6916347"/>
            <a:ext cx="14264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Transformer Action: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7102275"/>
            <a:ext cx="5884960" cy="654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transformer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 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matching. 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6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reflected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7745784"/>
            <a:ext cx="54272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number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turns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07180" y="780731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99125" y="780731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41085" y="780731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3426" y="780731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7931711"/>
            <a:ext cx="588367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6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77996" y="799324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14114" y="799324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8117639"/>
            <a:ext cx="39307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respectively. The below figure shows the transformer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76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7742735"/>
            <a:ext cx="56668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may be matched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taking proper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step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down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8111543"/>
            <a:ext cx="12357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8297725"/>
            <a:ext cx="54253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peak value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current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 to zero signal collector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8511085"/>
            <a:ext cx="5880132" cy="1080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a.c.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obtained.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amplification, the operating point should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lie at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obviously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applied.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primary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transformer.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87943" cy="623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assumed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negligible,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483286"/>
            <a:ext cx="281399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 dc condition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be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7331255"/>
            <a:ext cx="5880067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nearly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30%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got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improved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50% by using the transformer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7943903"/>
            <a:ext cx="8950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8129831"/>
            <a:ext cx="49857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transformer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 as follows.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6515" y="8332417"/>
            <a:ext cx="211282" cy="83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6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5115" y="8316013"/>
            <a:ext cx="3635112" cy="65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 loss of signal power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base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 resistors.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Excellent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achieved.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55115" y="8959142"/>
            <a:ext cx="16433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 isolation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9172501"/>
            <a:ext cx="10716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9358455"/>
            <a:ext cx="51638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transformer coupled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6515" y="9561092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5115" y="9544688"/>
            <a:ext cx="35811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 frequency signals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amplified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comparatively.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78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6515" y="887042"/>
            <a:ext cx="211282" cy="621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870638"/>
            <a:ext cx="2719035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Hum noise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transformers.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bulky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costly.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response.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511099"/>
            <a:ext cx="93694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886003"/>
            <a:ext cx="5883003" cy="99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applications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 coupled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 power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 impedance matching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main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criterion.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 are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driver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sometimes as output amplifiers.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870761"/>
            <a:ext cx="12633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B Operation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3056689"/>
            <a:ext cx="541941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3270049"/>
            <a:ext cx="5883775" cy="65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condition,</a:t>
            </a:r>
            <a:r>
              <a:rPr sz="120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b="1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b="1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b="1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b="1" spc="2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b="1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b="1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 at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4126918"/>
            <a:ext cx="52164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figure below shows the input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waveforms during 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6989499"/>
            <a:ext cx="5887707" cy="86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forward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biased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2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flows.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reverse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absent.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b="1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half cycle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8029248"/>
            <a:ext cx="5883937" cy="108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completely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absent,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Also,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increases,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dissipation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more.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</a:p>
          <a:p>
            <a:pPr marL="0" marR="0">
              <a:lnSpc>
                <a:spcPts val="1464"/>
              </a:lnSpc>
              <a:spcBef>
                <a:spcPts val="29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increased.Well,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distortion,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power,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79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369" y="940742"/>
            <a:ext cx="5824802" cy="733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8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8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</a:t>
            </a:r>
            <a:r>
              <a:rPr sz="1200" spc="8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8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coupling,</a:t>
            </a:r>
            <a:r>
              <a:rPr sz="1200" spc="8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formed</a:t>
            </a:r>
            <a:r>
              <a:rPr sz="1200" spc="8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8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8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resistor-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capacitor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allows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 used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797611"/>
            <a:ext cx="5819918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blocking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 us get into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details of this method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 coming chapters.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2626667"/>
            <a:ext cx="14439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8369" y="2913433"/>
            <a:ext cx="58213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inductance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capacitance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3169465"/>
            <a:ext cx="25547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Impedance coupling network.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516937"/>
            <a:ext cx="5818909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method,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120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jwL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popular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seldom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346374"/>
            <a:ext cx="15275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Transformer Coupling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4632886"/>
            <a:ext cx="5820961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b="1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b="1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b="1" spc="2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b="1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coupling.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itself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conveys the AC component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5489628"/>
            <a:ext cx="5817733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winding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return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resistance.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popular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matching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 used.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6321986"/>
            <a:ext cx="11200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8369" y="6605451"/>
            <a:ext cx="5816862" cy="736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previous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directly,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b="1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 can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directly connected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 DC isolation.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28369" y="7465367"/>
            <a:ext cx="5820857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mostly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series,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terminal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active circuit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element. For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example,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head-phones,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loud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speakers etc.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8038391"/>
            <a:ext cx="19977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68" dirty="0">
                <a:solidFill>
                  <a:srgbClr val="121214"/>
                </a:solidFill>
                <a:latin typeface="Calibri"/>
                <a:cs typeface="Calibri"/>
              </a:rPr>
              <a:t>Role</a:t>
            </a:r>
            <a:r>
              <a:rPr sz="1200" b="1" spc="-179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21214"/>
                </a:solidFill>
                <a:latin typeface="Calibri"/>
                <a:cs typeface="Calibri"/>
              </a:rPr>
              <a:t>of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6" dirty="0">
                <a:solidFill>
                  <a:srgbClr val="121214"/>
                </a:solidFill>
                <a:latin typeface="Calibri"/>
                <a:cs typeface="Calibri"/>
              </a:rPr>
              <a:t>Capacitors</a:t>
            </a:r>
            <a:r>
              <a:rPr sz="1200" b="1" spc="-174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39" dirty="0">
                <a:solidFill>
                  <a:srgbClr val="121214"/>
                </a:solidFill>
                <a:latin typeface="Calibri"/>
                <a:cs typeface="Calibri"/>
              </a:rPr>
              <a:t>in</a:t>
            </a:r>
            <a:r>
              <a:rPr sz="1200" b="1" spc="-171" dirty="0">
                <a:solidFill>
                  <a:srgbClr val="121214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121214"/>
                </a:solidFill>
                <a:latin typeface="Calibri"/>
                <a:cs typeface="Calibri"/>
              </a:rPr>
              <a:t>Amplifiers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8369" y="8325157"/>
            <a:ext cx="5816979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purpose,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especially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2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role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Amplifiers.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82953" cy="1145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B Push-Pull</a:t>
            </a:r>
            <a:r>
              <a:rPr sz="12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457530" marR="0">
              <a:lnSpc>
                <a:spcPts val="1464"/>
              </a:lnSpc>
              <a:spcBef>
                <a:spcPts val="6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used,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Also,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completely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utilized. In order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compensate these problems,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introduced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2187755"/>
            <a:ext cx="10061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Construction: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2401115"/>
            <a:ext cx="5883523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identical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8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8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whose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center-tapped</a:t>
            </a:r>
            <a:r>
              <a:rPr sz="1200" spc="4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1041" y="2676004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1419" y="2676004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2828089"/>
            <a:ext cx="5886423" cy="1294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r1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shorted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collectors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spc="307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transformer 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arrangement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except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biased</a:t>
            </a:r>
            <a:r>
              <a:rPr sz="1200" spc="2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off,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instead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resistors.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gives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detailing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sz="120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6773090"/>
            <a:ext cx="43542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operation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 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7141899"/>
            <a:ext cx="7973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7355639"/>
            <a:ext cx="5885798" cy="65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center-tapped.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5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5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flow.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71041" y="784693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3507" y="7846936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7998767"/>
            <a:ext cx="24276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drawn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CC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2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wasted.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8425742"/>
            <a:ext cx="5883004" cy="65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given,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r1</a:t>
            </a:r>
            <a:r>
              <a:rPr sz="1200" spc="58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splits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148" baseline="3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other.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identical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5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49396" y="8917038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3548" y="8917038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9068870"/>
            <a:ext cx="58792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93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flows.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time,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9282255"/>
            <a:ext cx="58798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cycle, which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throws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cutoff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71041" y="934378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73778" y="9343783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97584" y="9495920"/>
            <a:ext cx="53073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flows. The waveform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figure.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80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2852474"/>
            <a:ext cx="5882010" cy="86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cycle,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43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43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conduction,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contribute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cycles,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alternately.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r3</a:t>
            </a:r>
            <a:r>
              <a:rPr sz="1200" spc="108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serves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join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producing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almost undistorted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waveform.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3889174"/>
            <a:ext cx="4302624" cy="626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 Efficiency of Class B Push-Pull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4"/>
              </a:lnSpc>
              <a:spcBef>
                <a:spcPts val="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current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each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average 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half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 loop.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 loop,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-12" baseline="-7999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  <a:r>
              <a:rPr sz="1200" spc="26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81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83376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 would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improves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511099"/>
            <a:ext cx="356856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Complementary Symmetry Push-Pull</a:t>
            </a:r>
            <a:r>
              <a:rPr sz="1200" b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B Amplifier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791515"/>
            <a:ext cx="5879492" cy="86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push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 amplifier which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was just discussed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improves efficiency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usage of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center-tapped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bulky,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heavy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costly.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complemented,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 following 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diagram.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5373804"/>
            <a:ext cx="5881048" cy="867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NPN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PNP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configuration.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applied,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NPN</a:t>
            </a:r>
            <a:r>
              <a:rPr sz="1200" spc="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conducts</a:t>
            </a:r>
            <a:r>
              <a:rPr sz="12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PNP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off.</a:t>
            </a:r>
            <a:r>
              <a:rPr sz="12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half cycle,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NPN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cuts off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PNP transistor conducts.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6443906"/>
            <a:ext cx="5884247" cy="1081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 this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way,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NPN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input, while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PNP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input.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complement</a:t>
            </a:r>
            <a:r>
              <a:rPr sz="1200" spc="3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other,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yet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act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symmetrically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2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Complementary symmetry push pull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7514135"/>
            <a:ext cx="8950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7821984"/>
            <a:ext cx="55209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Complementary symmetry push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6515" y="8234627"/>
            <a:ext cx="211282" cy="411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47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8218224"/>
            <a:ext cx="5357637" cy="440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there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 need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center tapped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transformers,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weight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cost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reduced.</a:t>
            </a:r>
          </a:p>
          <a:p>
            <a:pPr marL="0" marR="0">
              <a:lnSpc>
                <a:spcPts val="1464"/>
              </a:lnSpc>
              <a:spcBef>
                <a:spcPts val="2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opposite input signal voltages are not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required.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8825030"/>
            <a:ext cx="107166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Disadvantages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9215174"/>
            <a:ext cx="56944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disadvantages of Complementary symmetry push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follows.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82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6515" y="887042"/>
            <a:ext cx="211282" cy="621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217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870638"/>
            <a:ext cx="5424341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5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difficult</a:t>
            </a:r>
            <a:r>
              <a:rPr sz="120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5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pair</a:t>
            </a:r>
            <a:r>
              <a:rPr sz="1200" spc="4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5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(NPN</a:t>
            </a:r>
            <a:r>
              <a:rPr sz="1200" spc="4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PNP)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5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similar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require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positive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negative supply voltages.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511099"/>
            <a:ext cx="5879075" cy="867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far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discussed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limitations.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try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combine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get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 would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without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inefficiencies.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that,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 another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Cross over distortion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encounters with.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580948"/>
            <a:ext cx="15358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Cross-over Distortion: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858569"/>
            <a:ext cx="5877211" cy="4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identical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other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 produced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be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3471217"/>
            <a:ext cx="5883623" cy="108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changes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crosses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 from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 to 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point,</a:t>
            </a:r>
            <a:r>
              <a:rPr sz="1200" spc="3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3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amount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3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shape.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conduct,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junction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0.7v,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taken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state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the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transition period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724326"/>
            <a:ext cx="5888998" cy="864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9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transition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period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switching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</a:p>
          <a:p>
            <a:pPr marL="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other,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instances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time.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instances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Flat</a:t>
            </a:r>
            <a:r>
              <a:rPr sz="1200" b="1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spot</a:t>
            </a:r>
            <a:r>
              <a:rPr sz="1200" b="1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Dead</a:t>
            </a:r>
            <a:r>
              <a:rPr sz="1200" b="1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band</a:t>
            </a:r>
            <a:r>
              <a:rPr sz="12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shape.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8014007"/>
            <a:ext cx="5883758" cy="97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prominent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disadvantage.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effect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peak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peak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reduces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non-linear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waveform as shown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4114726"/>
            <a:ext cx="5883065" cy="86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cross-over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pronounced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signals,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3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causes</a:t>
            </a:r>
            <a:r>
              <a:rPr sz="1200" spc="3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severe</a:t>
            </a:r>
            <a:r>
              <a:rPr sz="12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disturbance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signals.</a:t>
            </a:r>
            <a:r>
              <a:rPr sz="12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eliminated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cycle,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sz="1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 both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transistors won’t be OFF at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5154348"/>
            <a:ext cx="5874309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leads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invention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B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discussed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5763948"/>
            <a:ext cx="17416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AB Power Amplifier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041571"/>
            <a:ext cx="5883885" cy="867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implies,</a:t>
            </a:r>
            <a:r>
              <a:rPr sz="1200" spc="2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combination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1200" spc="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problem,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emerged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eliminate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problems,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utilizing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classes.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7080938"/>
            <a:ext cx="5885773" cy="108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sz="1200" spc="3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instant,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1200" spc="3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transition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period.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eliminate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this,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chosen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Hence,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conduction,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switches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state.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achieved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 by using class AB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3944038"/>
            <a:ext cx="5885391" cy="65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</a:t>
            </a:r>
            <a:r>
              <a:rPr sz="1200" spc="5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4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design,</a:t>
            </a:r>
            <a:r>
              <a:rPr sz="1200" spc="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sz="1200" spc="5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5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push-pull</a:t>
            </a:r>
            <a:r>
              <a:rPr sz="1200" spc="4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transistors</a:t>
            </a:r>
            <a:r>
              <a:rPr sz="1200" spc="5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conducting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slightly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full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4767567"/>
            <a:ext cx="5886355" cy="65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</a:t>
            </a:r>
            <a:r>
              <a:rPr sz="1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angle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somewhere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2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spc="242" baseline="33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360</a:t>
            </a:r>
            <a:r>
              <a:rPr sz="120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  <a:p>
            <a:pPr marL="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selected.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7885991"/>
            <a:ext cx="542559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diodes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200" spc="5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23842" y="794752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02378" y="794752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8099351"/>
            <a:ext cx="5885265" cy="151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cutoff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point.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waveform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</a:p>
          <a:p>
            <a:pPr marL="0" marR="0">
              <a:lnSpc>
                <a:spcPts val="1464"/>
              </a:lnSpc>
              <a:spcBef>
                <a:spcPts val="24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seen</a:t>
            </a:r>
            <a:r>
              <a:rPr sz="1200" spc="2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figure.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crossover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3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created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2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overcome by this class AB,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well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inefficiencies of class A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don’t affect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45753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compromise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terms</a:t>
            </a:r>
            <a:r>
              <a:rPr sz="1200" spc="2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linearity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reaching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50%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60%.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linear</a:t>
            </a:r>
            <a:r>
              <a:rPr sz="1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amplitude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 linearly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related to the input signal amplitude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85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056566"/>
            <a:ext cx="5883156" cy="1693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 C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457530" marR="0">
              <a:lnSpc>
                <a:spcPts val="1464"/>
              </a:lnSpc>
              <a:spcBef>
                <a:spcPts val="16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2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cycle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b="1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="1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b="1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1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linearity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poor.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conduction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angle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180</a:t>
            </a:r>
            <a:r>
              <a:rPr sz="1200" spc="-14" baseline="34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generally</a:t>
            </a:r>
          </a:p>
          <a:p>
            <a:pPr marL="0" marR="0">
              <a:lnSpc>
                <a:spcPts val="1464"/>
              </a:lnSpc>
              <a:spcBef>
                <a:spcPts val="14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90</a:t>
            </a:r>
            <a:r>
              <a:rPr sz="1200" spc="10" baseline="33999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idle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half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So,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delivered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compared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2956105"/>
            <a:ext cx="510348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figure shows the operating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 C amplifier.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5968164"/>
            <a:ext cx="5882007" cy="1898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kind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gives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much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improved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efficiency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80%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introduces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heavy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distortion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pulses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produced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converted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wave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particular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using LC circuits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collector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types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 that we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 discussed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 far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work effectively 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even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though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Also,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according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wide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range.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allows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equally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permit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particular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rejecting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86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3403" y="870638"/>
            <a:ext cx="1313686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56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UNIT-V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AMPLIFIER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388799"/>
            <a:ext cx="5887025" cy="86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employed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means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selecting.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set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available,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2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particular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while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rejecting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This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selection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done by using a 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2428548"/>
            <a:ext cx="5877087" cy="437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0" marR="0">
              <a:lnSpc>
                <a:spcPts val="1464"/>
              </a:lnSpc>
              <a:spcBef>
                <a:spcPts val="16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a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amplifier 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basic tuned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looks as shown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6221402"/>
            <a:ext cx="5883903" cy="59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tuner circuit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nothing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tank</a:t>
            </a:r>
            <a:r>
              <a:rPr sz="12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selects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capable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amplifying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over 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narrow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 that are centered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6962066"/>
            <a:ext cx="5889109" cy="596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balances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2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2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b="1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denoted by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7703111"/>
            <a:ext cx="19240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formula for resonance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87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9371" cy="1266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Types of Tuned Circuits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(Series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circuit)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(parallel resonant circuit)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according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connection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 main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Series Tuned Circuit</a:t>
            </a:r>
          </a:p>
          <a:p>
            <a:pPr marL="0" marR="0">
              <a:lnSpc>
                <a:spcPts val="1464"/>
              </a:lnSpc>
              <a:spcBef>
                <a:spcPts val="24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 circuit diagram.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3111553"/>
            <a:ext cx="5884757" cy="65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it.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increasingly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 far from the resonant frequency.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3751633"/>
            <a:ext cx="149911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Circuit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3965374"/>
            <a:ext cx="5877349" cy="440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inductor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below figure.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6062906"/>
            <a:ext cx="5884563" cy="134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does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</a:t>
            </a:r>
            <a:r>
              <a:rPr sz="1200" spc="4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4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it.</a:t>
            </a:r>
            <a:r>
              <a:rPr sz="120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4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4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4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increasingly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to the frequencies far from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resonant frequency.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Characteristics of a Parallel</a:t>
            </a:r>
            <a:r>
              <a:rPr sz="12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Circuit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(i.e.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reactive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zero)</a:t>
            </a:r>
            <a:r>
              <a:rPr sz="120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="1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characteristics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 circuit are as follows.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7364784"/>
            <a:ext cx="85594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7550711"/>
            <a:ext cx="587678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offered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LC circuit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8108496"/>
            <a:ext cx="231317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i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voltage /</a:t>
            </a:r>
            <a:r>
              <a:rPr sz="1200" i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Lineequation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i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200" i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8483653"/>
            <a:ext cx="5119641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resonance,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 current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 while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below figure represents the 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curve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a parallel resonance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88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2767129"/>
            <a:ext cx="5879814" cy="967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decreases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5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="1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4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selection</a:t>
            </a:r>
            <a:r>
              <a:rPr sz="1200" spc="4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4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particular</a:t>
            </a:r>
            <a:r>
              <a:rPr sz="1200" spc="4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4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rejection</a:t>
            </a:r>
            <a:r>
              <a:rPr sz="1200" spc="4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possible.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obtain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equation 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impedance, let us consider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 Current </a:t>
            </a:r>
            <a:r>
              <a:rPr sz="1200" i="1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ILcos</a:t>
            </a:r>
            <a:r>
              <a:rPr sz="1200" dirty="0">
                <a:solidFill>
                  <a:srgbClr val="000000"/>
                </a:solidFill>
                <a:latin typeface="VTBDTB+Cambria Math"/>
                <a:cs typeface="VTBDTB+Cambria Math"/>
              </a:rPr>
              <a:t>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3791638"/>
            <a:ext cx="108528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V/Zr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V/Z</a:t>
            </a:r>
            <a:r>
              <a:rPr sz="1200" i="1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×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R/Z</a:t>
            </a:r>
            <a:r>
              <a:rPr sz="1200" i="1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4066527"/>
            <a:ext cx="792424" cy="226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1/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Zr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R/Z</a:t>
            </a:r>
            <a:r>
              <a:rPr sz="1200" baseline="34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i="1" baseline="-8307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4349422"/>
            <a:ext cx="805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1/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Zr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CR/L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4626790"/>
            <a:ext cx="9913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Since,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i="1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L/C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907460"/>
            <a:ext cx="29677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Therefore, 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Z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25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obtained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5187876"/>
            <a:ext cx="6381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i="1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L/CR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5465244"/>
            <a:ext cx="422124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 at parallel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resonance,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impedance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equal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L/CR.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5745660"/>
            <a:ext cx="10758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6108626"/>
            <a:ext cx="5882902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2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divided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 the circuit impedance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6657266"/>
            <a:ext cx="127202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Line Current </a:t>
            </a:r>
            <a:r>
              <a:rPr sz="1200" i="1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VZr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7023027"/>
            <a:ext cx="10892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Zr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L/CR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7386119"/>
            <a:ext cx="37730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 Z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 high,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line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 I will be very small.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7751879"/>
            <a:ext cx="10438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Quality Factor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7937807"/>
            <a:ext cx="5889569" cy="133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 resonance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sharpness of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curve determines the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selectivity.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smaller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coil,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sharper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curve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be.</a:t>
            </a:r>
          </a:p>
          <a:p>
            <a:pPr marL="0" marR="0">
              <a:lnSpc>
                <a:spcPts val="1464"/>
              </a:lnSpc>
              <a:spcBef>
                <a:spcPts val="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inductive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inductive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 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its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known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factor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 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denoted by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sz="1200" i="1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/R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πfrLR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9239558"/>
            <a:ext cx="5879666" cy="410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higher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Q, the sharper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 curve 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selectivity will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89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913310"/>
            <a:ext cx="15652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Input Capacitor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369" y="1199822"/>
            <a:ext cx="5820231" cy="73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8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initial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amplifier,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8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present,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 voltage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transistor base will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changed.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369" y="2056691"/>
            <a:ext cx="5816328" cy="480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8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allows,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affecting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 conditions.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632763"/>
            <a:ext cx="217546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Emitter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By-pass Capacitor 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167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8369" y="2916481"/>
            <a:ext cx="5817615" cy="48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by-pass</a:t>
            </a:r>
            <a:r>
              <a:rPr sz="1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emitter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resistor.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reactance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path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 signal.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369" y="3519986"/>
            <a:ext cx="5823000" cy="73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absence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capacitor,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developed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6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feedback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</a:p>
          <a:p>
            <a:pPr marL="0" marR="0">
              <a:lnSpc>
                <a:spcPts val="1464"/>
              </a:lnSpc>
              <a:spcBef>
                <a:spcPts val="50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side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thereby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reducing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voltage.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Thus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presence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-2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 through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349422"/>
            <a:ext cx="148982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Capacitor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369" y="4635934"/>
            <a:ext cx="5820082" cy="736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3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3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connects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prevents</a:t>
            </a:r>
            <a:r>
              <a:rPr sz="1200" spc="3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interference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stages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shifting.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</a:t>
            </a:r>
          </a:p>
          <a:p>
            <a:pPr marL="0" marR="0">
              <a:lnSpc>
                <a:spcPts val="1464"/>
              </a:lnSpc>
              <a:spcBef>
                <a:spcPts val="50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blocking capacitor</a:t>
            </a:r>
            <a:r>
              <a:rPr sz="1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does not allow the DC voltage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pass through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369" y="5492676"/>
            <a:ext cx="582145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absence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 capacitor,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 come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 R</a:t>
            </a:r>
            <a:r>
              <a:rPr sz="1200" spc="4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biasing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16910" y="5554205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75909" y="5554205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5748708"/>
            <a:ext cx="5657612" cy="544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network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 stage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thereby changing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biasing conditions of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next stage.</a:t>
            </a:r>
          </a:p>
          <a:p>
            <a:pPr marL="0" marR="0">
              <a:lnSpc>
                <a:spcPts val="1464"/>
              </a:lnSpc>
              <a:spcBef>
                <a:spcPts val="1007"/>
              </a:spcBef>
              <a:spcAft>
                <a:spcPts val="0"/>
              </a:spcAft>
            </a:pPr>
            <a:r>
              <a:rPr sz="1200" spc="-76" dirty="0">
                <a:solidFill>
                  <a:srgbClr val="121214"/>
                </a:solidFill>
                <a:latin typeface="Calibri"/>
                <a:cs typeface="Calibri"/>
              </a:rPr>
              <a:t>AmplifierConsideration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369" y="6355514"/>
            <a:ext cx="5821986" cy="73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overall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consideration.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achieve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gain,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find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suitable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464"/>
              </a:lnSpc>
              <a:spcBef>
                <a:spcPts val="50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cascading.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7184952"/>
            <a:ext cx="91830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CC Amplifier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6515" y="7634171"/>
            <a:ext cx="211282" cy="50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55115" y="7617767"/>
            <a:ext cx="21822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voltage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than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unity.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55115" y="7925615"/>
            <a:ext cx="26605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 suitable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intermediate stages.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8209079"/>
            <a:ext cx="9181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CB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26515" y="8658554"/>
            <a:ext cx="211282" cy="50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12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55115" y="8642150"/>
            <a:ext cx="2198284" cy="5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 voltage gain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less than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unity.</a:t>
            </a:r>
          </a:p>
          <a:p>
            <a:pPr marL="0" marR="0">
              <a:lnSpc>
                <a:spcPts val="1464"/>
              </a:lnSpc>
              <a:spcBef>
                <a:spcPts val="9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 not suitable for cascading.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03213" y="10239929"/>
            <a:ext cx="578542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056566"/>
            <a:ext cx="3458937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Advantages of Tuned Amplifiers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advantages of tuned amplifiers.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515" y="1444826"/>
            <a:ext cx="211282" cy="105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217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  <a:p>
            <a:pPr marL="0" marR="0">
              <a:lnSpc>
                <a:spcPts val="1234"/>
              </a:lnSpc>
              <a:spcBef>
                <a:spcPts val="219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5115" y="1428422"/>
            <a:ext cx="5421534" cy="1294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usage</a:t>
            </a:r>
            <a:r>
              <a:rPr sz="1200" spc="2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reactive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2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minimizes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loss,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 the tuned amplifiers efficient.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selectivity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amplification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high,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providing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 at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frequency.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smaller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supply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VCC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would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do,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little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 circuit.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712265"/>
            <a:ext cx="5876602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advantages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applicable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resistive collector load.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270049"/>
            <a:ext cx="26701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Response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 Tuned Amplifier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3455977"/>
            <a:ext cx="5876698" cy="968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efficient,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high.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2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β,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load.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 circuit.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 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 gain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Βz</a:t>
            </a:r>
            <a:r>
              <a:rPr sz="1200" i="1" baseline="-7999" dirty="0">
                <a:solidFill>
                  <a:srgbClr val="000000"/>
                </a:solidFill>
                <a:latin typeface="Calibri"/>
                <a:cs typeface="Calibri"/>
              </a:rPr>
              <a:t>c/</a:t>
            </a:r>
            <a:r>
              <a:rPr sz="1200" i="1" spc="-1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i="1" baseline="-7999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4385998"/>
            <a:ext cx="49640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effective collector load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spc="6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 input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the amplifier.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2171" y="4447527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10356" y="4447527"/>
            <a:ext cx="229630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4574974"/>
            <a:ext cx="58832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spc="5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1200" spc="5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12569" y="4636503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81421" y="4636503"/>
            <a:ext cx="206031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4760902"/>
            <a:ext cx="54116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frequency, the gain of the amplifier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 at this resonant frequency.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5133012"/>
            <a:ext cx="8441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5318940"/>
            <a:ext cx="5887340" cy="968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falls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70.7%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spc="163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LC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i.e.,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upon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sharpness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value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Q 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bandwidth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inversely proportional.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6428666"/>
            <a:ext cx="55335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figure below details the bandwidth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response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8922565"/>
            <a:ext cx="5876970" cy="596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Relation between Q and Bandwidth</a:t>
            </a:r>
          </a:p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bandwidth, i.e.,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9480679"/>
            <a:ext cx="77286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fr / BW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90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4952436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general,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practical 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 its Q value greater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 condition, the resonant frequency at parallel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 by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fr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=1/√2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πLC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428422"/>
            <a:ext cx="366416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types of 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amplifiers. They are 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6515" y="1631135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5115" y="1614731"/>
            <a:ext cx="150931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 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6515" y="1844495"/>
            <a:ext cx="211282" cy="194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IEKIK+Symbol"/>
                <a:cs typeface="SIEKIK+Symbol"/>
              </a:rPr>
              <a:t>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55115" y="1828091"/>
            <a:ext cx="158520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 tuned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2227379"/>
            <a:ext cx="15827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Amplifier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2416355"/>
            <a:ext cx="5883775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 with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single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tuner section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 at the collector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amplifier circuit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 as Single tuner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 circuit.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7584" y="2974393"/>
            <a:ext cx="9641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3337105"/>
            <a:ext cx="5878736" cy="78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sz="1200" spc="3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transistor</a:t>
            </a:r>
            <a:r>
              <a:rPr sz="120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consisting</a:t>
            </a:r>
            <a:r>
              <a:rPr sz="1200" spc="3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3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load,</a:t>
            </a:r>
            <a:r>
              <a:rPr sz="1200" spc="3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makes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3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sz="1200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3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values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4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selected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 to be amplified.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5115" y="4257982"/>
            <a:ext cx="43116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 shows a single tuned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7742735"/>
            <a:ext cx="5883123" cy="193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output can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obtained</a:t>
            </a:r>
            <a:r>
              <a:rPr sz="1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capacitor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38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C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 above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 winding placed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 L.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  <a:p>
            <a:pPr marL="457530" marR="0">
              <a:lnSpc>
                <a:spcPts val="1464"/>
              </a:lnSpc>
              <a:spcBef>
                <a:spcPts val="2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2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3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3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made</a:t>
            </a:r>
            <a:r>
              <a:rPr sz="1200" spc="3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altering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capacitance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capacitor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circuit.At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stage,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helps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</a:p>
          <a:p>
            <a:pPr marL="0" marR="0">
              <a:lnSpc>
                <a:spcPts val="1464"/>
              </a:lnSpc>
              <a:spcBef>
                <a:spcPts val="21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frequencies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rejected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91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6488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selects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amplifies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desired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483286"/>
            <a:ext cx="14531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Response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1761035"/>
            <a:ext cx="5883308" cy="4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occurs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45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Q.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 f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25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373683"/>
            <a:ext cx="84422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fr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=1/√2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πLC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2837233"/>
            <a:ext cx="540523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graph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shows the frequency response of a single 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4980612"/>
            <a:ext cx="5884648" cy="78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12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impedance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very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purely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resistive.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36" baseline="-8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therefore</a:t>
            </a:r>
            <a:r>
              <a:rPr sz="12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maximum,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Hence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voltage</a:t>
            </a:r>
            <a:r>
              <a:rPr sz="12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sz="12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drops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 above 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it. 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Q,</a:t>
            </a:r>
            <a:r>
              <a:rPr sz="12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narrower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curve be.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5910252"/>
            <a:ext cx="5881059" cy="623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Amplifier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tuner section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Double tuner 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6739562"/>
            <a:ext cx="9641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5115" y="6952923"/>
            <a:ext cx="541897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7584" y="7166663"/>
            <a:ext cx="588514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figure.</a:t>
            </a:r>
            <a:r>
              <a:rPr sz="1200" spc="2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consists</a:t>
            </a:r>
            <a:r>
              <a:rPr sz="1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6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6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collector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91735" y="72281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25847" y="72281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98287" y="72281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32653" y="722819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7380024"/>
            <a:ext cx="588315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5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37327" y="744155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71693" y="7441552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97584" y="7596431"/>
            <a:ext cx="587889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method.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remaining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87473" y="765796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21585" y="7657960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97584" y="7809791"/>
            <a:ext cx="548154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same as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 single tuned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 as shown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following circuit diagram.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92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4206166"/>
            <a:ext cx="79734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4578022"/>
            <a:ext cx="5879270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2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amplified</a:t>
            </a:r>
            <a:r>
              <a:rPr sz="120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2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tuning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4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input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 frequency.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condition,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9062" y="482547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174" y="482547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4950132"/>
            <a:ext cx="5879329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offers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reactance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frequency.</a:t>
            </a:r>
            <a:r>
              <a:rPr sz="1200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Consequently,</a:t>
            </a:r>
            <a:r>
              <a:rPr sz="1200" spc="2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appears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output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5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coupled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21252" y="519758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55364" y="5197589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7584" y="5321988"/>
            <a:ext cx="58789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200" spc="5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induction.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extensively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88643" y="538351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2754" y="5383517"/>
            <a:ext cx="203379" cy="160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7584" y="5507916"/>
            <a:ext cx="368827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various circuits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radio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television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receivers.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7584" y="5879772"/>
            <a:ext cx="316039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Frequency Response</a:t>
            </a:r>
            <a:r>
              <a:rPr sz="12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of Double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Amplifier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7584" y="6069002"/>
            <a:ext cx="5884224" cy="115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feature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important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2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amplifier.</a:t>
            </a:r>
            <a:r>
              <a:rPr sz="1200" spc="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amount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3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3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circuits</a:t>
            </a:r>
            <a:r>
              <a:rPr sz="1200" spc="3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states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degree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coupling,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determines</a:t>
            </a:r>
            <a:r>
              <a:rPr sz="1200" spc="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response of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sz="1200" spc="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property,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let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12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120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basic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principle.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7584" y="7370879"/>
            <a:ext cx="13491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97584" y="7556807"/>
            <a:ext cx="5886063" cy="1154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carrying</a:t>
            </a:r>
            <a:r>
              <a:rPr sz="1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produces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 field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it,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brought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near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coil,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120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region</a:t>
            </a:r>
            <a:r>
              <a:rPr sz="12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primary,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varying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induces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EMF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sz="1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coil.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1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b="1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EMF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induced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1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varying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1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coil, then such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phenomenon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the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97584" y="8672630"/>
            <a:ext cx="1908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93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1242494"/>
            <a:ext cx="13893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Mutual</a:t>
            </a:r>
            <a:r>
              <a:rPr sz="12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Inductance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7584" y="1614731"/>
            <a:ext cx="272053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figure below gives</a:t>
            </a:r>
            <a:r>
              <a:rPr sz="1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idea about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3632761"/>
            <a:ext cx="5884968" cy="1081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current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indicate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source current while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spc="17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="1" baseline="-8000" dirty="0">
                <a:solidFill>
                  <a:srgbClr val="000000"/>
                </a:solidFill>
                <a:latin typeface="Calibri"/>
                <a:cs typeface="Calibri"/>
              </a:rPr>
              <a:t>ind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indicates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induced</a:t>
            </a:r>
          </a:p>
          <a:p>
            <a:pPr marL="0" marR="0">
              <a:lnSpc>
                <a:spcPts val="1464"/>
              </a:lnSpc>
              <a:spcBef>
                <a:spcPts val="16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current.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represents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created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spreads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also.</a:t>
            </a:r>
            <a:r>
              <a:rPr sz="120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2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sz="1200" spc="2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voltage,</a:t>
            </a:r>
            <a:r>
              <a:rPr sz="12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="1" baseline="-7999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b="1" spc="297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flows</a:t>
            </a:r>
            <a:r>
              <a:rPr sz="120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created.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varies</a:t>
            </a:r>
            <a:r>
              <a:rPr sz="1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gets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varied,</a:t>
            </a:r>
            <a:r>
              <a:rPr sz="1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producing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200" b="1" baseline="-7999" dirty="0">
                <a:solidFill>
                  <a:srgbClr val="000000"/>
                </a:solidFill>
                <a:latin typeface="Calibri"/>
                <a:cs typeface="Calibri"/>
              </a:rPr>
              <a:t>ind</a:t>
            </a:r>
            <a:r>
              <a:rPr sz="1200" b="1" spc="46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coil,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due to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Mutual inductance property.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4888918"/>
            <a:ext cx="70745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5102532"/>
            <a:ext cx="55169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concept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 mutual inductance coupling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 as shown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6986451"/>
            <a:ext cx="5886357" cy="782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coils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spaced</a:t>
            </a:r>
            <a:r>
              <a:rPr sz="1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apart,</a:t>
            </a:r>
            <a:r>
              <a:rPr sz="1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flux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linkages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67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link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 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1200" baseline="-8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condition,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coils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said to</a:t>
            </a:r>
            <a:r>
              <a:rPr sz="1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Loose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reflected</a:t>
            </a:r>
            <a:r>
              <a:rPr sz="1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</a:t>
            </a:r>
            <a:r>
              <a:rPr sz="1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sz="1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1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resonance</a:t>
            </a:r>
            <a:r>
              <a:rPr sz="1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curve</a:t>
            </a:r>
            <a:r>
              <a:rPr sz="1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sharp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circuit Q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sz="12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 shown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 below.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94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975" y="513333"/>
            <a:ext cx="6557010" cy="970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584" y="870638"/>
            <a:ext cx="5877569" cy="78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contrary,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sz="1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1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coils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1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brought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close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together,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Tight</a:t>
            </a:r>
            <a:r>
              <a:rPr sz="1200" b="1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coupling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sz="1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sz="1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conditions,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reflected</a:t>
            </a:r>
            <a:r>
              <a:rPr sz="1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resistance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20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lower.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1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positions</a:t>
            </a:r>
            <a:r>
              <a:rPr sz="12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sz="1200" spc="1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maxima,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sz="1200" spc="1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below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 are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obtained.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115" y="1791515"/>
            <a:ext cx="23700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Bandwidth of Double</a:t>
            </a:r>
            <a:r>
              <a:rPr sz="12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Tuned Circuit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7584" y="2157275"/>
            <a:ext cx="5879223" cy="59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1200" spc="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clearly</a:t>
            </a:r>
            <a:r>
              <a:rPr sz="1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states</a:t>
            </a:r>
            <a:r>
              <a:rPr sz="1200" spc="1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1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degree</a:t>
            </a:r>
            <a:r>
              <a:rPr sz="12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coupling.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determining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factor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</a:t>
            </a:r>
            <a:r>
              <a:rPr sz="1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coupling.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12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understood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that,</a:t>
            </a:r>
            <a:r>
              <a:rPr sz="1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 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frequency,</a:t>
            </a:r>
            <a:r>
              <a:rPr sz="12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tighter</a:t>
            </a:r>
            <a:r>
              <a:rPr sz="1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 the greater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bandwidth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sz="1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7584" y="2892098"/>
            <a:ext cx="254814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The equation for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 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given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584" y="3257857"/>
            <a:ext cx="74736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BWdt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kfr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7584" y="3620569"/>
            <a:ext cx="5884831" cy="410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Where</a:t>
            </a:r>
            <a:r>
              <a:rPr sz="1200" spc="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BW</a:t>
            </a:r>
            <a:r>
              <a:rPr sz="1200" spc="-12" baseline="-7999" dirty="0">
                <a:solidFill>
                  <a:srgbClr val="000000"/>
                </a:solidFill>
                <a:latin typeface="Calibri"/>
                <a:cs typeface="Calibri"/>
              </a:rPr>
              <a:t>dt</a:t>
            </a:r>
            <a:r>
              <a:rPr sz="1200" spc="266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bandwidth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200" spc="2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sz="120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tuned</a:t>
            </a:r>
            <a:r>
              <a:rPr sz="12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circuit,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1200" spc="2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coefficient</a:t>
            </a:r>
            <a:r>
              <a:rPr sz="1200" spc="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200" spc="2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coupling,</a:t>
            </a:r>
            <a:r>
              <a:rPr sz="120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200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200" baseline="-7999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pc="241" baseline="-79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resonant frequency.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7584" y="10295107"/>
            <a:ext cx="363428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sz="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0917" y="10239929"/>
            <a:ext cx="663885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EFBND+Cambria"/>
                <a:cs typeface="KEFBND+Cambria"/>
              </a:rPr>
              <a:t>Page 95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20898</Words>
  <Application>Microsoft Office PowerPoint</Application>
  <PresentationFormat>Custom</PresentationFormat>
  <Paragraphs>2839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</vt:lpstr>
      <vt:lpstr>Calibri</vt:lpstr>
      <vt:lpstr>SIEKIK+Symbol</vt:lpstr>
      <vt:lpstr>Times New Roman</vt:lpstr>
      <vt:lpstr>KEFBND+Cambria</vt:lpstr>
      <vt:lpstr>DEHKII+Yu Gothic UI Regular</vt:lpstr>
      <vt:lpstr>VTBDTB+Cambria Math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STUDENT</cp:lastModifiedBy>
  <cp:revision>2</cp:revision>
  <dcterms:modified xsi:type="dcterms:W3CDTF">2024-09-23T10:20:02Z</dcterms:modified>
</cp:coreProperties>
</file>