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2"/>
  </p:notesMasterIdLst>
  <p:sldIdLst>
    <p:sldId id="257" r:id="rId2"/>
    <p:sldId id="40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</p:sldIdLst>
  <p:sldSz cx="7772400" cy="10058400"/>
  <p:notesSz cx="7772400" cy="10058400"/>
  <p:embeddedFontLst>
    <p:embeddedFont>
      <p:font typeface="Arial Narrow" pitchFamily="34" charset="0"/>
      <p:regular r:id="rId143"/>
      <p:bold r:id="rId144"/>
      <p:italic r:id="rId145"/>
      <p:boldItalic r:id="rId146"/>
    </p:embeddedFont>
    <p:embeddedFont>
      <p:font typeface="RFBGDF+Arial Narrow" charset="0"/>
      <p:regular r:id="rId147"/>
    </p:embeddedFont>
    <p:embeddedFont>
      <p:font typeface="DMCVQC+Symbol" charset="2"/>
      <p:regular r:id="rId148"/>
    </p:embeddedFont>
    <p:embeddedFont>
      <p:font typeface="Calibri" pitchFamily="34" charset="0"/>
      <p:regular r:id="rId149"/>
      <p:bold r:id="rId150"/>
      <p:italic r:id="rId151"/>
      <p:boldItalic r:id="rId152"/>
    </p:embeddedFont>
    <p:embeddedFont>
      <p:font typeface="RAULNH+TimesNewRoman" charset="0"/>
      <p:regular r:id="rId153"/>
    </p:embeddedFont>
    <p:embeddedFont>
      <p:font typeface="TVJSNJ+Times-Bold"/>
      <p:regular r:id="rId154"/>
    </p:embeddedFont>
    <p:embeddedFont>
      <p:font typeface="FJGWEG+Times-Roman"/>
      <p:regular r:id="rId155"/>
    </p:embeddedFont>
    <p:embeddedFont>
      <p:font typeface="GIJANM+Times-Italic"/>
      <p:regular r:id="rId156"/>
    </p:embeddedFont>
    <p:embeddedFont>
      <p:font typeface="OTAJKE+Symbol"/>
      <p:regular r:id="rId157"/>
    </p:embeddedFont>
    <p:embeddedFont>
      <p:font typeface="EFSJED+Helvetica"/>
      <p:regular r:id="rId158"/>
    </p:embeddedFont>
    <p:embeddedFont>
      <p:font typeface="PBOTJU+Times-BoldItalic"/>
      <p:regular r:id="rId159"/>
    </p:embeddedFont>
    <p:embeddedFont>
      <p:font typeface="VGHVPA+Times-Roman"/>
      <p:regular r:id="rId160"/>
    </p:embeddedFont>
    <p:embeddedFont>
      <p:font typeface="LGNTMC+Times-Bold"/>
      <p:regular r:id="rId161"/>
    </p:embeddedFont>
    <p:embeddedFont>
      <p:font typeface="FOMDCE+Symbol"/>
      <p:regular r:id="rId162"/>
    </p:embeddedFont>
    <p:embeddedFont>
      <p:font typeface="PIERWJ+SymbolMT" charset="2"/>
      <p:regular r:id="rId163"/>
    </p:embeddedFont>
    <p:embeddedFont>
      <p:font typeface="VUCJJF+MT-Extra"/>
      <p:regular r:id="rId164"/>
    </p:embeddedFont>
    <p:embeddedFont>
      <p:font typeface="URFHJF+TimesNewRomanPSMT" charset="0"/>
      <p:regular r:id="rId165"/>
    </p:embeddedFont>
    <p:embeddedFont>
      <p:font typeface="QCIKQC+TimesNewRomanPS-BoldMT" charset="0"/>
      <p:regular r:id="rId166"/>
    </p:embeddedFont>
    <p:embeddedFont>
      <p:font typeface="PKCCMH+Times-Bold"/>
      <p:regular r:id="rId167"/>
    </p:embeddedFont>
    <p:embeddedFont>
      <p:font typeface="SVPGGH+Times-Roman"/>
      <p:regular r:id="rId168"/>
    </p:embeddedFont>
    <p:embeddedFont>
      <p:font typeface="DNDANF+Symbol"/>
      <p:regular r:id="rId169"/>
    </p:embeddedFont>
    <p:embeddedFont>
      <p:font typeface="ENEOVC+Times-Italic"/>
      <p:regular r:id="rId170"/>
    </p:embeddedFont>
    <p:embeddedFont>
      <p:font typeface="QHVPRQ+Courier"/>
      <p:regular r:id="rId171"/>
    </p:embeddedFont>
    <p:embeddedFont>
      <p:font typeface="JRLCDE+Times-Roman"/>
      <p:regular r:id="rId172"/>
    </p:embeddedFont>
    <p:embeddedFont>
      <p:font typeface="AONFNT+Times-Bold"/>
      <p:regular r:id="rId173"/>
    </p:embeddedFont>
    <p:embeddedFont>
      <p:font typeface="FSHTGO+Symbol"/>
      <p:regular r:id="rId174"/>
    </p:embeddedFont>
    <p:embeddedFont>
      <p:font typeface="GQIGJG+Times-Italic"/>
      <p:regular r:id="rId175"/>
    </p:embeddedFont>
    <p:embeddedFont>
      <p:font typeface="KWOHMF+Times-Bold"/>
      <p:regular r:id="rId176"/>
    </p:embeddedFont>
    <p:embeddedFont>
      <p:font typeface="PHUQSB+Times-Roman"/>
      <p:regular r:id="rId177"/>
    </p:embeddedFont>
    <p:embeddedFont>
      <p:font typeface="TUCHPM+Times-Italic"/>
      <p:regular r:id="rId178"/>
    </p:embeddedFont>
    <p:embeddedFont>
      <p:font typeface="TCSJLQ+Symbol"/>
      <p:regular r:id="rId179"/>
    </p:embeddedFont>
    <p:embeddedFont>
      <p:font typeface="EFKKRI+Times-Bold"/>
      <p:regular r:id="rId180"/>
    </p:embeddedFont>
    <p:embeddedFont>
      <p:font typeface="TSKTFQ+Times-Roman"/>
      <p:regular r:id="rId181"/>
    </p:embeddedFont>
    <p:embeddedFont>
      <p:font typeface="EPBBLH+Symbol"/>
      <p:regular r:id="rId182"/>
    </p:embeddedFont>
    <p:embeddedFont>
      <p:font typeface="WMNULE+Helvetica"/>
      <p:regular r:id="rId183"/>
    </p:embeddedFont>
    <p:embeddedFont>
      <p:font typeface="QCWUDW+Times-Bold"/>
      <p:regular r:id="rId184"/>
    </p:embeddedFont>
    <p:embeddedFont>
      <p:font typeface="UPTQGU+Times-Roman"/>
      <p:regular r:id="rId185"/>
    </p:embeddedFont>
    <p:embeddedFont>
      <p:font typeface="ULUQFC+Times-Italic"/>
      <p:regular r:id="rId186"/>
    </p:embeddedFont>
    <p:embeddedFont>
      <p:font typeface="VJUTVL+Helvetica-Bold"/>
      <p:regular r:id="rId187"/>
    </p:embeddedFont>
    <p:embeddedFont>
      <p:font typeface="FCDHAK+Helvetica-BoldOblique"/>
      <p:regular r:id="rId188"/>
    </p:embeddedFont>
    <p:embeddedFont>
      <p:font typeface="VOHLLU+Times-Bold"/>
      <p:regular r:id="rId189"/>
    </p:embeddedFont>
    <p:embeddedFont>
      <p:font typeface="ODCNBC+Times-Roman"/>
      <p:regular r:id="rId19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118" d="100"/>
          <a:sy n="118" d="100"/>
        </p:scale>
        <p:origin x="-516" y="2142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font" Target="fonts/font12.fntdata"/><Relationship Id="rId159" Type="http://schemas.openxmlformats.org/officeDocument/2006/relationships/font" Target="fonts/font17.fntdata"/><Relationship Id="rId175" Type="http://schemas.openxmlformats.org/officeDocument/2006/relationships/font" Target="fonts/font33.fntdata"/><Relationship Id="rId170" Type="http://schemas.openxmlformats.org/officeDocument/2006/relationships/font" Target="fonts/font28.fntdata"/><Relationship Id="rId191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font" Target="fonts/font2.fntdata"/><Relationship Id="rId149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font" Target="fonts/font18.fntdata"/><Relationship Id="rId165" Type="http://schemas.openxmlformats.org/officeDocument/2006/relationships/font" Target="fonts/font23.fntdata"/><Relationship Id="rId181" Type="http://schemas.openxmlformats.org/officeDocument/2006/relationships/font" Target="fonts/font39.fntdata"/><Relationship Id="rId186" Type="http://schemas.openxmlformats.org/officeDocument/2006/relationships/font" Target="fonts/font44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font" Target="fonts/font8.fntdata"/><Relationship Id="rId155" Type="http://schemas.openxmlformats.org/officeDocument/2006/relationships/font" Target="fonts/font13.fntdata"/><Relationship Id="rId171" Type="http://schemas.openxmlformats.org/officeDocument/2006/relationships/font" Target="fonts/font29.fntdata"/><Relationship Id="rId176" Type="http://schemas.openxmlformats.org/officeDocument/2006/relationships/font" Target="fonts/font34.fntdata"/><Relationship Id="rId19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font" Target="fonts/font3.fntdata"/><Relationship Id="rId161" Type="http://schemas.openxmlformats.org/officeDocument/2006/relationships/font" Target="fonts/font19.fntdata"/><Relationship Id="rId166" Type="http://schemas.openxmlformats.org/officeDocument/2006/relationships/font" Target="fonts/font24.fntdata"/><Relationship Id="rId182" Type="http://schemas.openxmlformats.org/officeDocument/2006/relationships/font" Target="fonts/font40.fntdata"/><Relationship Id="rId187" Type="http://schemas.openxmlformats.org/officeDocument/2006/relationships/font" Target="fonts/font4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font" Target="fonts/font9.fntdata"/><Relationship Id="rId156" Type="http://schemas.openxmlformats.org/officeDocument/2006/relationships/font" Target="fonts/font14.fntdata"/><Relationship Id="rId177" Type="http://schemas.openxmlformats.org/officeDocument/2006/relationships/font" Target="fonts/font35.fntdata"/><Relationship Id="rId172" Type="http://schemas.openxmlformats.org/officeDocument/2006/relationships/font" Target="fonts/font30.fntdata"/><Relationship Id="rId193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font" Target="fonts/font4.fntdata"/><Relationship Id="rId167" Type="http://schemas.openxmlformats.org/officeDocument/2006/relationships/font" Target="fonts/font25.fntdata"/><Relationship Id="rId188" Type="http://schemas.openxmlformats.org/officeDocument/2006/relationships/font" Target="fonts/font4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font" Target="fonts/font20.fntdata"/><Relationship Id="rId183" Type="http://schemas.openxmlformats.org/officeDocument/2006/relationships/font" Target="fonts/font4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font" Target="fonts/font15.fntdata"/><Relationship Id="rId178" Type="http://schemas.openxmlformats.org/officeDocument/2006/relationships/font" Target="fonts/font36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font" Target="fonts/font10.fntdata"/><Relationship Id="rId173" Type="http://schemas.openxmlformats.org/officeDocument/2006/relationships/font" Target="fonts/font31.fntdata"/><Relationship Id="rId194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font" Target="fonts/font5.fntdata"/><Relationship Id="rId168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163" Type="http://schemas.openxmlformats.org/officeDocument/2006/relationships/font" Target="fonts/font21.fntdata"/><Relationship Id="rId184" Type="http://schemas.openxmlformats.org/officeDocument/2006/relationships/font" Target="fonts/font42.fntdata"/><Relationship Id="rId189" Type="http://schemas.openxmlformats.org/officeDocument/2006/relationships/font" Target="fonts/font47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font" Target="fonts/font11.fntdata"/><Relationship Id="rId174" Type="http://schemas.openxmlformats.org/officeDocument/2006/relationships/font" Target="fonts/font32.fntdata"/><Relationship Id="rId179" Type="http://schemas.openxmlformats.org/officeDocument/2006/relationships/font" Target="fonts/font37.fntdata"/><Relationship Id="rId190" Type="http://schemas.openxmlformats.org/officeDocument/2006/relationships/font" Target="fonts/font48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font" Target="fonts/font1.fntdata"/><Relationship Id="rId148" Type="http://schemas.openxmlformats.org/officeDocument/2006/relationships/font" Target="fonts/font6.fntdata"/><Relationship Id="rId164" Type="http://schemas.openxmlformats.org/officeDocument/2006/relationships/font" Target="fonts/font22.fntdata"/><Relationship Id="rId169" Type="http://schemas.openxmlformats.org/officeDocument/2006/relationships/font" Target="fonts/font27.fntdata"/><Relationship Id="rId185" Type="http://schemas.openxmlformats.org/officeDocument/2006/relationships/font" Target="fonts/font4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font" Target="fonts/font38.fntdata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18F07-90C7-417B-96B6-ABEDF19E3D1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31AE-79D1-4DFC-9E40-BDCDBE43BC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F31AE-79D1-4DFC-9E40-BDCDBE43BCD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8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2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5.jpeg"/><Relationship Id="rId2" Type="http://schemas.openxmlformats.org/officeDocument/2006/relationships/image" Target="../media/image118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2.jpeg"/><Relationship Id="rId4" Type="http://schemas.openxmlformats.org/officeDocument/2006/relationships/image" Target="../media/image1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2.jpeg"/><Relationship Id="rId2" Type="http://schemas.openxmlformats.org/officeDocument/2006/relationships/image" Target="../media/image1186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8.jpeg"/><Relationship Id="rId2" Type="http://schemas.openxmlformats.org/officeDocument/2006/relationships/image" Target="../media/image118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2.jpeg"/><Relationship Id="rId4" Type="http://schemas.openxmlformats.org/officeDocument/2006/relationships/image" Target="../media/image1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2.jpeg"/><Relationship Id="rId2" Type="http://schemas.openxmlformats.org/officeDocument/2006/relationships/image" Target="../media/image1189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2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2.jpeg"/><Relationship Id="rId2" Type="http://schemas.openxmlformats.org/officeDocument/2006/relationships/image" Target="../media/image1190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2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2.jpeg"/><Relationship Id="rId2" Type="http://schemas.openxmlformats.org/officeDocument/2006/relationships/image" Target="../media/image1191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9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92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4.jpeg"/><Relationship Id="rId2" Type="http://schemas.openxmlformats.org/officeDocument/2006/relationships/image" Target="../media/image119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5.jpe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2.jpeg"/><Relationship Id="rId3" Type="http://schemas.openxmlformats.org/officeDocument/2006/relationships/image" Target="../media/image1197.jpeg"/><Relationship Id="rId7" Type="http://schemas.openxmlformats.org/officeDocument/2006/relationships/image" Target="../media/image1201.jpeg"/><Relationship Id="rId2" Type="http://schemas.openxmlformats.org/officeDocument/2006/relationships/image" Target="../media/image119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0.jpeg"/><Relationship Id="rId5" Type="http://schemas.openxmlformats.org/officeDocument/2006/relationships/image" Target="../media/image1199.jpeg"/><Relationship Id="rId10" Type="http://schemas.openxmlformats.org/officeDocument/2006/relationships/image" Target="../media/image1.jpeg"/><Relationship Id="rId4" Type="http://schemas.openxmlformats.org/officeDocument/2006/relationships/image" Target="../media/image1198.jpeg"/><Relationship Id="rId9" Type="http://schemas.openxmlformats.org/officeDocument/2006/relationships/image" Target="../media/image1203.jpe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4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05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0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07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8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jpeg"/><Relationship Id="rId2" Type="http://schemas.openxmlformats.org/officeDocument/2006/relationships/image" Target="../media/image120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212.jpeg"/><Relationship Id="rId4" Type="http://schemas.openxmlformats.org/officeDocument/2006/relationships/image" Target="../media/image1211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4.jpeg"/><Relationship Id="rId2" Type="http://schemas.openxmlformats.org/officeDocument/2006/relationships/image" Target="../media/image12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5.jpeg"/><Relationship Id="rId4" Type="http://schemas.openxmlformats.org/officeDocument/2006/relationships/image" Target="../media/image1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8.jpeg"/><Relationship Id="rId2" Type="http://schemas.openxmlformats.org/officeDocument/2006/relationships/image" Target="../media/image12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9.jpe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9.jpeg"/><Relationship Id="rId2" Type="http://schemas.openxmlformats.org/officeDocument/2006/relationships/image" Target="../media/image12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2.jpeg"/><Relationship Id="rId5" Type="http://schemas.openxmlformats.org/officeDocument/2006/relationships/image" Target="../media/image1.jpeg"/><Relationship Id="rId4" Type="http://schemas.openxmlformats.org/officeDocument/2006/relationships/image" Target="../media/image1221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4.jpeg"/><Relationship Id="rId2" Type="http://schemas.openxmlformats.org/officeDocument/2006/relationships/image" Target="../media/image12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5.jpe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3.jpeg"/><Relationship Id="rId5" Type="http://schemas.openxmlformats.org/officeDocument/2006/relationships/image" Target="../media/image38.jpeg"/><Relationship Id="rId10" Type="http://schemas.openxmlformats.org/officeDocument/2006/relationships/image" Target="../media/image1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26" Type="http://schemas.openxmlformats.org/officeDocument/2006/relationships/image" Target="../media/image67.jpeg"/><Relationship Id="rId3" Type="http://schemas.openxmlformats.org/officeDocument/2006/relationships/image" Target="../media/image44.jpeg"/><Relationship Id="rId21" Type="http://schemas.openxmlformats.org/officeDocument/2006/relationships/image" Target="../media/image62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5" Type="http://schemas.openxmlformats.org/officeDocument/2006/relationships/image" Target="../media/image66.jpeg"/><Relationship Id="rId2" Type="http://schemas.openxmlformats.org/officeDocument/2006/relationships/image" Target="../media/image38.jpeg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24" Type="http://schemas.openxmlformats.org/officeDocument/2006/relationships/image" Target="../media/image65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23" Type="http://schemas.openxmlformats.org/officeDocument/2006/relationships/image" Target="../media/image64.jpeg"/><Relationship Id="rId28" Type="http://schemas.openxmlformats.org/officeDocument/2006/relationships/image" Target="../media/image43.jpeg"/><Relationship Id="rId10" Type="http://schemas.openxmlformats.org/officeDocument/2006/relationships/image" Target="../media/image51.jpeg"/><Relationship Id="rId19" Type="http://schemas.openxmlformats.org/officeDocument/2006/relationships/image" Target="../media/image60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Relationship Id="rId22" Type="http://schemas.openxmlformats.org/officeDocument/2006/relationships/image" Target="../media/image63.jpeg"/><Relationship Id="rId27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jpeg"/><Relationship Id="rId18" Type="http://schemas.openxmlformats.org/officeDocument/2006/relationships/image" Target="../media/image81.jpeg"/><Relationship Id="rId26" Type="http://schemas.openxmlformats.org/officeDocument/2006/relationships/image" Target="../media/image89.jpeg"/><Relationship Id="rId39" Type="http://schemas.openxmlformats.org/officeDocument/2006/relationships/image" Target="../media/image102.jpeg"/><Relationship Id="rId21" Type="http://schemas.openxmlformats.org/officeDocument/2006/relationships/image" Target="../media/image84.jpeg"/><Relationship Id="rId34" Type="http://schemas.openxmlformats.org/officeDocument/2006/relationships/image" Target="../media/image97.jpeg"/><Relationship Id="rId42" Type="http://schemas.openxmlformats.org/officeDocument/2006/relationships/image" Target="../media/image105.jpeg"/><Relationship Id="rId47" Type="http://schemas.openxmlformats.org/officeDocument/2006/relationships/image" Target="../media/image110.jpeg"/><Relationship Id="rId50" Type="http://schemas.openxmlformats.org/officeDocument/2006/relationships/image" Target="../media/image113.jpeg"/><Relationship Id="rId55" Type="http://schemas.openxmlformats.org/officeDocument/2006/relationships/image" Target="../media/image118.jpeg"/><Relationship Id="rId7" Type="http://schemas.openxmlformats.org/officeDocument/2006/relationships/image" Target="../media/image62.jpeg"/><Relationship Id="rId12" Type="http://schemas.openxmlformats.org/officeDocument/2006/relationships/image" Target="../media/image75.jpeg"/><Relationship Id="rId17" Type="http://schemas.openxmlformats.org/officeDocument/2006/relationships/image" Target="../media/image80.jpeg"/><Relationship Id="rId25" Type="http://schemas.openxmlformats.org/officeDocument/2006/relationships/image" Target="../media/image88.jpeg"/><Relationship Id="rId33" Type="http://schemas.openxmlformats.org/officeDocument/2006/relationships/image" Target="../media/image96.jpeg"/><Relationship Id="rId38" Type="http://schemas.openxmlformats.org/officeDocument/2006/relationships/image" Target="../media/image101.jpeg"/><Relationship Id="rId46" Type="http://schemas.openxmlformats.org/officeDocument/2006/relationships/image" Target="../media/image109.jpeg"/><Relationship Id="rId59" Type="http://schemas.openxmlformats.org/officeDocument/2006/relationships/image" Target="../media/image3.jpeg"/><Relationship Id="rId2" Type="http://schemas.openxmlformats.org/officeDocument/2006/relationships/image" Target="../media/image68.jpeg"/><Relationship Id="rId16" Type="http://schemas.openxmlformats.org/officeDocument/2006/relationships/image" Target="../media/image79.jpeg"/><Relationship Id="rId20" Type="http://schemas.openxmlformats.org/officeDocument/2006/relationships/image" Target="../media/image83.jpeg"/><Relationship Id="rId29" Type="http://schemas.openxmlformats.org/officeDocument/2006/relationships/image" Target="../media/image92.jpeg"/><Relationship Id="rId41" Type="http://schemas.openxmlformats.org/officeDocument/2006/relationships/image" Target="../media/image104.jpeg"/><Relationship Id="rId54" Type="http://schemas.openxmlformats.org/officeDocument/2006/relationships/image" Target="../media/image1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11" Type="http://schemas.openxmlformats.org/officeDocument/2006/relationships/image" Target="../media/image74.jpeg"/><Relationship Id="rId24" Type="http://schemas.openxmlformats.org/officeDocument/2006/relationships/image" Target="../media/image87.jpeg"/><Relationship Id="rId32" Type="http://schemas.openxmlformats.org/officeDocument/2006/relationships/image" Target="../media/image95.jpeg"/><Relationship Id="rId37" Type="http://schemas.openxmlformats.org/officeDocument/2006/relationships/image" Target="../media/image100.jpeg"/><Relationship Id="rId40" Type="http://schemas.openxmlformats.org/officeDocument/2006/relationships/image" Target="../media/image103.jpeg"/><Relationship Id="rId45" Type="http://schemas.openxmlformats.org/officeDocument/2006/relationships/image" Target="../media/image108.jpeg"/><Relationship Id="rId53" Type="http://schemas.openxmlformats.org/officeDocument/2006/relationships/image" Target="../media/image116.jpeg"/><Relationship Id="rId58" Type="http://schemas.openxmlformats.org/officeDocument/2006/relationships/image" Target="../media/image121.jpeg"/><Relationship Id="rId5" Type="http://schemas.openxmlformats.org/officeDocument/2006/relationships/image" Target="../media/image49.jpeg"/><Relationship Id="rId15" Type="http://schemas.openxmlformats.org/officeDocument/2006/relationships/image" Target="../media/image78.jpeg"/><Relationship Id="rId23" Type="http://schemas.openxmlformats.org/officeDocument/2006/relationships/image" Target="../media/image86.jpeg"/><Relationship Id="rId28" Type="http://schemas.openxmlformats.org/officeDocument/2006/relationships/image" Target="../media/image91.jpeg"/><Relationship Id="rId36" Type="http://schemas.openxmlformats.org/officeDocument/2006/relationships/image" Target="../media/image99.jpeg"/><Relationship Id="rId49" Type="http://schemas.openxmlformats.org/officeDocument/2006/relationships/image" Target="../media/image112.jpeg"/><Relationship Id="rId57" Type="http://schemas.openxmlformats.org/officeDocument/2006/relationships/image" Target="../media/image120.jpeg"/><Relationship Id="rId10" Type="http://schemas.openxmlformats.org/officeDocument/2006/relationships/image" Target="../media/image73.jpeg"/><Relationship Id="rId19" Type="http://schemas.openxmlformats.org/officeDocument/2006/relationships/image" Target="../media/image82.jpeg"/><Relationship Id="rId31" Type="http://schemas.openxmlformats.org/officeDocument/2006/relationships/image" Target="../media/image94.jpeg"/><Relationship Id="rId44" Type="http://schemas.openxmlformats.org/officeDocument/2006/relationships/image" Target="../media/image107.jpeg"/><Relationship Id="rId52" Type="http://schemas.openxmlformats.org/officeDocument/2006/relationships/image" Target="../media/image115.jpeg"/><Relationship Id="rId6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Relationship Id="rId22" Type="http://schemas.openxmlformats.org/officeDocument/2006/relationships/image" Target="../media/image85.jpeg"/><Relationship Id="rId27" Type="http://schemas.openxmlformats.org/officeDocument/2006/relationships/image" Target="../media/image90.jpeg"/><Relationship Id="rId30" Type="http://schemas.openxmlformats.org/officeDocument/2006/relationships/image" Target="../media/image93.jpeg"/><Relationship Id="rId35" Type="http://schemas.openxmlformats.org/officeDocument/2006/relationships/image" Target="../media/image98.jpeg"/><Relationship Id="rId43" Type="http://schemas.openxmlformats.org/officeDocument/2006/relationships/image" Target="../media/image106.jpeg"/><Relationship Id="rId48" Type="http://schemas.openxmlformats.org/officeDocument/2006/relationships/image" Target="../media/image111.jpeg"/><Relationship Id="rId56" Type="http://schemas.openxmlformats.org/officeDocument/2006/relationships/image" Target="../media/image119.jpeg"/><Relationship Id="rId8" Type="http://schemas.openxmlformats.org/officeDocument/2006/relationships/image" Target="../media/image71.jpeg"/><Relationship Id="rId51" Type="http://schemas.openxmlformats.org/officeDocument/2006/relationships/image" Target="../media/image114.jpeg"/><Relationship Id="rId3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2.jpeg"/><Relationship Id="rId117" Type="http://schemas.openxmlformats.org/officeDocument/2006/relationships/image" Target="../media/image231.jpeg"/><Relationship Id="rId21" Type="http://schemas.openxmlformats.org/officeDocument/2006/relationships/image" Target="../media/image137.jpeg"/><Relationship Id="rId42" Type="http://schemas.openxmlformats.org/officeDocument/2006/relationships/image" Target="../media/image158.jpeg"/><Relationship Id="rId47" Type="http://schemas.openxmlformats.org/officeDocument/2006/relationships/image" Target="../media/image163.jpeg"/><Relationship Id="rId63" Type="http://schemas.openxmlformats.org/officeDocument/2006/relationships/image" Target="../media/image179.jpeg"/><Relationship Id="rId68" Type="http://schemas.openxmlformats.org/officeDocument/2006/relationships/image" Target="../media/image183.jpeg"/><Relationship Id="rId84" Type="http://schemas.openxmlformats.org/officeDocument/2006/relationships/image" Target="../media/image199.jpeg"/><Relationship Id="rId89" Type="http://schemas.openxmlformats.org/officeDocument/2006/relationships/image" Target="../media/image204.jpeg"/><Relationship Id="rId112" Type="http://schemas.openxmlformats.org/officeDocument/2006/relationships/image" Target="../media/image226.jpeg"/><Relationship Id="rId16" Type="http://schemas.openxmlformats.org/officeDocument/2006/relationships/image" Target="../media/image132.jpeg"/><Relationship Id="rId107" Type="http://schemas.openxmlformats.org/officeDocument/2006/relationships/image" Target="../media/image221.jpeg"/><Relationship Id="rId11" Type="http://schemas.openxmlformats.org/officeDocument/2006/relationships/image" Target="../media/image127.jpeg"/><Relationship Id="rId32" Type="http://schemas.openxmlformats.org/officeDocument/2006/relationships/image" Target="../media/image148.jpeg"/><Relationship Id="rId37" Type="http://schemas.openxmlformats.org/officeDocument/2006/relationships/image" Target="../media/image153.jpeg"/><Relationship Id="rId53" Type="http://schemas.openxmlformats.org/officeDocument/2006/relationships/image" Target="../media/image169.jpeg"/><Relationship Id="rId58" Type="http://schemas.openxmlformats.org/officeDocument/2006/relationships/image" Target="../media/image174.jpeg"/><Relationship Id="rId74" Type="http://schemas.openxmlformats.org/officeDocument/2006/relationships/image" Target="../media/image189.jpeg"/><Relationship Id="rId79" Type="http://schemas.openxmlformats.org/officeDocument/2006/relationships/image" Target="../media/image194.jpeg"/><Relationship Id="rId102" Type="http://schemas.openxmlformats.org/officeDocument/2006/relationships/image" Target="../media/image216.jpeg"/><Relationship Id="rId5" Type="http://schemas.openxmlformats.org/officeDocument/2006/relationships/image" Target="../media/image122.jpeg"/><Relationship Id="rId61" Type="http://schemas.openxmlformats.org/officeDocument/2006/relationships/image" Target="../media/image177.jpeg"/><Relationship Id="rId82" Type="http://schemas.openxmlformats.org/officeDocument/2006/relationships/image" Target="../media/image197.jpeg"/><Relationship Id="rId90" Type="http://schemas.openxmlformats.org/officeDocument/2006/relationships/image" Target="../media/image205.jpeg"/><Relationship Id="rId95" Type="http://schemas.openxmlformats.org/officeDocument/2006/relationships/image" Target="../media/image210.jpeg"/><Relationship Id="rId19" Type="http://schemas.openxmlformats.org/officeDocument/2006/relationships/image" Target="../media/image135.jpeg"/><Relationship Id="rId14" Type="http://schemas.openxmlformats.org/officeDocument/2006/relationships/image" Target="../media/image130.jpeg"/><Relationship Id="rId22" Type="http://schemas.openxmlformats.org/officeDocument/2006/relationships/image" Target="../media/image138.jpeg"/><Relationship Id="rId27" Type="http://schemas.openxmlformats.org/officeDocument/2006/relationships/image" Target="../media/image143.jpeg"/><Relationship Id="rId30" Type="http://schemas.openxmlformats.org/officeDocument/2006/relationships/image" Target="../media/image146.jpeg"/><Relationship Id="rId35" Type="http://schemas.openxmlformats.org/officeDocument/2006/relationships/image" Target="../media/image151.jpeg"/><Relationship Id="rId43" Type="http://schemas.openxmlformats.org/officeDocument/2006/relationships/image" Target="../media/image159.jpeg"/><Relationship Id="rId48" Type="http://schemas.openxmlformats.org/officeDocument/2006/relationships/image" Target="../media/image164.jpeg"/><Relationship Id="rId56" Type="http://schemas.openxmlformats.org/officeDocument/2006/relationships/image" Target="../media/image172.jpeg"/><Relationship Id="rId64" Type="http://schemas.openxmlformats.org/officeDocument/2006/relationships/image" Target="../media/image180.jpeg"/><Relationship Id="rId69" Type="http://schemas.openxmlformats.org/officeDocument/2006/relationships/image" Target="../media/image184.jpeg"/><Relationship Id="rId77" Type="http://schemas.openxmlformats.org/officeDocument/2006/relationships/image" Target="../media/image192.jpeg"/><Relationship Id="rId100" Type="http://schemas.openxmlformats.org/officeDocument/2006/relationships/image" Target="../media/image214.jpeg"/><Relationship Id="rId105" Type="http://schemas.openxmlformats.org/officeDocument/2006/relationships/image" Target="../media/image219.jpeg"/><Relationship Id="rId113" Type="http://schemas.openxmlformats.org/officeDocument/2006/relationships/image" Target="../media/image227.jpeg"/><Relationship Id="rId118" Type="http://schemas.openxmlformats.org/officeDocument/2006/relationships/image" Target="../media/image232.jpeg"/><Relationship Id="rId8" Type="http://schemas.openxmlformats.org/officeDocument/2006/relationships/image" Target="../media/image124.jpeg"/><Relationship Id="rId51" Type="http://schemas.openxmlformats.org/officeDocument/2006/relationships/image" Target="../media/image167.jpeg"/><Relationship Id="rId72" Type="http://schemas.openxmlformats.org/officeDocument/2006/relationships/image" Target="../media/image187.jpeg"/><Relationship Id="rId80" Type="http://schemas.openxmlformats.org/officeDocument/2006/relationships/image" Target="../media/image195.jpeg"/><Relationship Id="rId85" Type="http://schemas.openxmlformats.org/officeDocument/2006/relationships/image" Target="../media/image200.jpeg"/><Relationship Id="rId93" Type="http://schemas.openxmlformats.org/officeDocument/2006/relationships/image" Target="../media/image208.jpeg"/><Relationship Id="rId98" Type="http://schemas.openxmlformats.org/officeDocument/2006/relationships/image" Target="../media/image213.jpeg"/><Relationship Id="rId121" Type="http://schemas.openxmlformats.org/officeDocument/2006/relationships/image" Target="../media/image43.jpeg"/><Relationship Id="rId3" Type="http://schemas.openxmlformats.org/officeDocument/2006/relationships/image" Target="../media/image49.jpeg"/><Relationship Id="rId12" Type="http://schemas.openxmlformats.org/officeDocument/2006/relationships/image" Target="../media/image128.jpeg"/><Relationship Id="rId17" Type="http://schemas.openxmlformats.org/officeDocument/2006/relationships/image" Target="../media/image133.jpeg"/><Relationship Id="rId25" Type="http://schemas.openxmlformats.org/officeDocument/2006/relationships/image" Target="../media/image141.jpeg"/><Relationship Id="rId33" Type="http://schemas.openxmlformats.org/officeDocument/2006/relationships/image" Target="../media/image149.jpeg"/><Relationship Id="rId38" Type="http://schemas.openxmlformats.org/officeDocument/2006/relationships/image" Target="../media/image154.jpeg"/><Relationship Id="rId46" Type="http://schemas.openxmlformats.org/officeDocument/2006/relationships/image" Target="../media/image162.jpeg"/><Relationship Id="rId59" Type="http://schemas.openxmlformats.org/officeDocument/2006/relationships/image" Target="../media/image175.jpeg"/><Relationship Id="rId67" Type="http://schemas.openxmlformats.org/officeDocument/2006/relationships/image" Target="../media/image182.jpeg"/><Relationship Id="rId103" Type="http://schemas.openxmlformats.org/officeDocument/2006/relationships/image" Target="../media/image217.jpeg"/><Relationship Id="rId108" Type="http://schemas.openxmlformats.org/officeDocument/2006/relationships/image" Target="../media/image222.jpeg"/><Relationship Id="rId116" Type="http://schemas.openxmlformats.org/officeDocument/2006/relationships/image" Target="../media/image230.jpeg"/><Relationship Id="rId20" Type="http://schemas.openxmlformats.org/officeDocument/2006/relationships/image" Target="../media/image136.jpeg"/><Relationship Id="rId41" Type="http://schemas.openxmlformats.org/officeDocument/2006/relationships/image" Target="../media/image157.jpeg"/><Relationship Id="rId54" Type="http://schemas.openxmlformats.org/officeDocument/2006/relationships/image" Target="../media/image170.jpeg"/><Relationship Id="rId62" Type="http://schemas.openxmlformats.org/officeDocument/2006/relationships/image" Target="../media/image178.jpeg"/><Relationship Id="rId70" Type="http://schemas.openxmlformats.org/officeDocument/2006/relationships/image" Target="../media/image185.jpeg"/><Relationship Id="rId75" Type="http://schemas.openxmlformats.org/officeDocument/2006/relationships/image" Target="../media/image190.jpeg"/><Relationship Id="rId83" Type="http://schemas.openxmlformats.org/officeDocument/2006/relationships/image" Target="../media/image198.jpeg"/><Relationship Id="rId88" Type="http://schemas.openxmlformats.org/officeDocument/2006/relationships/image" Target="../media/image203.jpeg"/><Relationship Id="rId91" Type="http://schemas.openxmlformats.org/officeDocument/2006/relationships/image" Target="../media/image206.jpeg"/><Relationship Id="rId96" Type="http://schemas.openxmlformats.org/officeDocument/2006/relationships/image" Target="../media/image211.jpeg"/><Relationship Id="rId111" Type="http://schemas.openxmlformats.org/officeDocument/2006/relationships/image" Target="../media/image2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15" Type="http://schemas.openxmlformats.org/officeDocument/2006/relationships/image" Target="../media/image131.jpeg"/><Relationship Id="rId23" Type="http://schemas.openxmlformats.org/officeDocument/2006/relationships/image" Target="../media/image139.jpeg"/><Relationship Id="rId28" Type="http://schemas.openxmlformats.org/officeDocument/2006/relationships/image" Target="../media/image144.jpeg"/><Relationship Id="rId36" Type="http://schemas.openxmlformats.org/officeDocument/2006/relationships/image" Target="../media/image152.jpeg"/><Relationship Id="rId49" Type="http://schemas.openxmlformats.org/officeDocument/2006/relationships/image" Target="../media/image165.jpeg"/><Relationship Id="rId57" Type="http://schemas.openxmlformats.org/officeDocument/2006/relationships/image" Target="../media/image173.jpeg"/><Relationship Id="rId106" Type="http://schemas.openxmlformats.org/officeDocument/2006/relationships/image" Target="../media/image220.jpeg"/><Relationship Id="rId114" Type="http://schemas.openxmlformats.org/officeDocument/2006/relationships/image" Target="../media/image228.jpeg"/><Relationship Id="rId119" Type="http://schemas.openxmlformats.org/officeDocument/2006/relationships/image" Target="../media/image233.jpeg"/><Relationship Id="rId10" Type="http://schemas.openxmlformats.org/officeDocument/2006/relationships/image" Target="../media/image126.jpeg"/><Relationship Id="rId31" Type="http://schemas.openxmlformats.org/officeDocument/2006/relationships/image" Target="../media/image147.jpeg"/><Relationship Id="rId44" Type="http://schemas.openxmlformats.org/officeDocument/2006/relationships/image" Target="../media/image160.jpeg"/><Relationship Id="rId52" Type="http://schemas.openxmlformats.org/officeDocument/2006/relationships/image" Target="../media/image168.jpeg"/><Relationship Id="rId60" Type="http://schemas.openxmlformats.org/officeDocument/2006/relationships/image" Target="../media/image176.jpeg"/><Relationship Id="rId65" Type="http://schemas.openxmlformats.org/officeDocument/2006/relationships/image" Target="../media/image181.jpeg"/><Relationship Id="rId73" Type="http://schemas.openxmlformats.org/officeDocument/2006/relationships/image" Target="../media/image188.jpeg"/><Relationship Id="rId78" Type="http://schemas.openxmlformats.org/officeDocument/2006/relationships/image" Target="../media/image193.jpeg"/><Relationship Id="rId81" Type="http://schemas.openxmlformats.org/officeDocument/2006/relationships/image" Target="../media/image196.jpeg"/><Relationship Id="rId86" Type="http://schemas.openxmlformats.org/officeDocument/2006/relationships/image" Target="../media/image201.jpeg"/><Relationship Id="rId94" Type="http://schemas.openxmlformats.org/officeDocument/2006/relationships/image" Target="../media/image209.jpeg"/><Relationship Id="rId99" Type="http://schemas.openxmlformats.org/officeDocument/2006/relationships/image" Target="../media/image44.jpeg"/><Relationship Id="rId101" Type="http://schemas.openxmlformats.org/officeDocument/2006/relationships/image" Target="../media/image215.jpeg"/><Relationship Id="rId4" Type="http://schemas.openxmlformats.org/officeDocument/2006/relationships/image" Target="../media/image50.jpeg"/><Relationship Id="rId9" Type="http://schemas.openxmlformats.org/officeDocument/2006/relationships/image" Target="../media/image125.jpeg"/><Relationship Id="rId13" Type="http://schemas.openxmlformats.org/officeDocument/2006/relationships/image" Target="../media/image129.jpeg"/><Relationship Id="rId18" Type="http://schemas.openxmlformats.org/officeDocument/2006/relationships/image" Target="../media/image134.jpeg"/><Relationship Id="rId39" Type="http://schemas.openxmlformats.org/officeDocument/2006/relationships/image" Target="../media/image155.jpeg"/><Relationship Id="rId109" Type="http://schemas.openxmlformats.org/officeDocument/2006/relationships/image" Target="../media/image223.jpeg"/><Relationship Id="rId34" Type="http://schemas.openxmlformats.org/officeDocument/2006/relationships/image" Target="../media/image150.jpeg"/><Relationship Id="rId50" Type="http://schemas.openxmlformats.org/officeDocument/2006/relationships/image" Target="../media/image166.jpeg"/><Relationship Id="rId55" Type="http://schemas.openxmlformats.org/officeDocument/2006/relationships/image" Target="../media/image171.jpeg"/><Relationship Id="rId76" Type="http://schemas.openxmlformats.org/officeDocument/2006/relationships/image" Target="../media/image191.jpeg"/><Relationship Id="rId97" Type="http://schemas.openxmlformats.org/officeDocument/2006/relationships/image" Target="../media/image212.jpeg"/><Relationship Id="rId104" Type="http://schemas.openxmlformats.org/officeDocument/2006/relationships/image" Target="../media/image218.jpeg"/><Relationship Id="rId120" Type="http://schemas.openxmlformats.org/officeDocument/2006/relationships/image" Target="../media/image3.jpeg"/><Relationship Id="rId7" Type="http://schemas.openxmlformats.org/officeDocument/2006/relationships/image" Target="../media/image123.jpeg"/><Relationship Id="rId71" Type="http://schemas.openxmlformats.org/officeDocument/2006/relationships/image" Target="../media/image186.jpeg"/><Relationship Id="rId92" Type="http://schemas.openxmlformats.org/officeDocument/2006/relationships/image" Target="../media/image207.jpeg"/><Relationship Id="rId2" Type="http://schemas.openxmlformats.org/officeDocument/2006/relationships/image" Target="../media/image38.jpeg"/><Relationship Id="rId29" Type="http://schemas.openxmlformats.org/officeDocument/2006/relationships/image" Target="../media/image145.jpeg"/><Relationship Id="rId24" Type="http://schemas.openxmlformats.org/officeDocument/2006/relationships/image" Target="../media/image140.jpeg"/><Relationship Id="rId40" Type="http://schemas.openxmlformats.org/officeDocument/2006/relationships/image" Target="../media/image156.jpeg"/><Relationship Id="rId45" Type="http://schemas.openxmlformats.org/officeDocument/2006/relationships/image" Target="../media/image161.jpeg"/><Relationship Id="rId66" Type="http://schemas.openxmlformats.org/officeDocument/2006/relationships/image" Target="../media/image53.jpeg"/><Relationship Id="rId87" Type="http://schemas.openxmlformats.org/officeDocument/2006/relationships/image" Target="../media/image202.jpeg"/><Relationship Id="rId110" Type="http://schemas.openxmlformats.org/officeDocument/2006/relationships/image" Target="../media/image224.jpeg"/><Relationship Id="rId115" Type="http://schemas.openxmlformats.org/officeDocument/2006/relationships/image" Target="../media/image229.jpe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1.jpeg"/><Relationship Id="rId21" Type="http://schemas.openxmlformats.org/officeDocument/2006/relationships/image" Target="../media/image247.jpeg"/><Relationship Id="rId42" Type="http://schemas.openxmlformats.org/officeDocument/2006/relationships/image" Target="../media/image226.jpeg"/><Relationship Id="rId47" Type="http://schemas.openxmlformats.org/officeDocument/2006/relationships/image" Target="../media/image269.jpeg"/><Relationship Id="rId63" Type="http://schemas.openxmlformats.org/officeDocument/2006/relationships/image" Target="../media/image283.jpeg"/><Relationship Id="rId68" Type="http://schemas.openxmlformats.org/officeDocument/2006/relationships/image" Target="../media/image288.jpeg"/><Relationship Id="rId84" Type="http://schemas.openxmlformats.org/officeDocument/2006/relationships/image" Target="../media/image303.jpeg"/><Relationship Id="rId89" Type="http://schemas.openxmlformats.org/officeDocument/2006/relationships/image" Target="../media/image308.jpeg"/><Relationship Id="rId112" Type="http://schemas.openxmlformats.org/officeDocument/2006/relationships/image" Target="../media/image328.jpeg"/><Relationship Id="rId2" Type="http://schemas.openxmlformats.org/officeDocument/2006/relationships/image" Target="../media/image234.jpeg"/><Relationship Id="rId16" Type="http://schemas.openxmlformats.org/officeDocument/2006/relationships/image" Target="../media/image245.jpeg"/><Relationship Id="rId29" Type="http://schemas.openxmlformats.org/officeDocument/2006/relationships/image" Target="../media/image253.jpeg"/><Relationship Id="rId107" Type="http://schemas.openxmlformats.org/officeDocument/2006/relationships/image" Target="../media/image323.jpeg"/><Relationship Id="rId11" Type="http://schemas.openxmlformats.org/officeDocument/2006/relationships/image" Target="../media/image241.jpeg"/><Relationship Id="rId24" Type="http://schemas.openxmlformats.org/officeDocument/2006/relationships/image" Target="../media/image187.jpeg"/><Relationship Id="rId32" Type="http://schemas.openxmlformats.org/officeDocument/2006/relationships/image" Target="../media/image231.jpeg"/><Relationship Id="rId37" Type="http://schemas.openxmlformats.org/officeDocument/2006/relationships/image" Target="../media/image260.jpeg"/><Relationship Id="rId40" Type="http://schemas.openxmlformats.org/officeDocument/2006/relationships/image" Target="../media/image263.jpeg"/><Relationship Id="rId45" Type="http://schemas.openxmlformats.org/officeDocument/2006/relationships/image" Target="../media/image267.jpeg"/><Relationship Id="rId53" Type="http://schemas.openxmlformats.org/officeDocument/2006/relationships/image" Target="../media/image275.jpeg"/><Relationship Id="rId58" Type="http://schemas.openxmlformats.org/officeDocument/2006/relationships/image" Target="../media/image279.jpeg"/><Relationship Id="rId66" Type="http://schemas.openxmlformats.org/officeDocument/2006/relationships/image" Target="../media/image286.jpeg"/><Relationship Id="rId74" Type="http://schemas.openxmlformats.org/officeDocument/2006/relationships/image" Target="../media/image293.jpeg"/><Relationship Id="rId79" Type="http://schemas.openxmlformats.org/officeDocument/2006/relationships/image" Target="../media/image298.jpeg"/><Relationship Id="rId87" Type="http://schemas.openxmlformats.org/officeDocument/2006/relationships/image" Target="../media/image306.jpeg"/><Relationship Id="rId102" Type="http://schemas.openxmlformats.org/officeDocument/2006/relationships/image" Target="../media/image318.jpeg"/><Relationship Id="rId110" Type="http://schemas.openxmlformats.org/officeDocument/2006/relationships/image" Target="../media/image326.jpeg"/><Relationship Id="rId5" Type="http://schemas.openxmlformats.org/officeDocument/2006/relationships/image" Target="../media/image237.jpeg"/><Relationship Id="rId61" Type="http://schemas.openxmlformats.org/officeDocument/2006/relationships/image" Target="../media/image281.jpeg"/><Relationship Id="rId82" Type="http://schemas.openxmlformats.org/officeDocument/2006/relationships/image" Target="../media/image301.jpeg"/><Relationship Id="rId90" Type="http://schemas.openxmlformats.org/officeDocument/2006/relationships/image" Target="../media/image134.jpeg"/><Relationship Id="rId95" Type="http://schemas.openxmlformats.org/officeDocument/2006/relationships/image" Target="../media/image312.jpeg"/><Relationship Id="rId19" Type="http://schemas.openxmlformats.org/officeDocument/2006/relationships/image" Target="../media/image50.jpeg"/><Relationship Id="rId14" Type="http://schemas.openxmlformats.org/officeDocument/2006/relationships/image" Target="../media/image243.jpeg"/><Relationship Id="rId22" Type="http://schemas.openxmlformats.org/officeDocument/2006/relationships/image" Target="../media/image248.jpeg"/><Relationship Id="rId27" Type="http://schemas.openxmlformats.org/officeDocument/2006/relationships/image" Target="../media/image93.jpeg"/><Relationship Id="rId30" Type="http://schemas.openxmlformats.org/officeDocument/2006/relationships/image" Target="../media/image254.jpeg"/><Relationship Id="rId35" Type="http://schemas.openxmlformats.org/officeDocument/2006/relationships/image" Target="../media/image258.jpeg"/><Relationship Id="rId43" Type="http://schemas.openxmlformats.org/officeDocument/2006/relationships/image" Target="../media/image265.jpeg"/><Relationship Id="rId48" Type="http://schemas.openxmlformats.org/officeDocument/2006/relationships/image" Target="../media/image270.jpeg"/><Relationship Id="rId56" Type="http://schemas.openxmlformats.org/officeDocument/2006/relationships/image" Target="../media/image277.jpeg"/><Relationship Id="rId64" Type="http://schemas.openxmlformats.org/officeDocument/2006/relationships/image" Target="../media/image284.jpeg"/><Relationship Id="rId69" Type="http://schemas.openxmlformats.org/officeDocument/2006/relationships/image" Target="../media/image289.jpeg"/><Relationship Id="rId77" Type="http://schemas.openxmlformats.org/officeDocument/2006/relationships/image" Target="../media/image296.jpeg"/><Relationship Id="rId100" Type="http://schemas.openxmlformats.org/officeDocument/2006/relationships/image" Target="../media/image146.jpeg"/><Relationship Id="rId105" Type="http://schemas.openxmlformats.org/officeDocument/2006/relationships/image" Target="../media/image321.jpeg"/><Relationship Id="rId113" Type="http://schemas.openxmlformats.org/officeDocument/2006/relationships/image" Target="../media/image3.jpeg"/><Relationship Id="rId8" Type="http://schemas.openxmlformats.org/officeDocument/2006/relationships/image" Target="../media/image38.jpeg"/><Relationship Id="rId51" Type="http://schemas.openxmlformats.org/officeDocument/2006/relationships/image" Target="../media/image273.jpeg"/><Relationship Id="rId72" Type="http://schemas.openxmlformats.org/officeDocument/2006/relationships/image" Target="../media/image292.jpeg"/><Relationship Id="rId80" Type="http://schemas.openxmlformats.org/officeDocument/2006/relationships/image" Target="../media/image299.jpeg"/><Relationship Id="rId85" Type="http://schemas.openxmlformats.org/officeDocument/2006/relationships/image" Target="../media/image304.jpeg"/><Relationship Id="rId93" Type="http://schemas.openxmlformats.org/officeDocument/2006/relationships/image" Target="../media/image310.jpeg"/><Relationship Id="rId98" Type="http://schemas.openxmlformats.org/officeDocument/2006/relationships/image" Target="../media/image315.jpeg"/><Relationship Id="rId3" Type="http://schemas.openxmlformats.org/officeDocument/2006/relationships/image" Target="../media/image235.jpeg"/><Relationship Id="rId12" Type="http://schemas.openxmlformats.org/officeDocument/2006/relationships/image" Target="../media/image97.jpeg"/><Relationship Id="rId17" Type="http://schemas.openxmlformats.org/officeDocument/2006/relationships/image" Target="../media/image49.jpeg"/><Relationship Id="rId25" Type="http://schemas.openxmlformats.org/officeDocument/2006/relationships/image" Target="../media/image250.jpeg"/><Relationship Id="rId33" Type="http://schemas.openxmlformats.org/officeDocument/2006/relationships/image" Target="../media/image256.jpeg"/><Relationship Id="rId38" Type="http://schemas.openxmlformats.org/officeDocument/2006/relationships/image" Target="../media/image261.jpeg"/><Relationship Id="rId46" Type="http://schemas.openxmlformats.org/officeDocument/2006/relationships/image" Target="../media/image268.jpeg"/><Relationship Id="rId59" Type="http://schemas.openxmlformats.org/officeDocument/2006/relationships/image" Target="../media/image280.jpeg"/><Relationship Id="rId67" Type="http://schemas.openxmlformats.org/officeDocument/2006/relationships/image" Target="../media/image287.jpeg"/><Relationship Id="rId103" Type="http://schemas.openxmlformats.org/officeDocument/2006/relationships/image" Target="../media/image319.jpeg"/><Relationship Id="rId108" Type="http://schemas.openxmlformats.org/officeDocument/2006/relationships/image" Target="../media/image324.jpeg"/><Relationship Id="rId20" Type="http://schemas.openxmlformats.org/officeDocument/2006/relationships/image" Target="../media/image62.jpeg"/><Relationship Id="rId41" Type="http://schemas.openxmlformats.org/officeDocument/2006/relationships/image" Target="../media/image264.jpeg"/><Relationship Id="rId54" Type="http://schemas.openxmlformats.org/officeDocument/2006/relationships/image" Target="../media/image276.jpeg"/><Relationship Id="rId62" Type="http://schemas.openxmlformats.org/officeDocument/2006/relationships/image" Target="../media/image282.jpeg"/><Relationship Id="rId70" Type="http://schemas.openxmlformats.org/officeDocument/2006/relationships/image" Target="../media/image290.jpeg"/><Relationship Id="rId75" Type="http://schemas.openxmlformats.org/officeDocument/2006/relationships/image" Target="../media/image294.jpeg"/><Relationship Id="rId83" Type="http://schemas.openxmlformats.org/officeDocument/2006/relationships/image" Target="../media/image302.jpeg"/><Relationship Id="rId88" Type="http://schemas.openxmlformats.org/officeDocument/2006/relationships/image" Target="../media/image307.jpeg"/><Relationship Id="rId91" Type="http://schemas.openxmlformats.org/officeDocument/2006/relationships/image" Target="../media/image141.jpeg"/><Relationship Id="rId96" Type="http://schemas.openxmlformats.org/officeDocument/2006/relationships/image" Target="../media/image313.jpeg"/><Relationship Id="rId111" Type="http://schemas.openxmlformats.org/officeDocument/2006/relationships/image" Target="../media/image3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8.jpeg"/><Relationship Id="rId15" Type="http://schemas.openxmlformats.org/officeDocument/2006/relationships/image" Target="../media/image244.jpeg"/><Relationship Id="rId23" Type="http://schemas.openxmlformats.org/officeDocument/2006/relationships/image" Target="../media/image249.jpeg"/><Relationship Id="rId28" Type="http://schemas.openxmlformats.org/officeDocument/2006/relationships/image" Target="../media/image252.jpeg"/><Relationship Id="rId36" Type="http://schemas.openxmlformats.org/officeDocument/2006/relationships/image" Target="../media/image259.jpeg"/><Relationship Id="rId49" Type="http://schemas.openxmlformats.org/officeDocument/2006/relationships/image" Target="../media/image271.jpeg"/><Relationship Id="rId57" Type="http://schemas.openxmlformats.org/officeDocument/2006/relationships/image" Target="../media/image278.jpeg"/><Relationship Id="rId106" Type="http://schemas.openxmlformats.org/officeDocument/2006/relationships/image" Target="../media/image322.jpeg"/><Relationship Id="rId114" Type="http://schemas.openxmlformats.org/officeDocument/2006/relationships/image" Target="../media/image43.jpeg"/><Relationship Id="rId10" Type="http://schemas.openxmlformats.org/officeDocument/2006/relationships/image" Target="../media/image240.jpeg"/><Relationship Id="rId31" Type="http://schemas.openxmlformats.org/officeDocument/2006/relationships/image" Target="../media/image255.jpeg"/><Relationship Id="rId44" Type="http://schemas.openxmlformats.org/officeDocument/2006/relationships/image" Target="../media/image266.jpeg"/><Relationship Id="rId52" Type="http://schemas.openxmlformats.org/officeDocument/2006/relationships/image" Target="../media/image274.jpeg"/><Relationship Id="rId60" Type="http://schemas.openxmlformats.org/officeDocument/2006/relationships/image" Target="../media/image128.jpeg"/><Relationship Id="rId65" Type="http://schemas.openxmlformats.org/officeDocument/2006/relationships/image" Target="../media/image285.jpeg"/><Relationship Id="rId73" Type="http://schemas.openxmlformats.org/officeDocument/2006/relationships/image" Target="../media/image52.jpeg"/><Relationship Id="rId78" Type="http://schemas.openxmlformats.org/officeDocument/2006/relationships/image" Target="../media/image297.jpeg"/><Relationship Id="rId81" Type="http://schemas.openxmlformats.org/officeDocument/2006/relationships/image" Target="../media/image300.jpeg"/><Relationship Id="rId86" Type="http://schemas.openxmlformats.org/officeDocument/2006/relationships/image" Target="../media/image305.jpeg"/><Relationship Id="rId94" Type="http://schemas.openxmlformats.org/officeDocument/2006/relationships/image" Target="../media/image311.jpeg"/><Relationship Id="rId99" Type="http://schemas.openxmlformats.org/officeDocument/2006/relationships/image" Target="../media/image316.jpeg"/><Relationship Id="rId101" Type="http://schemas.openxmlformats.org/officeDocument/2006/relationships/image" Target="../media/image317.jpeg"/><Relationship Id="rId4" Type="http://schemas.openxmlformats.org/officeDocument/2006/relationships/image" Target="../media/image236.jpeg"/><Relationship Id="rId9" Type="http://schemas.openxmlformats.org/officeDocument/2006/relationships/image" Target="../media/image53.jpeg"/><Relationship Id="rId13" Type="http://schemas.openxmlformats.org/officeDocument/2006/relationships/image" Target="../media/image242.jpeg"/><Relationship Id="rId18" Type="http://schemas.openxmlformats.org/officeDocument/2006/relationships/image" Target="../media/image246.jpeg"/><Relationship Id="rId39" Type="http://schemas.openxmlformats.org/officeDocument/2006/relationships/image" Target="../media/image262.jpeg"/><Relationship Id="rId109" Type="http://schemas.openxmlformats.org/officeDocument/2006/relationships/image" Target="../media/image325.jpeg"/><Relationship Id="rId34" Type="http://schemas.openxmlformats.org/officeDocument/2006/relationships/image" Target="../media/image257.jpeg"/><Relationship Id="rId50" Type="http://schemas.openxmlformats.org/officeDocument/2006/relationships/image" Target="../media/image272.jpeg"/><Relationship Id="rId55" Type="http://schemas.openxmlformats.org/officeDocument/2006/relationships/image" Target="../media/image152.jpeg"/><Relationship Id="rId76" Type="http://schemas.openxmlformats.org/officeDocument/2006/relationships/image" Target="../media/image295.jpeg"/><Relationship Id="rId97" Type="http://schemas.openxmlformats.org/officeDocument/2006/relationships/image" Target="../media/image314.jpeg"/><Relationship Id="rId104" Type="http://schemas.openxmlformats.org/officeDocument/2006/relationships/image" Target="../media/image320.jpeg"/><Relationship Id="rId7" Type="http://schemas.openxmlformats.org/officeDocument/2006/relationships/image" Target="../media/image239.jpeg"/><Relationship Id="rId71" Type="http://schemas.openxmlformats.org/officeDocument/2006/relationships/image" Target="../media/image291.jpeg"/><Relationship Id="rId92" Type="http://schemas.openxmlformats.org/officeDocument/2006/relationships/image" Target="../media/image309.jpe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4.jpeg"/><Relationship Id="rId117" Type="http://schemas.openxmlformats.org/officeDocument/2006/relationships/image" Target="../media/image426.jpeg"/><Relationship Id="rId21" Type="http://schemas.openxmlformats.org/officeDocument/2006/relationships/image" Target="../media/image53.jpeg"/><Relationship Id="rId42" Type="http://schemas.openxmlformats.org/officeDocument/2006/relationships/image" Target="../media/image360.jpeg"/><Relationship Id="rId47" Type="http://schemas.openxmlformats.org/officeDocument/2006/relationships/image" Target="../media/image365.jpeg"/><Relationship Id="rId63" Type="http://schemas.openxmlformats.org/officeDocument/2006/relationships/image" Target="../media/image379.jpeg"/><Relationship Id="rId68" Type="http://schemas.openxmlformats.org/officeDocument/2006/relationships/image" Target="../media/image281.jpeg"/><Relationship Id="rId84" Type="http://schemas.openxmlformats.org/officeDocument/2006/relationships/image" Target="../media/image397.jpeg"/><Relationship Id="rId89" Type="http://schemas.openxmlformats.org/officeDocument/2006/relationships/image" Target="../media/image402.jpeg"/><Relationship Id="rId112" Type="http://schemas.openxmlformats.org/officeDocument/2006/relationships/image" Target="../media/image422.jpeg"/><Relationship Id="rId16" Type="http://schemas.openxmlformats.org/officeDocument/2006/relationships/image" Target="../media/image1.jpeg"/><Relationship Id="rId107" Type="http://schemas.openxmlformats.org/officeDocument/2006/relationships/image" Target="../media/image418.jpeg"/><Relationship Id="rId11" Type="http://schemas.openxmlformats.org/officeDocument/2006/relationships/image" Target="../media/image334.jpeg"/><Relationship Id="rId24" Type="http://schemas.openxmlformats.org/officeDocument/2006/relationships/image" Target="../media/image342.jpeg"/><Relationship Id="rId32" Type="http://schemas.openxmlformats.org/officeDocument/2006/relationships/image" Target="../media/image350.jpeg"/><Relationship Id="rId37" Type="http://schemas.openxmlformats.org/officeDocument/2006/relationships/image" Target="../media/image355.jpeg"/><Relationship Id="rId40" Type="http://schemas.openxmlformats.org/officeDocument/2006/relationships/image" Target="../media/image358.jpeg"/><Relationship Id="rId45" Type="http://schemas.openxmlformats.org/officeDocument/2006/relationships/image" Target="../media/image363.jpeg"/><Relationship Id="rId53" Type="http://schemas.openxmlformats.org/officeDocument/2006/relationships/image" Target="../media/image370.jpeg"/><Relationship Id="rId58" Type="http://schemas.openxmlformats.org/officeDocument/2006/relationships/image" Target="../media/image375.jpeg"/><Relationship Id="rId66" Type="http://schemas.openxmlformats.org/officeDocument/2006/relationships/image" Target="../media/image381.jpeg"/><Relationship Id="rId74" Type="http://schemas.openxmlformats.org/officeDocument/2006/relationships/image" Target="../media/image388.jpeg"/><Relationship Id="rId79" Type="http://schemas.openxmlformats.org/officeDocument/2006/relationships/image" Target="../media/image52.jpeg"/><Relationship Id="rId87" Type="http://schemas.openxmlformats.org/officeDocument/2006/relationships/image" Target="../media/image400.jpeg"/><Relationship Id="rId102" Type="http://schemas.openxmlformats.org/officeDocument/2006/relationships/image" Target="../media/image414.jpeg"/><Relationship Id="rId110" Type="http://schemas.openxmlformats.org/officeDocument/2006/relationships/image" Target="../media/image420.jpeg"/><Relationship Id="rId115" Type="http://schemas.openxmlformats.org/officeDocument/2006/relationships/image" Target="../media/image424.jpeg"/><Relationship Id="rId5" Type="http://schemas.openxmlformats.org/officeDocument/2006/relationships/image" Target="../media/image332.jpeg"/><Relationship Id="rId61" Type="http://schemas.openxmlformats.org/officeDocument/2006/relationships/image" Target="../media/image377.jpeg"/><Relationship Id="rId82" Type="http://schemas.openxmlformats.org/officeDocument/2006/relationships/image" Target="../media/image395.jpeg"/><Relationship Id="rId90" Type="http://schemas.openxmlformats.org/officeDocument/2006/relationships/image" Target="../media/image403.jpeg"/><Relationship Id="rId95" Type="http://schemas.openxmlformats.org/officeDocument/2006/relationships/image" Target="../media/image408.jpeg"/><Relationship Id="rId19" Type="http://schemas.openxmlformats.org/officeDocument/2006/relationships/image" Target="../media/image340.jpeg"/><Relationship Id="rId14" Type="http://schemas.openxmlformats.org/officeDocument/2006/relationships/image" Target="../media/image337.jpeg"/><Relationship Id="rId22" Type="http://schemas.openxmlformats.org/officeDocument/2006/relationships/image" Target="../media/image155.jpeg"/><Relationship Id="rId27" Type="http://schemas.openxmlformats.org/officeDocument/2006/relationships/image" Target="../media/image345.jpeg"/><Relationship Id="rId30" Type="http://schemas.openxmlformats.org/officeDocument/2006/relationships/image" Target="../media/image348.jpeg"/><Relationship Id="rId35" Type="http://schemas.openxmlformats.org/officeDocument/2006/relationships/image" Target="../media/image353.jpeg"/><Relationship Id="rId43" Type="http://schemas.openxmlformats.org/officeDocument/2006/relationships/image" Target="../media/image361.jpeg"/><Relationship Id="rId48" Type="http://schemas.openxmlformats.org/officeDocument/2006/relationships/image" Target="../media/image366.jpeg"/><Relationship Id="rId56" Type="http://schemas.openxmlformats.org/officeDocument/2006/relationships/image" Target="../media/image373.jpeg"/><Relationship Id="rId64" Type="http://schemas.openxmlformats.org/officeDocument/2006/relationships/image" Target="../media/image380.jpeg"/><Relationship Id="rId69" Type="http://schemas.openxmlformats.org/officeDocument/2006/relationships/image" Target="../media/image383.jpeg"/><Relationship Id="rId77" Type="http://schemas.openxmlformats.org/officeDocument/2006/relationships/image" Target="../media/image391.jpeg"/><Relationship Id="rId100" Type="http://schemas.openxmlformats.org/officeDocument/2006/relationships/image" Target="../media/image413.jpeg"/><Relationship Id="rId105" Type="http://schemas.openxmlformats.org/officeDocument/2006/relationships/image" Target="../media/image417.jpeg"/><Relationship Id="rId113" Type="http://schemas.openxmlformats.org/officeDocument/2006/relationships/image" Target="../media/image423.jpeg"/><Relationship Id="rId118" Type="http://schemas.openxmlformats.org/officeDocument/2006/relationships/image" Target="../media/image427.jpeg"/><Relationship Id="rId8" Type="http://schemas.openxmlformats.org/officeDocument/2006/relationships/image" Target="../media/image146.jpeg"/><Relationship Id="rId51" Type="http://schemas.openxmlformats.org/officeDocument/2006/relationships/image" Target="../media/image93.jpeg"/><Relationship Id="rId72" Type="http://schemas.openxmlformats.org/officeDocument/2006/relationships/image" Target="../media/image386.jpeg"/><Relationship Id="rId80" Type="http://schemas.openxmlformats.org/officeDocument/2006/relationships/image" Target="../media/image393.jpeg"/><Relationship Id="rId85" Type="http://schemas.openxmlformats.org/officeDocument/2006/relationships/image" Target="../media/image398.jpeg"/><Relationship Id="rId93" Type="http://schemas.openxmlformats.org/officeDocument/2006/relationships/image" Target="../media/image406.jpeg"/><Relationship Id="rId98" Type="http://schemas.openxmlformats.org/officeDocument/2006/relationships/image" Target="../media/image411.jpeg"/><Relationship Id="rId3" Type="http://schemas.openxmlformats.org/officeDocument/2006/relationships/image" Target="../media/image330.jpeg"/><Relationship Id="rId12" Type="http://schemas.openxmlformats.org/officeDocument/2006/relationships/image" Target="../media/image335.jpeg"/><Relationship Id="rId17" Type="http://schemas.openxmlformats.org/officeDocument/2006/relationships/image" Target="../media/image338.jpeg"/><Relationship Id="rId25" Type="http://schemas.openxmlformats.org/officeDocument/2006/relationships/image" Target="../media/image343.jpeg"/><Relationship Id="rId33" Type="http://schemas.openxmlformats.org/officeDocument/2006/relationships/image" Target="../media/image351.jpeg"/><Relationship Id="rId38" Type="http://schemas.openxmlformats.org/officeDocument/2006/relationships/image" Target="../media/image356.jpeg"/><Relationship Id="rId46" Type="http://schemas.openxmlformats.org/officeDocument/2006/relationships/image" Target="../media/image364.jpeg"/><Relationship Id="rId59" Type="http://schemas.openxmlformats.org/officeDocument/2006/relationships/image" Target="../media/image376.jpeg"/><Relationship Id="rId67" Type="http://schemas.openxmlformats.org/officeDocument/2006/relationships/image" Target="../media/image382.jpeg"/><Relationship Id="rId103" Type="http://schemas.openxmlformats.org/officeDocument/2006/relationships/image" Target="../media/image415.jpeg"/><Relationship Id="rId108" Type="http://schemas.openxmlformats.org/officeDocument/2006/relationships/image" Target="../media/image419.jpeg"/><Relationship Id="rId116" Type="http://schemas.openxmlformats.org/officeDocument/2006/relationships/image" Target="../media/image425.jpeg"/><Relationship Id="rId20" Type="http://schemas.openxmlformats.org/officeDocument/2006/relationships/image" Target="../media/image341.jpeg"/><Relationship Id="rId41" Type="http://schemas.openxmlformats.org/officeDocument/2006/relationships/image" Target="../media/image359.jpeg"/><Relationship Id="rId54" Type="http://schemas.openxmlformats.org/officeDocument/2006/relationships/image" Target="../media/image371.jpeg"/><Relationship Id="rId62" Type="http://schemas.openxmlformats.org/officeDocument/2006/relationships/image" Target="../media/image378.jpeg"/><Relationship Id="rId70" Type="http://schemas.openxmlformats.org/officeDocument/2006/relationships/image" Target="../media/image384.jpeg"/><Relationship Id="rId75" Type="http://schemas.openxmlformats.org/officeDocument/2006/relationships/image" Target="../media/image389.jpeg"/><Relationship Id="rId83" Type="http://schemas.openxmlformats.org/officeDocument/2006/relationships/image" Target="../media/image396.jpeg"/><Relationship Id="rId88" Type="http://schemas.openxmlformats.org/officeDocument/2006/relationships/image" Target="../media/image401.jpeg"/><Relationship Id="rId91" Type="http://schemas.openxmlformats.org/officeDocument/2006/relationships/image" Target="../media/image404.jpeg"/><Relationship Id="rId96" Type="http://schemas.openxmlformats.org/officeDocument/2006/relationships/image" Target="../media/image409.jpeg"/><Relationship Id="rId111" Type="http://schemas.openxmlformats.org/officeDocument/2006/relationships/image" Target="../media/image4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5" Type="http://schemas.openxmlformats.org/officeDocument/2006/relationships/image" Target="../media/image97.jpeg"/><Relationship Id="rId23" Type="http://schemas.openxmlformats.org/officeDocument/2006/relationships/image" Target="../media/image152.jpeg"/><Relationship Id="rId28" Type="http://schemas.openxmlformats.org/officeDocument/2006/relationships/image" Target="../media/image346.jpeg"/><Relationship Id="rId36" Type="http://schemas.openxmlformats.org/officeDocument/2006/relationships/image" Target="../media/image354.jpeg"/><Relationship Id="rId49" Type="http://schemas.openxmlformats.org/officeDocument/2006/relationships/image" Target="../media/image367.jpeg"/><Relationship Id="rId57" Type="http://schemas.openxmlformats.org/officeDocument/2006/relationships/image" Target="../media/image374.jpeg"/><Relationship Id="rId106" Type="http://schemas.openxmlformats.org/officeDocument/2006/relationships/image" Target="../media/image138.jpeg"/><Relationship Id="rId114" Type="http://schemas.openxmlformats.org/officeDocument/2006/relationships/image" Target="../media/image50.jpeg"/><Relationship Id="rId119" Type="http://schemas.openxmlformats.org/officeDocument/2006/relationships/image" Target="../media/image3.jpeg"/><Relationship Id="rId10" Type="http://schemas.openxmlformats.org/officeDocument/2006/relationships/image" Target="../media/image333.jpeg"/><Relationship Id="rId31" Type="http://schemas.openxmlformats.org/officeDocument/2006/relationships/image" Target="../media/image349.jpeg"/><Relationship Id="rId44" Type="http://schemas.openxmlformats.org/officeDocument/2006/relationships/image" Target="../media/image362.jpeg"/><Relationship Id="rId52" Type="http://schemas.openxmlformats.org/officeDocument/2006/relationships/image" Target="../media/image369.jpeg"/><Relationship Id="rId60" Type="http://schemas.openxmlformats.org/officeDocument/2006/relationships/image" Target="../media/image62.jpeg"/><Relationship Id="rId65" Type="http://schemas.openxmlformats.org/officeDocument/2006/relationships/image" Target="../media/image235.jpeg"/><Relationship Id="rId73" Type="http://schemas.openxmlformats.org/officeDocument/2006/relationships/image" Target="../media/image387.jpeg"/><Relationship Id="rId78" Type="http://schemas.openxmlformats.org/officeDocument/2006/relationships/image" Target="../media/image392.jpeg"/><Relationship Id="rId81" Type="http://schemas.openxmlformats.org/officeDocument/2006/relationships/image" Target="../media/image394.jpeg"/><Relationship Id="rId86" Type="http://schemas.openxmlformats.org/officeDocument/2006/relationships/image" Target="../media/image399.jpeg"/><Relationship Id="rId94" Type="http://schemas.openxmlformats.org/officeDocument/2006/relationships/image" Target="../media/image407.jpeg"/><Relationship Id="rId99" Type="http://schemas.openxmlformats.org/officeDocument/2006/relationships/image" Target="../media/image412.jpeg"/><Relationship Id="rId101" Type="http://schemas.openxmlformats.org/officeDocument/2006/relationships/image" Target="../media/image134.jpeg"/><Relationship Id="rId4" Type="http://schemas.openxmlformats.org/officeDocument/2006/relationships/image" Target="../media/image331.jpeg"/><Relationship Id="rId9" Type="http://schemas.openxmlformats.org/officeDocument/2006/relationships/image" Target="../media/image128.jpeg"/><Relationship Id="rId13" Type="http://schemas.openxmlformats.org/officeDocument/2006/relationships/image" Target="../media/image336.jpeg"/><Relationship Id="rId18" Type="http://schemas.openxmlformats.org/officeDocument/2006/relationships/image" Target="../media/image339.jpeg"/><Relationship Id="rId39" Type="http://schemas.openxmlformats.org/officeDocument/2006/relationships/image" Target="../media/image357.jpeg"/><Relationship Id="rId109" Type="http://schemas.openxmlformats.org/officeDocument/2006/relationships/image" Target="../media/image117.jpeg"/><Relationship Id="rId34" Type="http://schemas.openxmlformats.org/officeDocument/2006/relationships/image" Target="../media/image352.jpeg"/><Relationship Id="rId50" Type="http://schemas.openxmlformats.org/officeDocument/2006/relationships/image" Target="../media/image368.jpeg"/><Relationship Id="rId55" Type="http://schemas.openxmlformats.org/officeDocument/2006/relationships/image" Target="../media/image372.jpeg"/><Relationship Id="rId76" Type="http://schemas.openxmlformats.org/officeDocument/2006/relationships/image" Target="../media/image390.jpeg"/><Relationship Id="rId97" Type="http://schemas.openxmlformats.org/officeDocument/2006/relationships/image" Target="../media/image410.jpeg"/><Relationship Id="rId104" Type="http://schemas.openxmlformats.org/officeDocument/2006/relationships/image" Target="../media/image416.jpeg"/><Relationship Id="rId120" Type="http://schemas.openxmlformats.org/officeDocument/2006/relationships/image" Target="../media/image43.jpeg"/><Relationship Id="rId7" Type="http://schemas.openxmlformats.org/officeDocument/2006/relationships/image" Target="../media/image38.jpeg"/><Relationship Id="rId71" Type="http://schemas.openxmlformats.org/officeDocument/2006/relationships/image" Target="../media/image385.jpeg"/><Relationship Id="rId92" Type="http://schemas.openxmlformats.org/officeDocument/2006/relationships/image" Target="../media/image405.jpeg"/><Relationship Id="rId2" Type="http://schemas.openxmlformats.org/officeDocument/2006/relationships/image" Target="../media/image329.jpeg"/><Relationship Id="rId29" Type="http://schemas.openxmlformats.org/officeDocument/2006/relationships/image" Target="../media/image347.jpe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1.jpeg"/><Relationship Id="rId117" Type="http://schemas.openxmlformats.org/officeDocument/2006/relationships/image" Target="../media/image532.jpeg"/><Relationship Id="rId21" Type="http://schemas.openxmlformats.org/officeDocument/2006/relationships/image" Target="../media/image445.jpeg"/><Relationship Id="rId42" Type="http://schemas.openxmlformats.org/officeDocument/2006/relationships/image" Target="../media/image460.jpeg"/><Relationship Id="rId47" Type="http://schemas.openxmlformats.org/officeDocument/2006/relationships/image" Target="../media/image465.jpeg"/><Relationship Id="rId63" Type="http://schemas.openxmlformats.org/officeDocument/2006/relationships/image" Target="../media/image480.jpeg"/><Relationship Id="rId68" Type="http://schemas.openxmlformats.org/officeDocument/2006/relationships/image" Target="../media/image485.jpeg"/><Relationship Id="rId84" Type="http://schemas.openxmlformats.org/officeDocument/2006/relationships/image" Target="../media/image501.jpeg"/><Relationship Id="rId89" Type="http://schemas.openxmlformats.org/officeDocument/2006/relationships/image" Target="../media/image506.jpeg"/><Relationship Id="rId112" Type="http://schemas.openxmlformats.org/officeDocument/2006/relationships/image" Target="../media/image527.jpeg"/><Relationship Id="rId16" Type="http://schemas.openxmlformats.org/officeDocument/2006/relationships/image" Target="../media/image97.jpeg"/><Relationship Id="rId107" Type="http://schemas.openxmlformats.org/officeDocument/2006/relationships/image" Target="../media/image523.jpeg"/><Relationship Id="rId11" Type="http://schemas.openxmlformats.org/officeDocument/2006/relationships/image" Target="../media/image436.jpeg"/><Relationship Id="rId24" Type="http://schemas.openxmlformats.org/officeDocument/2006/relationships/image" Target="../media/image53.jpeg"/><Relationship Id="rId32" Type="http://schemas.openxmlformats.org/officeDocument/2006/relationships/image" Target="../media/image454.jpeg"/><Relationship Id="rId37" Type="http://schemas.openxmlformats.org/officeDocument/2006/relationships/image" Target="../media/image456.jpeg"/><Relationship Id="rId40" Type="http://schemas.openxmlformats.org/officeDocument/2006/relationships/image" Target="../media/image251.jpeg"/><Relationship Id="rId45" Type="http://schemas.openxmlformats.org/officeDocument/2006/relationships/image" Target="../media/image463.jpeg"/><Relationship Id="rId53" Type="http://schemas.openxmlformats.org/officeDocument/2006/relationships/image" Target="../media/image470.jpeg"/><Relationship Id="rId58" Type="http://schemas.openxmlformats.org/officeDocument/2006/relationships/image" Target="../media/image475.jpeg"/><Relationship Id="rId66" Type="http://schemas.openxmlformats.org/officeDocument/2006/relationships/image" Target="../media/image483.jpeg"/><Relationship Id="rId74" Type="http://schemas.openxmlformats.org/officeDocument/2006/relationships/image" Target="../media/image491.jpeg"/><Relationship Id="rId79" Type="http://schemas.openxmlformats.org/officeDocument/2006/relationships/image" Target="../media/image496.jpeg"/><Relationship Id="rId87" Type="http://schemas.openxmlformats.org/officeDocument/2006/relationships/image" Target="../media/image504.jpeg"/><Relationship Id="rId102" Type="http://schemas.openxmlformats.org/officeDocument/2006/relationships/image" Target="../media/image518.jpeg"/><Relationship Id="rId110" Type="http://schemas.openxmlformats.org/officeDocument/2006/relationships/image" Target="../media/image525.jpeg"/><Relationship Id="rId115" Type="http://schemas.openxmlformats.org/officeDocument/2006/relationships/image" Target="../media/image530.jpeg"/><Relationship Id="rId5" Type="http://schemas.openxmlformats.org/officeDocument/2006/relationships/image" Target="../media/image431.jpeg"/><Relationship Id="rId61" Type="http://schemas.openxmlformats.org/officeDocument/2006/relationships/image" Target="../media/image478.jpeg"/><Relationship Id="rId82" Type="http://schemas.openxmlformats.org/officeDocument/2006/relationships/image" Target="../media/image499.jpeg"/><Relationship Id="rId90" Type="http://schemas.openxmlformats.org/officeDocument/2006/relationships/image" Target="../media/image507.jpeg"/><Relationship Id="rId95" Type="http://schemas.openxmlformats.org/officeDocument/2006/relationships/image" Target="../media/image511.jpeg"/><Relationship Id="rId19" Type="http://schemas.openxmlformats.org/officeDocument/2006/relationships/image" Target="../media/image443.jpeg"/><Relationship Id="rId14" Type="http://schemas.openxmlformats.org/officeDocument/2006/relationships/image" Target="../media/image439.jpeg"/><Relationship Id="rId22" Type="http://schemas.openxmlformats.org/officeDocument/2006/relationships/image" Target="../media/image446.jpeg"/><Relationship Id="rId27" Type="http://schemas.openxmlformats.org/officeDocument/2006/relationships/image" Target="../media/image449.jpeg"/><Relationship Id="rId30" Type="http://schemas.openxmlformats.org/officeDocument/2006/relationships/image" Target="../media/image452.jpeg"/><Relationship Id="rId35" Type="http://schemas.openxmlformats.org/officeDocument/2006/relationships/image" Target="../media/image93.jpeg"/><Relationship Id="rId43" Type="http://schemas.openxmlformats.org/officeDocument/2006/relationships/image" Target="../media/image461.jpeg"/><Relationship Id="rId48" Type="http://schemas.openxmlformats.org/officeDocument/2006/relationships/image" Target="../media/image62.jpeg"/><Relationship Id="rId56" Type="http://schemas.openxmlformats.org/officeDocument/2006/relationships/image" Target="../media/image473.jpeg"/><Relationship Id="rId64" Type="http://schemas.openxmlformats.org/officeDocument/2006/relationships/image" Target="../media/image481.jpeg"/><Relationship Id="rId69" Type="http://schemas.openxmlformats.org/officeDocument/2006/relationships/image" Target="../media/image486.jpeg"/><Relationship Id="rId77" Type="http://schemas.openxmlformats.org/officeDocument/2006/relationships/image" Target="../media/image494.jpeg"/><Relationship Id="rId100" Type="http://schemas.openxmlformats.org/officeDocument/2006/relationships/image" Target="../media/image516.jpeg"/><Relationship Id="rId105" Type="http://schemas.openxmlformats.org/officeDocument/2006/relationships/image" Target="../media/image521.jpeg"/><Relationship Id="rId113" Type="http://schemas.openxmlformats.org/officeDocument/2006/relationships/image" Target="../media/image528.jpeg"/><Relationship Id="rId118" Type="http://schemas.openxmlformats.org/officeDocument/2006/relationships/image" Target="../media/image533.jpeg"/><Relationship Id="rId8" Type="http://schemas.openxmlformats.org/officeDocument/2006/relationships/image" Target="../media/image434.jpeg"/><Relationship Id="rId51" Type="http://schemas.openxmlformats.org/officeDocument/2006/relationships/image" Target="../media/image468.jpeg"/><Relationship Id="rId72" Type="http://schemas.openxmlformats.org/officeDocument/2006/relationships/image" Target="../media/image489.jpeg"/><Relationship Id="rId80" Type="http://schemas.openxmlformats.org/officeDocument/2006/relationships/image" Target="../media/image497.jpeg"/><Relationship Id="rId85" Type="http://schemas.openxmlformats.org/officeDocument/2006/relationships/image" Target="../media/image502.jpeg"/><Relationship Id="rId93" Type="http://schemas.openxmlformats.org/officeDocument/2006/relationships/image" Target="../media/image187.jpeg"/><Relationship Id="rId98" Type="http://schemas.openxmlformats.org/officeDocument/2006/relationships/image" Target="../media/image514.jpeg"/><Relationship Id="rId3" Type="http://schemas.openxmlformats.org/officeDocument/2006/relationships/image" Target="../media/image429.jpeg"/><Relationship Id="rId12" Type="http://schemas.openxmlformats.org/officeDocument/2006/relationships/image" Target="../media/image437.jpeg"/><Relationship Id="rId17" Type="http://schemas.openxmlformats.org/officeDocument/2006/relationships/image" Target="../media/image441.jpeg"/><Relationship Id="rId25" Type="http://schemas.openxmlformats.org/officeDocument/2006/relationships/image" Target="../media/image448.jpeg"/><Relationship Id="rId33" Type="http://schemas.openxmlformats.org/officeDocument/2006/relationships/image" Target="../media/image455.jpeg"/><Relationship Id="rId38" Type="http://schemas.openxmlformats.org/officeDocument/2006/relationships/image" Target="../media/image457.jpeg"/><Relationship Id="rId46" Type="http://schemas.openxmlformats.org/officeDocument/2006/relationships/image" Target="../media/image464.jpeg"/><Relationship Id="rId59" Type="http://schemas.openxmlformats.org/officeDocument/2006/relationships/image" Target="../media/image476.jpeg"/><Relationship Id="rId67" Type="http://schemas.openxmlformats.org/officeDocument/2006/relationships/image" Target="../media/image484.jpeg"/><Relationship Id="rId103" Type="http://schemas.openxmlformats.org/officeDocument/2006/relationships/image" Target="../media/image519.jpeg"/><Relationship Id="rId108" Type="http://schemas.openxmlformats.org/officeDocument/2006/relationships/image" Target="../media/image524.jpeg"/><Relationship Id="rId116" Type="http://schemas.openxmlformats.org/officeDocument/2006/relationships/image" Target="../media/image531.jpeg"/><Relationship Id="rId20" Type="http://schemas.openxmlformats.org/officeDocument/2006/relationships/image" Target="../media/image444.jpeg"/><Relationship Id="rId41" Type="http://schemas.openxmlformats.org/officeDocument/2006/relationships/image" Target="../media/image459.jpeg"/><Relationship Id="rId54" Type="http://schemas.openxmlformats.org/officeDocument/2006/relationships/image" Target="../media/image471.jpeg"/><Relationship Id="rId62" Type="http://schemas.openxmlformats.org/officeDocument/2006/relationships/image" Target="../media/image479.jpeg"/><Relationship Id="rId70" Type="http://schemas.openxmlformats.org/officeDocument/2006/relationships/image" Target="../media/image487.jpeg"/><Relationship Id="rId75" Type="http://schemas.openxmlformats.org/officeDocument/2006/relationships/image" Target="../media/image492.jpeg"/><Relationship Id="rId83" Type="http://schemas.openxmlformats.org/officeDocument/2006/relationships/image" Target="../media/image500.jpeg"/><Relationship Id="rId88" Type="http://schemas.openxmlformats.org/officeDocument/2006/relationships/image" Target="../media/image505.jpeg"/><Relationship Id="rId91" Type="http://schemas.openxmlformats.org/officeDocument/2006/relationships/image" Target="../media/image508.jpeg"/><Relationship Id="rId96" Type="http://schemas.openxmlformats.org/officeDocument/2006/relationships/image" Target="../media/image512.jpeg"/><Relationship Id="rId111" Type="http://schemas.openxmlformats.org/officeDocument/2006/relationships/image" Target="../media/image5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2.jpeg"/><Relationship Id="rId15" Type="http://schemas.openxmlformats.org/officeDocument/2006/relationships/image" Target="../media/image440.jpeg"/><Relationship Id="rId23" Type="http://schemas.openxmlformats.org/officeDocument/2006/relationships/image" Target="../media/image447.jpeg"/><Relationship Id="rId28" Type="http://schemas.openxmlformats.org/officeDocument/2006/relationships/image" Target="../media/image450.jpeg"/><Relationship Id="rId36" Type="http://schemas.openxmlformats.org/officeDocument/2006/relationships/image" Target="../media/image38.jpeg"/><Relationship Id="rId49" Type="http://schemas.openxmlformats.org/officeDocument/2006/relationships/image" Target="../media/image466.jpeg"/><Relationship Id="rId57" Type="http://schemas.openxmlformats.org/officeDocument/2006/relationships/image" Target="../media/image474.jpeg"/><Relationship Id="rId106" Type="http://schemas.openxmlformats.org/officeDocument/2006/relationships/image" Target="../media/image522.jpeg"/><Relationship Id="rId114" Type="http://schemas.openxmlformats.org/officeDocument/2006/relationships/image" Target="../media/image529.jpeg"/><Relationship Id="rId119" Type="http://schemas.openxmlformats.org/officeDocument/2006/relationships/image" Target="../media/image3.jpeg"/><Relationship Id="rId10" Type="http://schemas.openxmlformats.org/officeDocument/2006/relationships/image" Target="../media/image124.jpeg"/><Relationship Id="rId31" Type="http://schemas.openxmlformats.org/officeDocument/2006/relationships/image" Target="../media/image453.jpeg"/><Relationship Id="rId44" Type="http://schemas.openxmlformats.org/officeDocument/2006/relationships/image" Target="../media/image462.jpeg"/><Relationship Id="rId52" Type="http://schemas.openxmlformats.org/officeDocument/2006/relationships/image" Target="../media/image469.jpeg"/><Relationship Id="rId60" Type="http://schemas.openxmlformats.org/officeDocument/2006/relationships/image" Target="../media/image477.jpeg"/><Relationship Id="rId65" Type="http://schemas.openxmlformats.org/officeDocument/2006/relationships/image" Target="../media/image482.jpeg"/><Relationship Id="rId73" Type="http://schemas.openxmlformats.org/officeDocument/2006/relationships/image" Target="../media/image490.jpeg"/><Relationship Id="rId78" Type="http://schemas.openxmlformats.org/officeDocument/2006/relationships/image" Target="../media/image495.jpeg"/><Relationship Id="rId81" Type="http://schemas.openxmlformats.org/officeDocument/2006/relationships/image" Target="../media/image498.jpeg"/><Relationship Id="rId86" Type="http://schemas.openxmlformats.org/officeDocument/2006/relationships/image" Target="../media/image503.jpeg"/><Relationship Id="rId94" Type="http://schemas.openxmlformats.org/officeDocument/2006/relationships/image" Target="../media/image510.jpeg"/><Relationship Id="rId99" Type="http://schemas.openxmlformats.org/officeDocument/2006/relationships/image" Target="../media/image515.jpeg"/><Relationship Id="rId101" Type="http://schemas.openxmlformats.org/officeDocument/2006/relationships/image" Target="../media/image517.jpeg"/><Relationship Id="rId4" Type="http://schemas.openxmlformats.org/officeDocument/2006/relationships/image" Target="../media/image430.jpeg"/><Relationship Id="rId9" Type="http://schemas.openxmlformats.org/officeDocument/2006/relationships/image" Target="../media/image435.jpeg"/><Relationship Id="rId13" Type="http://schemas.openxmlformats.org/officeDocument/2006/relationships/image" Target="../media/image438.jpeg"/><Relationship Id="rId18" Type="http://schemas.openxmlformats.org/officeDocument/2006/relationships/image" Target="../media/image442.jpeg"/><Relationship Id="rId39" Type="http://schemas.openxmlformats.org/officeDocument/2006/relationships/image" Target="../media/image458.jpeg"/><Relationship Id="rId109" Type="http://schemas.openxmlformats.org/officeDocument/2006/relationships/image" Target="../media/image109.jpeg"/><Relationship Id="rId34" Type="http://schemas.openxmlformats.org/officeDocument/2006/relationships/image" Target="../media/image49.jpeg"/><Relationship Id="rId50" Type="http://schemas.openxmlformats.org/officeDocument/2006/relationships/image" Target="../media/image467.jpeg"/><Relationship Id="rId55" Type="http://schemas.openxmlformats.org/officeDocument/2006/relationships/image" Target="../media/image472.jpeg"/><Relationship Id="rId76" Type="http://schemas.openxmlformats.org/officeDocument/2006/relationships/image" Target="../media/image493.jpeg"/><Relationship Id="rId97" Type="http://schemas.openxmlformats.org/officeDocument/2006/relationships/image" Target="../media/image513.jpeg"/><Relationship Id="rId104" Type="http://schemas.openxmlformats.org/officeDocument/2006/relationships/image" Target="../media/image520.jpeg"/><Relationship Id="rId120" Type="http://schemas.openxmlformats.org/officeDocument/2006/relationships/image" Target="../media/image43.jpeg"/><Relationship Id="rId7" Type="http://schemas.openxmlformats.org/officeDocument/2006/relationships/image" Target="../media/image433.jpeg"/><Relationship Id="rId71" Type="http://schemas.openxmlformats.org/officeDocument/2006/relationships/image" Target="../media/image488.jpeg"/><Relationship Id="rId92" Type="http://schemas.openxmlformats.org/officeDocument/2006/relationships/image" Target="../media/image509.jpeg"/><Relationship Id="rId2" Type="http://schemas.openxmlformats.org/officeDocument/2006/relationships/image" Target="../media/image428.jpeg"/><Relationship Id="rId29" Type="http://schemas.openxmlformats.org/officeDocument/2006/relationships/image" Target="../media/image451.jpe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3.jpeg"/><Relationship Id="rId18" Type="http://schemas.openxmlformats.org/officeDocument/2006/relationships/image" Target="../media/image548.jpeg"/><Relationship Id="rId26" Type="http://schemas.openxmlformats.org/officeDocument/2006/relationships/image" Target="../media/image552.jpeg"/><Relationship Id="rId39" Type="http://schemas.openxmlformats.org/officeDocument/2006/relationships/image" Target="../media/image562.jpeg"/><Relationship Id="rId21" Type="http://schemas.openxmlformats.org/officeDocument/2006/relationships/image" Target="../media/image38.jpeg"/><Relationship Id="rId34" Type="http://schemas.openxmlformats.org/officeDocument/2006/relationships/image" Target="../media/image62.jpeg"/><Relationship Id="rId42" Type="http://schemas.openxmlformats.org/officeDocument/2006/relationships/image" Target="../media/image205.jpeg"/><Relationship Id="rId47" Type="http://schemas.openxmlformats.org/officeDocument/2006/relationships/image" Target="../media/image567.jpeg"/><Relationship Id="rId50" Type="http://schemas.openxmlformats.org/officeDocument/2006/relationships/image" Target="../media/image274.jpeg"/><Relationship Id="rId55" Type="http://schemas.openxmlformats.org/officeDocument/2006/relationships/image" Target="../media/image338.jpeg"/><Relationship Id="rId63" Type="http://schemas.openxmlformats.org/officeDocument/2006/relationships/image" Target="../media/image97.jpeg"/><Relationship Id="rId68" Type="http://schemas.openxmlformats.org/officeDocument/2006/relationships/image" Target="../media/image580.jpeg"/><Relationship Id="rId76" Type="http://schemas.openxmlformats.org/officeDocument/2006/relationships/image" Target="../media/image587.jpeg"/><Relationship Id="rId7" Type="http://schemas.openxmlformats.org/officeDocument/2006/relationships/image" Target="../media/image539.jpeg"/><Relationship Id="rId71" Type="http://schemas.openxmlformats.org/officeDocument/2006/relationships/image" Target="../media/image582.jpeg"/><Relationship Id="rId2" Type="http://schemas.openxmlformats.org/officeDocument/2006/relationships/image" Target="../media/image534.jpeg"/><Relationship Id="rId16" Type="http://schemas.openxmlformats.org/officeDocument/2006/relationships/image" Target="../media/image546.jpeg"/><Relationship Id="rId29" Type="http://schemas.openxmlformats.org/officeDocument/2006/relationships/image" Target="../media/image555.jpeg"/><Relationship Id="rId11" Type="http://schemas.openxmlformats.org/officeDocument/2006/relationships/image" Target="../media/image542.jpeg"/><Relationship Id="rId24" Type="http://schemas.openxmlformats.org/officeDocument/2006/relationships/image" Target="../media/image83.jpeg"/><Relationship Id="rId32" Type="http://schemas.openxmlformats.org/officeDocument/2006/relationships/image" Target="../media/image485.jpeg"/><Relationship Id="rId37" Type="http://schemas.openxmlformats.org/officeDocument/2006/relationships/image" Target="../media/image560.jpeg"/><Relationship Id="rId40" Type="http://schemas.openxmlformats.org/officeDocument/2006/relationships/image" Target="../media/image563.jpeg"/><Relationship Id="rId45" Type="http://schemas.openxmlformats.org/officeDocument/2006/relationships/image" Target="../media/image565.jpeg"/><Relationship Id="rId53" Type="http://schemas.openxmlformats.org/officeDocument/2006/relationships/image" Target="../media/image572.jpeg"/><Relationship Id="rId58" Type="http://schemas.openxmlformats.org/officeDocument/2006/relationships/image" Target="../media/image341.jpeg"/><Relationship Id="rId66" Type="http://schemas.openxmlformats.org/officeDocument/2006/relationships/image" Target="../media/image579.jpeg"/><Relationship Id="rId74" Type="http://schemas.openxmlformats.org/officeDocument/2006/relationships/image" Target="../media/image585.jpeg"/><Relationship Id="rId79" Type="http://schemas.openxmlformats.org/officeDocument/2006/relationships/image" Target="../media/image43.jpeg"/><Relationship Id="rId5" Type="http://schemas.openxmlformats.org/officeDocument/2006/relationships/image" Target="../media/image537.jpeg"/><Relationship Id="rId61" Type="http://schemas.openxmlformats.org/officeDocument/2006/relationships/image" Target="../media/image576.jpeg"/><Relationship Id="rId10" Type="http://schemas.openxmlformats.org/officeDocument/2006/relationships/image" Target="../media/image541.jpeg"/><Relationship Id="rId19" Type="http://schemas.openxmlformats.org/officeDocument/2006/relationships/image" Target="../media/image79.jpeg"/><Relationship Id="rId31" Type="http://schemas.openxmlformats.org/officeDocument/2006/relationships/image" Target="../media/image557.jpeg"/><Relationship Id="rId44" Type="http://schemas.openxmlformats.org/officeDocument/2006/relationships/image" Target="../media/image474.jpeg"/><Relationship Id="rId52" Type="http://schemas.openxmlformats.org/officeDocument/2006/relationships/image" Target="../media/image571.jpeg"/><Relationship Id="rId60" Type="http://schemas.openxmlformats.org/officeDocument/2006/relationships/image" Target="../media/image575.jpeg"/><Relationship Id="rId65" Type="http://schemas.openxmlformats.org/officeDocument/2006/relationships/image" Target="../media/image578.jpeg"/><Relationship Id="rId73" Type="http://schemas.openxmlformats.org/officeDocument/2006/relationships/image" Target="../media/image584.jpeg"/><Relationship Id="rId78" Type="http://schemas.openxmlformats.org/officeDocument/2006/relationships/image" Target="../media/image3.jpeg"/><Relationship Id="rId4" Type="http://schemas.openxmlformats.org/officeDocument/2006/relationships/image" Target="../media/image536.jpeg"/><Relationship Id="rId9" Type="http://schemas.openxmlformats.org/officeDocument/2006/relationships/image" Target="../media/image1.jpeg"/><Relationship Id="rId14" Type="http://schemas.openxmlformats.org/officeDocument/2006/relationships/image" Target="../media/image544.jpeg"/><Relationship Id="rId22" Type="http://schemas.openxmlformats.org/officeDocument/2006/relationships/image" Target="../media/image550.jpeg"/><Relationship Id="rId27" Type="http://schemas.openxmlformats.org/officeDocument/2006/relationships/image" Target="../media/image553.jpeg"/><Relationship Id="rId30" Type="http://schemas.openxmlformats.org/officeDocument/2006/relationships/image" Target="../media/image556.jpeg"/><Relationship Id="rId35" Type="http://schemas.openxmlformats.org/officeDocument/2006/relationships/image" Target="../media/image558.jpeg"/><Relationship Id="rId43" Type="http://schemas.openxmlformats.org/officeDocument/2006/relationships/image" Target="../media/image484.jpeg"/><Relationship Id="rId48" Type="http://schemas.openxmlformats.org/officeDocument/2006/relationships/image" Target="../media/image568.jpeg"/><Relationship Id="rId56" Type="http://schemas.openxmlformats.org/officeDocument/2006/relationships/image" Target="../media/image574.jpeg"/><Relationship Id="rId64" Type="http://schemas.openxmlformats.org/officeDocument/2006/relationships/image" Target="../media/image345.jpeg"/><Relationship Id="rId69" Type="http://schemas.openxmlformats.org/officeDocument/2006/relationships/image" Target="../media/image93.jpeg"/><Relationship Id="rId77" Type="http://schemas.openxmlformats.org/officeDocument/2006/relationships/image" Target="../media/image588.jpeg"/><Relationship Id="rId8" Type="http://schemas.openxmlformats.org/officeDocument/2006/relationships/image" Target="../media/image540.jpeg"/><Relationship Id="rId51" Type="http://schemas.openxmlformats.org/officeDocument/2006/relationships/image" Target="../media/image570.jpeg"/><Relationship Id="rId72" Type="http://schemas.openxmlformats.org/officeDocument/2006/relationships/image" Target="../media/image583.jpeg"/><Relationship Id="rId3" Type="http://schemas.openxmlformats.org/officeDocument/2006/relationships/image" Target="../media/image535.jpeg"/><Relationship Id="rId12" Type="http://schemas.openxmlformats.org/officeDocument/2006/relationships/image" Target="../media/image49.jpeg"/><Relationship Id="rId17" Type="http://schemas.openxmlformats.org/officeDocument/2006/relationships/image" Target="../media/image547.jpeg"/><Relationship Id="rId25" Type="http://schemas.openxmlformats.org/officeDocument/2006/relationships/image" Target="../media/image551.jpeg"/><Relationship Id="rId33" Type="http://schemas.openxmlformats.org/officeDocument/2006/relationships/image" Target="../media/image53.jpeg"/><Relationship Id="rId38" Type="http://schemas.openxmlformats.org/officeDocument/2006/relationships/image" Target="../media/image561.jpeg"/><Relationship Id="rId46" Type="http://schemas.openxmlformats.org/officeDocument/2006/relationships/image" Target="../media/image566.jpeg"/><Relationship Id="rId59" Type="http://schemas.openxmlformats.org/officeDocument/2006/relationships/image" Target="../media/image370.jpeg"/><Relationship Id="rId67" Type="http://schemas.openxmlformats.org/officeDocument/2006/relationships/image" Target="../media/image430.jpeg"/><Relationship Id="rId20" Type="http://schemas.openxmlformats.org/officeDocument/2006/relationships/image" Target="../media/image549.jpeg"/><Relationship Id="rId41" Type="http://schemas.openxmlformats.org/officeDocument/2006/relationships/image" Target="../media/image564.jpeg"/><Relationship Id="rId54" Type="http://schemas.openxmlformats.org/officeDocument/2006/relationships/image" Target="../media/image573.jpeg"/><Relationship Id="rId62" Type="http://schemas.openxmlformats.org/officeDocument/2006/relationships/image" Target="../media/image577.jpeg"/><Relationship Id="rId70" Type="http://schemas.openxmlformats.org/officeDocument/2006/relationships/image" Target="../media/image581.jpeg"/><Relationship Id="rId75" Type="http://schemas.openxmlformats.org/officeDocument/2006/relationships/image" Target="../media/image58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8.jpeg"/><Relationship Id="rId15" Type="http://schemas.openxmlformats.org/officeDocument/2006/relationships/image" Target="../media/image545.jpeg"/><Relationship Id="rId23" Type="http://schemas.openxmlformats.org/officeDocument/2006/relationships/image" Target="../media/image109.jpeg"/><Relationship Id="rId28" Type="http://schemas.openxmlformats.org/officeDocument/2006/relationships/image" Target="../media/image554.jpeg"/><Relationship Id="rId36" Type="http://schemas.openxmlformats.org/officeDocument/2006/relationships/image" Target="../media/image559.jpeg"/><Relationship Id="rId49" Type="http://schemas.openxmlformats.org/officeDocument/2006/relationships/image" Target="../media/image569.jpeg"/><Relationship Id="rId57" Type="http://schemas.openxmlformats.org/officeDocument/2006/relationships/image" Target="../media/image3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0.jpeg"/><Relationship Id="rId18" Type="http://schemas.openxmlformats.org/officeDocument/2006/relationships/image" Target="../media/image605.jpeg"/><Relationship Id="rId26" Type="http://schemas.openxmlformats.org/officeDocument/2006/relationships/image" Target="../media/image53.jpeg"/><Relationship Id="rId39" Type="http://schemas.openxmlformats.org/officeDocument/2006/relationships/image" Target="../media/image621.jpeg"/><Relationship Id="rId21" Type="http://schemas.openxmlformats.org/officeDocument/2006/relationships/image" Target="../media/image608.jpeg"/><Relationship Id="rId34" Type="http://schemas.openxmlformats.org/officeDocument/2006/relationships/image" Target="../media/image340.jpeg"/><Relationship Id="rId42" Type="http://schemas.openxmlformats.org/officeDocument/2006/relationships/image" Target="../media/image624.jpeg"/><Relationship Id="rId47" Type="http://schemas.openxmlformats.org/officeDocument/2006/relationships/image" Target="../media/image187.jpeg"/><Relationship Id="rId50" Type="http://schemas.openxmlformats.org/officeDocument/2006/relationships/image" Target="../media/image629.jpeg"/><Relationship Id="rId55" Type="http://schemas.openxmlformats.org/officeDocument/2006/relationships/image" Target="../media/image633.jpeg"/><Relationship Id="rId63" Type="http://schemas.openxmlformats.org/officeDocument/2006/relationships/image" Target="../media/image638.jpeg"/><Relationship Id="rId68" Type="http://schemas.openxmlformats.org/officeDocument/2006/relationships/image" Target="../media/image643.jpeg"/><Relationship Id="rId76" Type="http://schemas.openxmlformats.org/officeDocument/2006/relationships/image" Target="../media/image650.jpeg"/><Relationship Id="rId84" Type="http://schemas.openxmlformats.org/officeDocument/2006/relationships/image" Target="../media/image658.jpeg"/><Relationship Id="rId89" Type="http://schemas.openxmlformats.org/officeDocument/2006/relationships/image" Target="../media/image662.jpeg"/><Relationship Id="rId7" Type="http://schemas.openxmlformats.org/officeDocument/2006/relationships/image" Target="../media/image594.jpeg"/><Relationship Id="rId71" Type="http://schemas.openxmlformats.org/officeDocument/2006/relationships/image" Target="../media/image645.jpeg"/><Relationship Id="rId2" Type="http://schemas.openxmlformats.org/officeDocument/2006/relationships/image" Target="../media/image589.jpeg"/><Relationship Id="rId16" Type="http://schemas.openxmlformats.org/officeDocument/2006/relationships/image" Target="../media/image603.jpeg"/><Relationship Id="rId29" Type="http://schemas.openxmlformats.org/officeDocument/2006/relationships/image" Target="../media/image615.jpeg"/><Relationship Id="rId11" Type="http://schemas.openxmlformats.org/officeDocument/2006/relationships/image" Target="../media/image598.jpeg"/><Relationship Id="rId24" Type="http://schemas.openxmlformats.org/officeDocument/2006/relationships/image" Target="../media/image611.jpeg"/><Relationship Id="rId32" Type="http://schemas.openxmlformats.org/officeDocument/2006/relationships/image" Target="../media/image617.jpeg"/><Relationship Id="rId37" Type="http://schemas.openxmlformats.org/officeDocument/2006/relationships/image" Target="../media/image422.jpeg"/><Relationship Id="rId40" Type="http://schemas.openxmlformats.org/officeDocument/2006/relationships/image" Target="../media/image622.jpeg"/><Relationship Id="rId45" Type="http://schemas.openxmlformats.org/officeDocument/2006/relationships/image" Target="../media/image395.jpeg"/><Relationship Id="rId53" Type="http://schemas.openxmlformats.org/officeDocument/2006/relationships/image" Target="../media/image631.jpeg"/><Relationship Id="rId58" Type="http://schemas.openxmlformats.org/officeDocument/2006/relationships/image" Target="../media/image49.jpeg"/><Relationship Id="rId66" Type="http://schemas.openxmlformats.org/officeDocument/2006/relationships/image" Target="../media/image641.jpeg"/><Relationship Id="rId74" Type="http://schemas.openxmlformats.org/officeDocument/2006/relationships/image" Target="../media/image648.jpeg"/><Relationship Id="rId79" Type="http://schemas.openxmlformats.org/officeDocument/2006/relationships/image" Target="../media/image653.jpeg"/><Relationship Id="rId87" Type="http://schemas.openxmlformats.org/officeDocument/2006/relationships/image" Target="../media/image661.jpeg"/><Relationship Id="rId5" Type="http://schemas.openxmlformats.org/officeDocument/2006/relationships/image" Target="../media/image592.jpeg"/><Relationship Id="rId61" Type="http://schemas.openxmlformats.org/officeDocument/2006/relationships/image" Target="../media/image636.jpeg"/><Relationship Id="rId82" Type="http://schemas.openxmlformats.org/officeDocument/2006/relationships/image" Target="../media/image656.jpeg"/><Relationship Id="rId90" Type="http://schemas.openxmlformats.org/officeDocument/2006/relationships/image" Target="../media/image43.jpeg"/><Relationship Id="rId19" Type="http://schemas.openxmlformats.org/officeDocument/2006/relationships/image" Target="../media/image606.jpeg"/><Relationship Id="rId4" Type="http://schemas.openxmlformats.org/officeDocument/2006/relationships/image" Target="../media/image591.jpeg"/><Relationship Id="rId9" Type="http://schemas.openxmlformats.org/officeDocument/2006/relationships/image" Target="../media/image596.jpeg"/><Relationship Id="rId14" Type="http://schemas.openxmlformats.org/officeDocument/2006/relationships/image" Target="../media/image601.jpeg"/><Relationship Id="rId22" Type="http://schemas.openxmlformats.org/officeDocument/2006/relationships/image" Target="../media/image609.jpeg"/><Relationship Id="rId27" Type="http://schemas.openxmlformats.org/officeDocument/2006/relationships/image" Target="../media/image613.jpeg"/><Relationship Id="rId30" Type="http://schemas.openxmlformats.org/officeDocument/2006/relationships/image" Target="../media/image97.jpeg"/><Relationship Id="rId35" Type="http://schemas.openxmlformats.org/officeDocument/2006/relationships/image" Target="../media/image619.jpeg"/><Relationship Id="rId43" Type="http://schemas.openxmlformats.org/officeDocument/2006/relationships/image" Target="../media/image625.jpeg"/><Relationship Id="rId48" Type="http://schemas.openxmlformats.org/officeDocument/2006/relationships/image" Target="../media/image627.jpeg"/><Relationship Id="rId56" Type="http://schemas.openxmlformats.org/officeDocument/2006/relationships/image" Target="../media/image1.jpeg"/><Relationship Id="rId64" Type="http://schemas.openxmlformats.org/officeDocument/2006/relationships/image" Target="../media/image639.jpeg"/><Relationship Id="rId69" Type="http://schemas.openxmlformats.org/officeDocument/2006/relationships/image" Target="../media/image644.jpeg"/><Relationship Id="rId77" Type="http://schemas.openxmlformats.org/officeDocument/2006/relationships/image" Target="../media/image651.jpeg"/><Relationship Id="rId8" Type="http://schemas.openxmlformats.org/officeDocument/2006/relationships/image" Target="../media/image595.jpeg"/><Relationship Id="rId51" Type="http://schemas.openxmlformats.org/officeDocument/2006/relationships/image" Target="../media/image62.jpeg"/><Relationship Id="rId72" Type="http://schemas.openxmlformats.org/officeDocument/2006/relationships/image" Target="../media/image646.jpeg"/><Relationship Id="rId80" Type="http://schemas.openxmlformats.org/officeDocument/2006/relationships/image" Target="../media/image654.jpeg"/><Relationship Id="rId85" Type="http://schemas.openxmlformats.org/officeDocument/2006/relationships/image" Target="../media/image659.jpeg"/><Relationship Id="rId3" Type="http://schemas.openxmlformats.org/officeDocument/2006/relationships/image" Target="../media/image590.jpeg"/><Relationship Id="rId12" Type="http://schemas.openxmlformats.org/officeDocument/2006/relationships/image" Target="../media/image599.jpeg"/><Relationship Id="rId17" Type="http://schemas.openxmlformats.org/officeDocument/2006/relationships/image" Target="../media/image604.jpeg"/><Relationship Id="rId25" Type="http://schemas.openxmlformats.org/officeDocument/2006/relationships/image" Target="../media/image612.jpeg"/><Relationship Id="rId33" Type="http://schemas.openxmlformats.org/officeDocument/2006/relationships/image" Target="../media/image618.jpeg"/><Relationship Id="rId38" Type="http://schemas.openxmlformats.org/officeDocument/2006/relationships/image" Target="../media/image620.jpeg"/><Relationship Id="rId46" Type="http://schemas.openxmlformats.org/officeDocument/2006/relationships/image" Target="../media/image626.jpeg"/><Relationship Id="rId59" Type="http://schemas.openxmlformats.org/officeDocument/2006/relationships/image" Target="../media/image634.jpeg"/><Relationship Id="rId67" Type="http://schemas.openxmlformats.org/officeDocument/2006/relationships/image" Target="../media/image642.jpeg"/><Relationship Id="rId20" Type="http://schemas.openxmlformats.org/officeDocument/2006/relationships/image" Target="../media/image607.jpeg"/><Relationship Id="rId41" Type="http://schemas.openxmlformats.org/officeDocument/2006/relationships/image" Target="../media/image623.jpeg"/><Relationship Id="rId54" Type="http://schemas.openxmlformats.org/officeDocument/2006/relationships/image" Target="../media/image632.jpeg"/><Relationship Id="rId62" Type="http://schemas.openxmlformats.org/officeDocument/2006/relationships/image" Target="../media/image637.jpeg"/><Relationship Id="rId70" Type="http://schemas.openxmlformats.org/officeDocument/2006/relationships/image" Target="../media/image207.jpeg"/><Relationship Id="rId75" Type="http://schemas.openxmlformats.org/officeDocument/2006/relationships/image" Target="../media/image649.jpeg"/><Relationship Id="rId83" Type="http://schemas.openxmlformats.org/officeDocument/2006/relationships/image" Target="../media/image657.jpeg"/><Relationship Id="rId8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3.jpeg"/><Relationship Id="rId15" Type="http://schemas.openxmlformats.org/officeDocument/2006/relationships/image" Target="../media/image602.jpeg"/><Relationship Id="rId23" Type="http://schemas.openxmlformats.org/officeDocument/2006/relationships/image" Target="../media/image610.jpeg"/><Relationship Id="rId28" Type="http://schemas.openxmlformats.org/officeDocument/2006/relationships/image" Target="../media/image614.jpeg"/><Relationship Id="rId36" Type="http://schemas.openxmlformats.org/officeDocument/2006/relationships/image" Target="../media/image209.jpeg"/><Relationship Id="rId49" Type="http://schemas.openxmlformats.org/officeDocument/2006/relationships/image" Target="../media/image628.jpeg"/><Relationship Id="rId57" Type="http://schemas.openxmlformats.org/officeDocument/2006/relationships/image" Target="../media/image38.jpeg"/><Relationship Id="rId10" Type="http://schemas.openxmlformats.org/officeDocument/2006/relationships/image" Target="../media/image597.jpeg"/><Relationship Id="rId31" Type="http://schemas.openxmlformats.org/officeDocument/2006/relationships/image" Target="../media/image616.jpeg"/><Relationship Id="rId44" Type="http://schemas.openxmlformats.org/officeDocument/2006/relationships/image" Target="../media/image382.jpeg"/><Relationship Id="rId52" Type="http://schemas.openxmlformats.org/officeDocument/2006/relationships/image" Target="../media/image630.jpeg"/><Relationship Id="rId60" Type="http://schemas.openxmlformats.org/officeDocument/2006/relationships/image" Target="../media/image635.jpeg"/><Relationship Id="rId65" Type="http://schemas.openxmlformats.org/officeDocument/2006/relationships/image" Target="../media/image640.jpeg"/><Relationship Id="rId73" Type="http://schemas.openxmlformats.org/officeDocument/2006/relationships/image" Target="../media/image647.jpeg"/><Relationship Id="rId78" Type="http://schemas.openxmlformats.org/officeDocument/2006/relationships/image" Target="../media/image652.jpeg"/><Relationship Id="rId81" Type="http://schemas.openxmlformats.org/officeDocument/2006/relationships/image" Target="../media/image655.jpeg"/><Relationship Id="rId86" Type="http://schemas.openxmlformats.org/officeDocument/2006/relationships/image" Target="../media/image660.jpe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4.jpeg"/><Relationship Id="rId18" Type="http://schemas.openxmlformats.org/officeDocument/2006/relationships/image" Target="../media/image134.jpeg"/><Relationship Id="rId26" Type="http://schemas.openxmlformats.org/officeDocument/2006/relationships/image" Target="../media/image682.jpeg"/><Relationship Id="rId39" Type="http://schemas.openxmlformats.org/officeDocument/2006/relationships/image" Target="../media/image691.jpeg"/><Relationship Id="rId3" Type="http://schemas.openxmlformats.org/officeDocument/2006/relationships/image" Target="../media/image38.jpeg"/><Relationship Id="rId21" Type="http://schemas.openxmlformats.org/officeDocument/2006/relationships/image" Target="../media/image53.jpeg"/><Relationship Id="rId34" Type="http://schemas.openxmlformats.org/officeDocument/2006/relationships/image" Target="../media/image686.jpeg"/><Relationship Id="rId42" Type="http://schemas.openxmlformats.org/officeDocument/2006/relationships/image" Target="../media/image693.jpeg"/><Relationship Id="rId47" Type="http://schemas.openxmlformats.org/officeDocument/2006/relationships/image" Target="../media/image697.jpeg"/><Relationship Id="rId50" Type="http://schemas.openxmlformats.org/officeDocument/2006/relationships/image" Target="../media/image43.jpeg"/><Relationship Id="rId7" Type="http://schemas.openxmlformats.org/officeDocument/2006/relationships/image" Target="../media/image666.jpeg"/><Relationship Id="rId12" Type="http://schemas.openxmlformats.org/officeDocument/2006/relationships/image" Target="../media/image671.jpeg"/><Relationship Id="rId17" Type="http://schemas.openxmlformats.org/officeDocument/2006/relationships/image" Target="../media/image675.jpeg"/><Relationship Id="rId25" Type="http://schemas.openxmlformats.org/officeDocument/2006/relationships/image" Target="../media/image681.jpeg"/><Relationship Id="rId33" Type="http://schemas.openxmlformats.org/officeDocument/2006/relationships/image" Target="../media/image685.jpeg"/><Relationship Id="rId38" Type="http://schemas.openxmlformats.org/officeDocument/2006/relationships/image" Target="../media/image690.jpeg"/><Relationship Id="rId46" Type="http://schemas.openxmlformats.org/officeDocument/2006/relationships/image" Target="../media/image696.jpeg"/><Relationship Id="rId2" Type="http://schemas.openxmlformats.org/officeDocument/2006/relationships/image" Target="../media/image663.jpeg"/><Relationship Id="rId16" Type="http://schemas.openxmlformats.org/officeDocument/2006/relationships/image" Target="../media/image674.jpeg"/><Relationship Id="rId20" Type="http://schemas.openxmlformats.org/officeDocument/2006/relationships/image" Target="../media/image677.jpeg"/><Relationship Id="rId29" Type="http://schemas.openxmlformats.org/officeDocument/2006/relationships/image" Target="../media/image683.jpeg"/><Relationship Id="rId41" Type="http://schemas.openxmlformats.org/officeDocument/2006/relationships/image" Target="../media/image69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5.jpeg"/><Relationship Id="rId11" Type="http://schemas.openxmlformats.org/officeDocument/2006/relationships/image" Target="../media/image670.jpeg"/><Relationship Id="rId24" Type="http://schemas.openxmlformats.org/officeDocument/2006/relationships/image" Target="../media/image680.jpeg"/><Relationship Id="rId32" Type="http://schemas.openxmlformats.org/officeDocument/2006/relationships/image" Target="../media/image412.jpeg"/><Relationship Id="rId37" Type="http://schemas.openxmlformats.org/officeDocument/2006/relationships/image" Target="../media/image689.jpeg"/><Relationship Id="rId40" Type="http://schemas.openxmlformats.org/officeDocument/2006/relationships/image" Target="../media/image128.jpeg"/><Relationship Id="rId45" Type="http://schemas.openxmlformats.org/officeDocument/2006/relationships/image" Target="../media/image695.jpeg"/><Relationship Id="rId5" Type="http://schemas.openxmlformats.org/officeDocument/2006/relationships/image" Target="../media/image664.jpeg"/><Relationship Id="rId15" Type="http://schemas.openxmlformats.org/officeDocument/2006/relationships/image" Target="../media/image673.jpeg"/><Relationship Id="rId23" Type="http://schemas.openxmlformats.org/officeDocument/2006/relationships/image" Target="../media/image679.jpeg"/><Relationship Id="rId28" Type="http://schemas.openxmlformats.org/officeDocument/2006/relationships/image" Target="../media/image536.jpeg"/><Relationship Id="rId36" Type="http://schemas.openxmlformats.org/officeDocument/2006/relationships/image" Target="../media/image688.jpeg"/><Relationship Id="rId49" Type="http://schemas.openxmlformats.org/officeDocument/2006/relationships/image" Target="../media/image3.jpeg"/><Relationship Id="rId10" Type="http://schemas.openxmlformats.org/officeDocument/2006/relationships/image" Target="../media/image669.jpeg"/><Relationship Id="rId19" Type="http://schemas.openxmlformats.org/officeDocument/2006/relationships/image" Target="../media/image676.jpeg"/><Relationship Id="rId31" Type="http://schemas.openxmlformats.org/officeDocument/2006/relationships/image" Target="../media/image684.jpeg"/><Relationship Id="rId44" Type="http://schemas.openxmlformats.org/officeDocument/2006/relationships/image" Target="../media/image283.jpeg"/><Relationship Id="rId4" Type="http://schemas.openxmlformats.org/officeDocument/2006/relationships/image" Target="../media/image62.jpeg"/><Relationship Id="rId9" Type="http://schemas.openxmlformats.org/officeDocument/2006/relationships/image" Target="../media/image668.jpeg"/><Relationship Id="rId14" Type="http://schemas.openxmlformats.org/officeDocument/2006/relationships/image" Target="../media/image672.jpeg"/><Relationship Id="rId22" Type="http://schemas.openxmlformats.org/officeDocument/2006/relationships/image" Target="../media/image678.jpeg"/><Relationship Id="rId27" Type="http://schemas.openxmlformats.org/officeDocument/2006/relationships/image" Target="../media/image200.jpeg"/><Relationship Id="rId30" Type="http://schemas.openxmlformats.org/officeDocument/2006/relationships/image" Target="../media/image612.jpeg"/><Relationship Id="rId35" Type="http://schemas.openxmlformats.org/officeDocument/2006/relationships/image" Target="../media/image687.jpeg"/><Relationship Id="rId43" Type="http://schemas.openxmlformats.org/officeDocument/2006/relationships/image" Target="../media/image694.jpeg"/><Relationship Id="rId48" Type="http://schemas.openxmlformats.org/officeDocument/2006/relationships/image" Target="../media/image1.jpeg"/><Relationship Id="rId8" Type="http://schemas.openxmlformats.org/officeDocument/2006/relationships/image" Target="../media/image667.jpeg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7.jpeg"/><Relationship Id="rId21" Type="http://schemas.openxmlformats.org/officeDocument/2006/relationships/image" Target="../media/image714.jpeg"/><Relationship Id="rId42" Type="http://schemas.openxmlformats.org/officeDocument/2006/relationships/image" Target="../media/image731.jpeg"/><Relationship Id="rId47" Type="http://schemas.openxmlformats.org/officeDocument/2006/relationships/image" Target="../media/image736.jpeg"/><Relationship Id="rId63" Type="http://schemas.openxmlformats.org/officeDocument/2006/relationships/image" Target="../media/image750.jpeg"/><Relationship Id="rId68" Type="http://schemas.openxmlformats.org/officeDocument/2006/relationships/image" Target="../media/image755.jpeg"/><Relationship Id="rId84" Type="http://schemas.openxmlformats.org/officeDocument/2006/relationships/image" Target="../media/image770.jpeg"/><Relationship Id="rId89" Type="http://schemas.openxmlformats.org/officeDocument/2006/relationships/image" Target="../media/image774.jpeg"/><Relationship Id="rId7" Type="http://schemas.openxmlformats.org/officeDocument/2006/relationships/image" Target="../media/image702.jpeg"/><Relationship Id="rId71" Type="http://schemas.openxmlformats.org/officeDocument/2006/relationships/image" Target="../media/image758.jpeg"/><Relationship Id="rId92" Type="http://schemas.openxmlformats.org/officeDocument/2006/relationships/image" Target="../media/image777.jpeg"/><Relationship Id="rId2" Type="http://schemas.openxmlformats.org/officeDocument/2006/relationships/image" Target="../media/image698.jpeg"/><Relationship Id="rId16" Type="http://schemas.openxmlformats.org/officeDocument/2006/relationships/image" Target="../media/image49.jpeg"/><Relationship Id="rId29" Type="http://schemas.openxmlformats.org/officeDocument/2006/relationships/image" Target="../media/image719.jpeg"/><Relationship Id="rId11" Type="http://schemas.openxmlformats.org/officeDocument/2006/relationships/image" Target="../media/image706.jpeg"/><Relationship Id="rId24" Type="http://schemas.openxmlformats.org/officeDocument/2006/relationships/image" Target="../media/image715.jpeg"/><Relationship Id="rId32" Type="http://schemas.openxmlformats.org/officeDocument/2006/relationships/image" Target="../media/image722.jpeg"/><Relationship Id="rId37" Type="http://schemas.openxmlformats.org/officeDocument/2006/relationships/image" Target="../media/image726.jpeg"/><Relationship Id="rId40" Type="http://schemas.openxmlformats.org/officeDocument/2006/relationships/image" Target="../media/image729.jpeg"/><Relationship Id="rId45" Type="http://schemas.openxmlformats.org/officeDocument/2006/relationships/image" Target="../media/image734.jpeg"/><Relationship Id="rId53" Type="http://schemas.openxmlformats.org/officeDocument/2006/relationships/image" Target="../media/image742.jpeg"/><Relationship Id="rId58" Type="http://schemas.openxmlformats.org/officeDocument/2006/relationships/image" Target="../media/image746.jpeg"/><Relationship Id="rId66" Type="http://schemas.openxmlformats.org/officeDocument/2006/relationships/image" Target="../media/image753.jpeg"/><Relationship Id="rId74" Type="http://schemas.openxmlformats.org/officeDocument/2006/relationships/image" Target="../media/image146.jpeg"/><Relationship Id="rId79" Type="http://schemas.openxmlformats.org/officeDocument/2006/relationships/image" Target="../media/image765.jpeg"/><Relationship Id="rId87" Type="http://schemas.openxmlformats.org/officeDocument/2006/relationships/image" Target="../media/image772.jpeg"/><Relationship Id="rId102" Type="http://schemas.openxmlformats.org/officeDocument/2006/relationships/image" Target="../media/image3.jpeg"/><Relationship Id="rId5" Type="http://schemas.openxmlformats.org/officeDocument/2006/relationships/image" Target="../media/image701.jpeg"/><Relationship Id="rId61" Type="http://schemas.openxmlformats.org/officeDocument/2006/relationships/image" Target="../media/image235.jpeg"/><Relationship Id="rId82" Type="http://schemas.openxmlformats.org/officeDocument/2006/relationships/image" Target="../media/image768.jpeg"/><Relationship Id="rId90" Type="http://schemas.openxmlformats.org/officeDocument/2006/relationships/image" Target="../media/image775.jpeg"/><Relationship Id="rId95" Type="http://schemas.openxmlformats.org/officeDocument/2006/relationships/image" Target="../media/image779.jpeg"/><Relationship Id="rId19" Type="http://schemas.openxmlformats.org/officeDocument/2006/relationships/image" Target="../media/image712.jpeg"/><Relationship Id="rId14" Type="http://schemas.openxmlformats.org/officeDocument/2006/relationships/image" Target="../media/image709.jpeg"/><Relationship Id="rId22" Type="http://schemas.openxmlformats.org/officeDocument/2006/relationships/image" Target="../media/image205.jpeg"/><Relationship Id="rId27" Type="http://schemas.openxmlformats.org/officeDocument/2006/relationships/image" Target="../media/image718.jpeg"/><Relationship Id="rId30" Type="http://schemas.openxmlformats.org/officeDocument/2006/relationships/image" Target="../media/image720.jpeg"/><Relationship Id="rId35" Type="http://schemas.openxmlformats.org/officeDocument/2006/relationships/image" Target="../media/image724.jpeg"/><Relationship Id="rId43" Type="http://schemas.openxmlformats.org/officeDocument/2006/relationships/image" Target="../media/image732.jpeg"/><Relationship Id="rId48" Type="http://schemas.openxmlformats.org/officeDocument/2006/relationships/image" Target="../media/image737.jpeg"/><Relationship Id="rId56" Type="http://schemas.openxmlformats.org/officeDocument/2006/relationships/image" Target="../media/image744.jpeg"/><Relationship Id="rId64" Type="http://schemas.openxmlformats.org/officeDocument/2006/relationships/image" Target="../media/image751.jpeg"/><Relationship Id="rId69" Type="http://schemas.openxmlformats.org/officeDocument/2006/relationships/image" Target="../media/image756.jpeg"/><Relationship Id="rId77" Type="http://schemas.openxmlformats.org/officeDocument/2006/relationships/image" Target="../media/image763.jpeg"/><Relationship Id="rId100" Type="http://schemas.openxmlformats.org/officeDocument/2006/relationships/image" Target="../media/image783.jpeg"/><Relationship Id="rId8" Type="http://schemas.openxmlformats.org/officeDocument/2006/relationships/image" Target="../media/image703.jpeg"/><Relationship Id="rId51" Type="http://schemas.openxmlformats.org/officeDocument/2006/relationships/image" Target="../media/image740.jpeg"/><Relationship Id="rId72" Type="http://schemas.openxmlformats.org/officeDocument/2006/relationships/image" Target="../media/image759.jpeg"/><Relationship Id="rId80" Type="http://schemas.openxmlformats.org/officeDocument/2006/relationships/image" Target="../media/image766.jpeg"/><Relationship Id="rId85" Type="http://schemas.openxmlformats.org/officeDocument/2006/relationships/image" Target="../media/image218.jpeg"/><Relationship Id="rId93" Type="http://schemas.openxmlformats.org/officeDocument/2006/relationships/image" Target="../media/image778.jpeg"/><Relationship Id="rId98" Type="http://schemas.openxmlformats.org/officeDocument/2006/relationships/image" Target="../media/image781.jpeg"/><Relationship Id="rId3" Type="http://schemas.openxmlformats.org/officeDocument/2006/relationships/image" Target="../media/image699.jpeg"/><Relationship Id="rId12" Type="http://schemas.openxmlformats.org/officeDocument/2006/relationships/image" Target="../media/image707.jpeg"/><Relationship Id="rId17" Type="http://schemas.openxmlformats.org/officeDocument/2006/relationships/image" Target="../media/image38.jpeg"/><Relationship Id="rId25" Type="http://schemas.openxmlformats.org/officeDocument/2006/relationships/image" Target="../media/image716.jpeg"/><Relationship Id="rId33" Type="http://schemas.openxmlformats.org/officeDocument/2006/relationships/image" Target="../media/image723.jpeg"/><Relationship Id="rId38" Type="http://schemas.openxmlformats.org/officeDocument/2006/relationships/image" Target="../media/image727.jpeg"/><Relationship Id="rId46" Type="http://schemas.openxmlformats.org/officeDocument/2006/relationships/image" Target="../media/image735.jpeg"/><Relationship Id="rId59" Type="http://schemas.openxmlformats.org/officeDocument/2006/relationships/image" Target="../media/image747.jpeg"/><Relationship Id="rId67" Type="http://schemas.openxmlformats.org/officeDocument/2006/relationships/image" Target="../media/image754.jpeg"/><Relationship Id="rId103" Type="http://schemas.openxmlformats.org/officeDocument/2006/relationships/image" Target="../media/image43.jpeg"/><Relationship Id="rId20" Type="http://schemas.openxmlformats.org/officeDocument/2006/relationships/image" Target="../media/image713.jpeg"/><Relationship Id="rId41" Type="http://schemas.openxmlformats.org/officeDocument/2006/relationships/image" Target="../media/image730.jpeg"/><Relationship Id="rId54" Type="http://schemas.openxmlformats.org/officeDocument/2006/relationships/image" Target="../media/image93.jpeg"/><Relationship Id="rId62" Type="http://schemas.openxmlformats.org/officeDocument/2006/relationships/image" Target="../media/image749.jpeg"/><Relationship Id="rId70" Type="http://schemas.openxmlformats.org/officeDocument/2006/relationships/image" Target="../media/image757.jpeg"/><Relationship Id="rId75" Type="http://schemas.openxmlformats.org/officeDocument/2006/relationships/image" Target="../media/image761.jpeg"/><Relationship Id="rId83" Type="http://schemas.openxmlformats.org/officeDocument/2006/relationships/image" Target="../media/image769.jpeg"/><Relationship Id="rId88" Type="http://schemas.openxmlformats.org/officeDocument/2006/relationships/image" Target="../media/image773.jpeg"/><Relationship Id="rId91" Type="http://schemas.openxmlformats.org/officeDocument/2006/relationships/image" Target="../media/image776.jpeg"/><Relationship Id="rId96" Type="http://schemas.openxmlformats.org/officeDocument/2006/relationships/image" Target="../media/image1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15" Type="http://schemas.openxmlformats.org/officeDocument/2006/relationships/image" Target="../media/image710.jpeg"/><Relationship Id="rId23" Type="http://schemas.openxmlformats.org/officeDocument/2006/relationships/image" Target="../media/image62.jpeg"/><Relationship Id="rId28" Type="http://schemas.openxmlformats.org/officeDocument/2006/relationships/image" Target="../media/image108.jpeg"/><Relationship Id="rId36" Type="http://schemas.openxmlformats.org/officeDocument/2006/relationships/image" Target="../media/image725.jpeg"/><Relationship Id="rId49" Type="http://schemas.openxmlformats.org/officeDocument/2006/relationships/image" Target="../media/image738.jpeg"/><Relationship Id="rId57" Type="http://schemas.openxmlformats.org/officeDocument/2006/relationships/image" Target="../media/image745.jpeg"/><Relationship Id="rId10" Type="http://schemas.openxmlformats.org/officeDocument/2006/relationships/image" Target="../media/image705.jpeg"/><Relationship Id="rId31" Type="http://schemas.openxmlformats.org/officeDocument/2006/relationships/image" Target="../media/image721.jpeg"/><Relationship Id="rId44" Type="http://schemas.openxmlformats.org/officeDocument/2006/relationships/image" Target="../media/image733.jpeg"/><Relationship Id="rId52" Type="http://schemas.openxmlformats.org/officeDocument/2006/relationships/image" Target="../media/image741.jpeg"/><Relationship Id="rId60" Type="http://schemas.openxmlformats.org/officeDocument/2006/relationships/image" Target="../media/image748.jpeg"/><Relationship Id="rId65" Type="http://schemas.openxmlformats.org/officeDocument/2006/relationships/image" Target="../media/image752.jpeg"/><Relationship Id="rId73" Type="http://schemas.openxmlformats.org/officeDocument/2006/relationships/image" Target="../media/image760.jpeg"/><Relationship Id="rId78" Type="http://schemas.openxmlformats.org/officeDocument/2006/relationships/image" Target="../media/image764.jpeg"/><Relationship Id="rId81" Type="http://schemas.openxmlformats.org/officeDocument/2006/relationships/image" Target="../media/image767.jpeg"/><Relationship Id="rId86" Type="http://schemas.openxmlformats.org/officeDocument/2006/relationships/image" Target="../media/image771.jpeg"/><Relationship Id="rId94" Type="http://schemas.openxmlformats.org/officeDocument/2006/relationships/image" Target="../media/image516.jpeg"/><Relationship Id="rId99" Type="http://schemas.openxmlformats.org/officeDocument/2006/relationships/image" Target="../media/image782.jpeg"/><Relationship Id="rId101" Type="http://schemas.openxmlformats.org/officeDocument/2006/relationships/image" Target="../media/image1.jpeg"/><Relationship Id="rId4" Type="http://schemas.openxmlformats.org/officeDocument/2006/relationships/image" Target="../media/image700.jpeg"/><Relationship Id="rId9" Type="http://schemas.openxmlformats.org/officeDocument/2006/relationships/image" Target="../media/image704.jpeg"/><Relationship Id="rId13" Type="http://schemas.openxmlformats.org/officeDocument/2006/relationships/image" Target="../media/image708.jpeg"/><Relationship Id="rId18" Type="http://schemas.openxmlformats.org/officeDocument/2006/relationships/image" Target="../media/image711.jpeg"/><Relationship Id="rId39" Type="http://schemas.openxmlformats.org/officeDocument/2006/relationships/image" Target="../media/image728.jpeg"/><Relationship Id="rId34" Type="http://schemas.openxmlformats.org/officeDocument/2006/relationships/image" Target="../media/image625.jpeg"/><Relationship Id="rId50" Type="http://schemas.openxmlformats.org/officeDocument/2006/relationships/image" Target="../media/image739.jpeg"/><Relationship Id="rId55" Type="http://schemas.openxmlformats.org/officeDocument/2006/relationships/image" Target="../media/image743.jpeg"/><Relationship Id="rId76" Type="http://schemas.openxmlformats.org/officeDocument/2006/relationships/image" Target="../media/image762.jpeg"/><Relationship Id="rId97" Type="http://schemas.openxmlformats.org/officeDocument/2006/relationships/image" Target="../media/image78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7.jpeg"/><Relationship Id="rId13" Type="http://schemas.openxmlformats.org/officeDocument/2006/relationships/image" Target="../media/image792.jpeg"/><Relationship Id="rId18" Type="http://schemas.openxmlformats.org/officeDocument/2006/relationships/image" Target="../media/image794.jpeg"/><Relationship Id="rId26" Type="http://schemas.openxmlformats.org/officeDocument/2006/relationships/image" Target="../media/image802.jpeg"/><Relationship Id="rId39" Type="http://schemas.openxmlformats.org/officeDocument/2006/relationships/image" Target="../media/image812.jpeg"/><Relationship Id="rId3" Type="http://schemas.openxmlformats.org/officeDocument/2006/relationships/image" Target="../media/image785.jpeg"/><Relationship Id="rId21" Type="http://schemas.openxmlformats.org/officeDocument/2006/relationships/image" Target="../media/image797.jpeg"/><Relationship Id="rId34" Type="http://schemas.openxmlformats.org/officeDocument/2006/relationships/image" Target="../media/image807.jpeg"/><Relationship Id="rId42" Type="http://schemas.openxmlformats.org/officeDocument/2006/relationships/image" Target="../media/image815.jpeg"/><Relationship Id="rId7" Type="http://schemas.openxmlformats.org/officeDocument/2006/relationships/image" Target="../media/image146.jpeg"/><Relationship Id="rId12" Type="http://schemas.openxmlformats.org/officeDocument/2006/relationships/image" Target="../media/image791.jpeg"/><Relationship Id="rId17" Type="http://schemas.openxmlformats.org/officeDocument/2006/relationships/image" Target="../media/image53.jpeg"/><Relationship Id="rId25" Type="http://schemas.openxmlformats.org/officeDocument/2006/relationships/image" Target="../media/image801.jpeg"/><Relationship Id="rId33" Type="http://schemas.openxmlformats.org/officeDocument/2006/relationships/image" Target="../media/image806.jpeg"/><Relationship Id="rId38" Type="http://schemas.openxmlformats.org/officeDocument/2006/relationships/image" Target="../media/image811.jpeg"/><Relationship Id="rId2" Type="http://schemas.openxmlformats.org/officeDocument/2006/relationships/image" Target="../media/image784.jpeg"/><Relationship Id="rId16" Type="http://schemas.openxmlformats.org/officeDocument/2006/relationships/image" Target="../media/image50.jpeg"/><Relationship Id="rId20" Type="http://schemas.openxmlformats.org/officeDocument/2006/relationships/image" Target="../media/image796.jpeg"/><Relationship Id="rId29" Type="http://schemas.openxmlformats.org/officeDocument/2006/relationships/image" Target="../media/image62.jpeg"/><Relationship Id="rId41" Type="http://schemas.openxmlformats.org/officeDocument/2006/relationships/image" Target="../media/image8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790.jpeg"/><Relationship Id="rId24" Type="http://schemas.openxmlformats.org/officeDocument/2006/relationships/image" Target="../media/image800.jpeg"/><Relationship Id="rId32" Type="http://schemas.openxmlformats.org/officeDocument/2006/relationships/image" Target="../media/image805.jpeg"/><Relationship Id="rId37" Type="http://schemas.openxmlformats.org/officeDocument/2006/relationships/image" Target="../media/image810.jpeg"/><Relationship Id="rId40" Type="http://schemas.openxmlformats.org/officeDocument/2006/relationships/image" Target="../media/image813.jpeg"/><Relationship Id="rId45" Type="http://schemas.openxmlformats.org/officeDocument/2006/relationships/image" Target="../media/image43.jpeg"/><Relationship Id="rId5" Type="http://schemas.openxmlformats.org/officeDocument/2006/relationships/image" Target="../media/image773.jpeg"/><Relationship Id="rId15" Type="http://schemas.openxmlformats.org/officeDocument/2006/relationships/image" Target="../media/image38.jpeg"/><Relationship Id="rId23" Type="http://schemas.openxmlformats.org/officeDocument/2006/relationships/image" Target="../media/image799.jpeg"/><Relationship Id="rId28" Type="http://schemas.openxmlformats.org/officeDocument/2006/relationships/image" Target="../media/image122.jpeg"/><Relationship Id="rId36" Type="http://schemas.openxmlformats.org/officeDocument/2006/relationships/image" Target="../media/image809.jpeg"/><Relationship Id="rId10" Type="http://schemas.openxmlformats.org/officeDocument/2006/relationships/image" Target="../media/image789.jpeg"/><Relationship Id="rId19" Type="http://schemas.openxmlformats.org/officeDocument/2006/relationships/image" Target="../media/image795.jpeg"/><Relationship Id="rId31" Type="http://schemas.openxmlformats.org/officeDocument/2006/relationships/image" Target="../media/image804.jpeg"/><Relationship Id="rId44" Type="http://schemas.openxmlformats.org/officeDocument/2006/relationships/image" Target="../media/image3.jpeg"/><Relationship Id="rId4" Type="http://schemas.openxmlformats.org/officeDocument/2006/relationships/image" Target="../media/image786.jpeg"/><Relationship Id="rId9" Type="http://schemas.openxmlformats.org/officeDocument/2006/relationships/image" Target="../media/image788.jpeg"/><Relationship Id="rId14" Type="http://schemas.openxmlformats.org/officeDocument/2006/relationships/image" Target="../media/image793.jpeg"/><Relationship Id="rId22" Type="http://schemas.openxmlformats.org/officeDocument/2006/relationships/image" Target="../media/image798.jpeg"/><Relationship Id="rId27" Type="http://schemas.openxmlformats.org/officeDocument/2006/relationships/image" Target="../media/image93.jpeg"/><Relationship Id="rId30" Type="http://schemas.openxmlformats.org/officeDocument/2006/relationships/image" Target="../media/image803.jpeg"/><Relationship Id="rId35" Type="http://schemas.openxmlformats.org/officeDocument/2006/relationships/image" Target="../media/image808.jpeg"/><Relationship Id="rId43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36.jpeg"/><Relationship Id="rId117" Type="http://schemas.openxmlformats.org/officeDocument/2006/relationships/image" Target="../media/image915.jpeg"/><Relationship Id="rId21" Type="http://schemas.openxmlformats.org/officeDocument/2006/relationships/image" Target="../media/image831.jpeg"/><Relationship Id="rId42" Type="http://schemas.openxmlformats.org/officeDocument/2006/relationships/image" Target="../media/image848.jpeg"/><Relationship Id="rId47" Type="http://schemas.openxmlformats.org/officeDocument/2006/relationships/image" Target="../media/image792.jpeg"/><Relationship Id="rId63" Type="http://schemas.openxmlformats.org/officeDocument/2006/relationships/image" Target="../media/image867.jpeg"/><Relationship Id="rId68" Type="http://schemas.openxmlformats.org/officeDocument/2006/relationships/image" Target="../media/image872.jpeg"/><Relationship Id="rId84" Type="http://schemas.openxmlformats.org/officeDocument/2006/relationships/image" Target="../media/image885.jpeg"/><Relationship Id="rId89" Type="http://schemas.openxmlformats.org/officeDocument/2006/relationships/image" Target="../media/image889.jpeg"/><Relationship Id="rId112" Type="http://schemas.openxmlformats.org/officeDocument/2006/relationships/image" Target="../media/image910.jpeg"/><Relationship Id="rId133" Type="http://schemas.openxmlformats.org/officeDocument/2006/relationships/image" Target="../media/image925.jpeg"/><Relationship Id="rId16" Type="http://schemas.openxmlformats.org/officeDocument/2006/relationships/image" Target="../media/image827.jpeg"/><Relationship Id="rId107" Type="http://schemas.openxmlformats.org/officeDocument/2006/relationships/image" Target="../media/image905.jpeg"/><Relationship Id="rId11" Type="http://schemas.openxmlformats.org/officeDocument/2006/relationships/image" Target="../media/image823.jpeg"/><Relationship Id="rId32" Type="http://schemas.openxmlformats.org/officeDocument/2006/relationships/image" Target="../media/image841.jpeg"/><Relationship Id="rId37" Type="http://schemas.openxmlformats.org/officeDocument/2006/relationships/image" Target="../media/image50.jpeg"/><Relationship Id="rId53" Type="http://schemas.openxmlformats.org/officeDocument/2006/relationships/image" Target="../media/image858.jpeg"/><Relationship Id="rId58" Type="http://schemas.openxmlformats.org/officeDocument/2006/relationships/image" Target="../media/image863.jpeg"/><Relationship Id="rId74" Type="http://schemas.openxmlformats.org/officeDocument/2006/relationships/image" Target="../media/image877.jpeg"/><Relationship Id="rId79" Type="http://schemas.openxmlformats.org/officeDocument/2006/relationships/image" Target="../media/image749.jpeg"/><Relationship Id="rId102" Type="http://schemas.openxmlformats.org/officeDocument/2006/relationships/image" Target="../media/image900.jpeg"/><Relationship Id="rId123" Type="http://schemas.openxmlformats.org/officeDocument/2006/relationships/image" Target="../media/image671.jpeg"/><Relationship Id="rId128" Type="http://schemas.openxmlformats.org/officeDocument/2006/relationships/image" Target="../media/image921.jpeg"/><Relationship Id="rId5" Type="http://schemas.openxmlformats.org/officeDocument/2006/relationships/image" Target="../media/image141.jpeg"/><Relationship Id="rId90" Type="http://schemas.openxmlformats.org/officeDocument/2006/relationships/image" Target="../media/image890.jpeg"/><Relationship Id="rId95" Type="http://schemas.openxmlformats.org/officeDocument/2006/relationships/image" Target="../media/image691.jpeg"/><Relationship Id="rId14" Type="http://schemas.openxmlformats.org/officeDocument/2006/relationships/image" Target="../media/image826.jpeg"/><Relationship Id="rId22" Type="http://schemas.openxmlformats.org/officeDocument/2006/relationships/image" Target="../media/image832.jpeg"/><Relationship Id="rId27" Type="http://schemas.openxmlformats.org/officeDocument/2006/relationships/image" Target="../media/image837.jpeg"/><Relationship Id="rId30" Type="http://schemas.openxmlformats.org/officeDocument/2006/relationships/image" Target="../media/image840.jpeg"/><Relationship Id="rId35" Type="http://schemas.openxmlformats.org/officeDocument/2006/relationships/image" Target="../media/image843.jpeg"/><Relationship Id="rId43" Type="http://schemas.openxmlformats.org/officeDocument/2006/relationships/image" Target="../media/image849.jpeg"/><Relationship Id="rId48" Type="http://schemas.openxmlformats.org/officeDocument/2006/relationships/image" Target="../media/image853.jpeg"/><Relationship Id="rId56" Type="http://schemas.openxmlformats.org/officeDocument/2006/relationships/image" Target="../media/image861.jpeg"/><Relationship Id="rId64" Type="http://schemas.openxmlformats.org/officeDocument/2006/relationships/image" Target="../media/image868.jpeg"/><Relationship Id="rId69" Type="http://schemas.openxmlformats.org/officeDocument/2006/relationships/image" Target="../media/image873.jpeg"/><Relationship Id="rId77" Type="http://schemas.openxmlformats.org/officeDocument/2006/relationships/image" Target="../media/image880.jpeg"/><Relationship Id="rId100" Type="http://schemas.openxmlformats.org/officeDocument/2006/relationships/image" Target="../media/image898.jpeg"/><Relationship Id="rId105" Type="http://schemas.openxmlformats.org/officeDocument/2006/relationships/image" Target="../media/image903.jpeg"/><Relationship Id="rId113" Type="http://schemas.openxmlformats.org/officeDocument/2006/relationships/image" Target="../media/image911.jpeg"/><Relationship Id="rId118" Type="http://schemas.openxmlformats.org/officeDocument/2006/relationships/image" Target="../media/image916.jpeg"/><Relationship Id="rId126" Type="http://schemas.openxmlformats.org/officeDocument/2006/relationships/image" Target="../media/image82.jpeg"/><Relationship Id="rId134" Type="http://schemas.openxmlformats.org/officeDocument/2006/relationships/image" Target="../media/image926.jpeg"/><Relationship Id="rId8" Type="http://schemas.openxmlformats.org/officeDocument/2006/relationships/image" Target="../media/image820.jpeg"/><Relationship Id="rId51" Type="http://schemas.openxmlformats.org/officeDocument/2006/relationships/image" Target="../media/image856.jpeg"/><Relationship Id="rId72" Type="http://schemas.openxmlformats.org/officeDocument/2006/relationships/image" Target="../media/image875.jpeg"/><Relationship Id="rId80" Type="http://schemas.openxmlformats.org/officeDocument/2006/relationships/image" Target="../media/image370.jpeg"/><Relationship Id="rId85" Type="http://schemas.openxmlformats.org/officeDocument/2006/relationships/image" Target="../media/image886.jpeg"/><Relationship Id="rId93" Type="http://schemas.openxmlformats.org/officeDocument/2006/relationships/image" Target="../media/image892.jpeg"/><Relationship Id="rId98" Type="http://schemas.openxmlformats.org/officeDocument/2006/relationships/image" Target="../media/image896.jpeg"/><Relationship Id="rId121" Type="http://schemas.openxmlformats.org/officeDocument/2006/relationships/image" Target="../media/image919.jpeg"/><Relationship Id="rId3" Type="http://schemas.openxmlformats.org/officeDocument/2006/relationships/image" Target="../media/image49.jpeg"/><Relationship Id="rId12" Type="http://schemas.openxmlformats.org/officeDocument/2006/relationships/image" Target="../media/image824.jpeg"/><Relationship Id="rId17" Type="http://schemas.openxmlformats.org/officeDocument/2006/relationships/image" Target="../media/image828.jpeg"/><Relationship Id="rId25" Type="http://schemas.openxmlformats.org/officeDocument/2006/relationships/image" Target="../media/image835.jpeg"/><Relationship Id="rId33" Type="http://schemas.openxmlformats.org/officeDocument/2006/relationships/image" Target="../media/image128.jpeg"/><Relationship Id="rId38" Type="http://schemas.openxmlformats.org/officeDocument/2006/relationships/image" Target="../media/image845.jpeg"/><Relationship Id="rId46" Type="http://schemas.openxmlformats.org/officeDocument/2006/relationships/image" Target="../media/image852.jpeg"/><Relationship Id="rId59" Type="http://schemas.openxmlformats.org/officeDocument/2006/relationships/image" Target="../media/image864.jpeg"/><Relationship Id="rId67" Type="http://schemas.openxmlformats.org/officeDocument/2006/relationships/image" Target="../media/image871.jpeg"/><Relationship Id="rId103" Type="http://schemas.openxmlformats.org/officeDocument/2006/relationships/image" Target="../media/image901.jpeg"/><Relationship Id="rId108" Type="http://schemas.openxmlformats.org/officeDocument/2006/relationships/image" Target="../media/image906.jpeg"/><Relationship Id="rId116" Type="http://schemas.openxmlformats.org/officeDocument/2006/relationships/image" Target="../media/image914.jpeg"/><Relationship Id="rId124" Type="http://schemas.openxmlformats.org/officeDocument/2006/relationships/image" Target="../media/image83.jpeg"/><Relationship Id="rId129" Type="http://schemas.openxmlformats.org/officeDocument/2006/relationships/image" Target="../media/image922.jpeg"/><Relationship Id="rId137" Type="http://schemas.openxmlformats.org/officeDocument/2006/relationships/image" Target="../media/image43.jpeg"/><Relationship Id="rId20" Type="http://schemas.openxmlformats.org/officeDocument/2006/relationships/image" Target="../media/image830.jpeg"/><Relationship Id="rId41" Type="http://schemas.openxmlformats.org/officeDocument/2006/relationships/image" Target="../media/image847.jpeg"/><Relationship Id="rId54" Type="http://schemas.openxmlformats.org/officeDocument/2006/relationships/image" Target="../media/image859.jpeg"/><Relationship Id="rId62" Type="http://schemas.openxmlformats.org/officeDocument/2006/relationships/image" Target="../media/image664.jpeg"/><Relationship Id="rId70" Type="http://schemas.openxmlformats.org/officeDocument/2006/relationships/image" Target="../media/image97.jpeg"/><Relationship Id="rId75" Type="http://schemas.openxmlformats.org/officeDocument/2006/relationships/image" Target="../media/image878.jpeg"/><Relationship Id="rId83" Type="http://schemas.openxmlformats.org/officeDocument/2006/relationships/image" Target="../media/image884.jpeg"/><Relationship Id="rId88" Type="http://schemas.openxmlformats.org/officeDocument/2006/relationships/image" Target="../media/image888.jpeg"/><Relationship Id="rId91" Type="http://schemas.openxmlformats.org/officeDocument/2006/relationships/image" Target="../media/image891.jpeg"/><Relationship Id="rId96" Type="http://schemas.openxmlformats.org/officeDocument/2006/relationships/image" Target="../media/image894.jpeg"/><Relationship Id="rId111" Type="http://schemas.openxmlformats.org/officeDocument/2006/relationships/image" Target="../media/image909.jpeg"/><Relationship Id="rId132" Type="http://schemas.openxmlformats.org/officeDocument/2006/relationships/image" Target="../media/image9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8.jpeg"/><Relationship Id="rId15" Type="http://schemas.openxmlformats.org/officeDocument/2006/relationships/image" Target="../media/image788.jpeg"/><Relationship Id="rId23" Type="http://schemas.openxmlformats.org/officeDocument/2006/relationships/image" Target="../media/image833.jpeg"/><Relationship Id="rId28" Type="http://schemas.openxmlformats.org/officeDocument/2006/relationships/image" Target="../media/image838.jpeg"/><Relationship Id="rId36" Type="http://schemas.openxmlformats.org/officeDocument/2006/relationships/image" Target="../media/image844.jpeg"/><Relationship Id="rId49" Type="http://schemas.openxmlformats.org/officeDocument/2006/relationships/image" Target="../media/image854.jpeg"/><Relationship Id="rId57" Type="http://schemas.openxmlformats.org/officeDocument/2006/relationships/image" Target="../media/image862.jpeg"/><Relationship Id="rId106" Type="http://schemas.openxmlformats.org/officeDocument/2006/relationships/image" Target="../media/image904.jpeg"/><Relationship Id="rId114" Type="http://schemas.openxmlformats.org/officeDocument/2006/relationships/image" Target="../media/image912.jpeg"/><Relationship Id="rId119" Type="http://schemas.openxmlformats.org/officeDocument/2006/relationships/image" Target="../media/image917.jpeg"/><Relationship Id="rId127" Type="http://schemas.openxmlformats.org/officeDocument/2006/relationships/image" Target="../media/image551.jpeg"/><Relationship Id="rId10" Type="http://schemas.openxmlformats.org/officeDocument/2006/relationships/image" Target="../media/image822.jpeg"/><Relationship Id="rId31" Type="http://schemas.openxmlformats.org/officeDocument/2006/relationships/image" Target="../media/image62.jpeg"/><Relationship Id="rId44" Type="http://schemas.openxmlformats.org/officeDocument/2006/relationships/image" Target="../media/image850.jpeg"/><Relationship Id="rId52" Type="http://schemas.openxmlformats.org/officeDocument/2006/relationships/image" Target="../media/image857.jpeg"/><Relationship Id="rId60" Type="http://schemas.openxmlformats.org/officeDocument/2006/relationships/image" Target="../media/image865.jpeg"/><Relationship Id="rId65" Type="http://schemas.openxmlformats.org/officeDocument/2006/relationships/image" Target="../media/image869.jpeg"/><Relationship Id="rId73" Type="http://schemas.openxmlformats.org/officeDocument/2006/relationships/image" Target="../media/image876.jpeg"/><Relationship Id="rId78" Type="http://schemas.openxmlformats.org/officeDocument/2006/relationships/image" Target="../media/image881.jpeg"/><Relationship Id="rId81" Type="http://schemas.openxmlformats.org/officeDocument/2006/relationships/image" Target="../media/image882.jpeg"/><Relationship Id="rId86" Type="http://schemas.openxmlformats.org/officeDocument/2006/relationships/image" Target="../media/image274.jpeg"/><Relationship Id="rId94" Type="http://schemas.openxmlformats.org/officeDocument/2006/relationships/image" Target="../media/image893.jpeg"/><Relationship Id="rId99" Type="http://schemas.openxmlformats.org/officeDocument/2006/relationships/image" Target="../media/image897.jpeg"/><Relationship Id="rId101" Type="http://schemas.openxmlformats.org/officeDocument/2006/relationships/image" Target="../media/image899.jpeg"/><Relationship Id="rId122" Type="http://schemas.openxmlformats.org/officeDocument/2006/relationships/image" Target="../media/image920.jpeg"/><Relationship Id="rId130" Type="http://schemas.openxmlformats.org/officeDocument/2006/relationships/image" Target="../media/image923.jpeg"/><Relationship Id="rId135" Type="http://schemas.openxmlformats.org/officeDocument/2006/relationships/image" Target="../media/image927.jpeg"/><Relationship Id="rId4" Type="http://schemas.openxmlformats.org/officeDocument/2006/relationships/image" Target="../media/image817.jpeg"/><Relationship Id="rId9" Type="http://schemas.openxmlformats.org/officeDocument/2006/relationships/image" Target="../media/image821.jpeg"/><Relationship Id="rId13" Type="http://schemas.openxmlformats.org/officeDocument/2006/relationships/image" Target="../media/image825.jpeg"/><Relationship Id="rId18" Type="http://schemas.openxmlformats.org/officeDocument/2006/relationships/image" Target="../media/image281.jpeg"/><Relationship Id="rId39" Type="http://schemas.openxmlformats.org/officeDocument/2006/relationships/image" Target="../media/image846.jpeg"/><Relationship Id="rId109" Type="http://schemas.openxmlformats.org/officeDocument/2006/relationships/image" Target="../media/image907.jpeg"/><Relationship Id="rId34" Type="http://schemas.openxmlformats.org/officeDocument/2006/relationships/image" Target="../media/image842.jpeg"/><Relationship Id="rId50" Type="http://schemas.openxmlformats.org/officeDocument/2006/relationships/image" Target="../media/image855.jpeg"/><Relationship Id="rId55" Type="http://schemas.openxmlformats.org/officeDocument/2006/relationships/image" Target="../media/image860.jpeg"/><Relationship Id="rId76" Type="http://schemas.openxmlformats.org/officeDocument/2006/relationships/image" Target="../media/image879.jpeg"/><Relationship Id="rId97" Type="http://schemas.openxmlformats.org/officeDocument/2006/relationships/image" Target="../media/image895.jpeg"/><Relationship Id="rId104" Type="http://schemas.openxmlformats.org/officeDocument/2006/relationships/image" Target="../media/image902.jpeg"/><Relationship Id="rId120" Type="http://schemas.openxmlformats.org/officeDocument/2006/relationships/image" Target="../media/image918.jpeg"/><Relationship Id="rId125" Type="http://schemas.openxmlformats.org/officeDocument/2006/relationships/image" Target="../media/image264.jpeg"/><Relationship Id="rId7" Type="http://schemas.openxmlformats.org/officeDocument/2006/relationships/image" Target="../media/image819.jpeg"/><Relationship Id="rId71" Type="http://schemas.openxmlformats.org/officeDocument/2006/relationships/image" Target="../media/image874.jpeg"/><Relationship Id="rId92" Type="http://schemas.openxmlformats.org/officeDocument/2006/relationships/image" Target="../media/image106.jpeg"/><Relationship Id="rId2" Type="http://schemas.openxmlformats.org/officeDocument/2006/relationships/image" Target="../media/image816.jpeg"/><Relationship Id="rId29" Type="http://schemas.openxmlformats.org/officeDocument/2006/relationships/image" Target="../media/image839.jpeg"/><Relationship Id="rId24" Type="http://schemas.openxmlformats.org/officeDocument/2006/relationships/image" Target="../media/image834.jpeg"/><Relationship Id="rId40" Type="http://schemas.openxmlformats.org/officeDocument/2006/relationships/image" Target="../media/image226.jpeg"/><Relationship Id="rId45" Type="http://schemas.openxmlformats.org/officeDocument/2006/relationships/image" Target="../media/image851.jpeg"/><Relationship Id="rId66" Type="http://schemas.openxmlformats.org/officeDocument/2006/relationships/image" Target="../media/image870.jpeg"/><Relationship Id="rId87" Type="http://schemas.openxmlformats.org/officeDocument/2006/relationships/image" Target="../media/image887.jpeg"/><Relationship Id="rId110" Type="http://schemas.openxmlformats.org/officeDocument/2006/relationships/image" Target="../media/image908.jpeg"/><Relationship Id="rId115" Type="http://schemas.openxmlformats.org/officeDocument/2006/relationships/image" Target="../media/image913.jpeg"/><Relationship Id="rId131" Type="http://schemas.openxmlformats.org/officeDocument/2006/relationships/image" Target="../media/image38.jpeg"/><Relationship Id="rId136" Type="http://schemas.openxmlformats.org/officeDocument/2006/relationships/image" Target="../media/image3.jpeg"/><Relationship Id="rId61" Type="http://schemas.openxmlformats.org/officeDocument/2006/relationships/image" Target="../media/image866.jpeg"/><Relationship Id="rId82" Type="http://schemas.openxmlformats.org/officeDocument/2006/relationships/image" Target="../media/image883.jpeg"/><Relationship Id="rId19" Type="http://schemas.openxmlformats.org/officeDocument/2006/relationships/image" Target="../media/image829.jpe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4.jpeg"/><Relationship Id="rId18" Type="http://schemas.openxmlformats.org/officeDocument/2006/relationships/image" Target="../media/image281.jpeg"/><Relationship Id="rId26" Type="http://schemas.openxmlformats.org/officeDocument/2006/relationships/image" Target="../media/image944.jpeg"/><Relationship Id="rId39" Type="http://schemas.openxmlformats.org/officeDocument/2006/relationships/image" Target="../media/image225.jpeg"/><Relationship Id="rId21" Type="http://schemas.openxmlformats.org/officeDocument/2006/relationships/image" Target="../media/image940.jpeg"/><Relationship Id="rId34" Type="http://schemas.openxmlformats.org/officeDocument/2006/relationships/image" Target="../media/image952.jpeg"/><Relationship Id="rId42" Type="http://schemas.openxmlformats.org/officeDocument/2006/relationships/image" Target="../media/image958.jpeg"/><Relationship Id="rId47" Type="http://schemas.openxmlformats.org/officeDocument/2006/relationships/image" Target="../media/image963.jpeg"/><Relationship Id="rId50" Type="http://schemas.openxmlformats.org/officeDocument/2006/relationships/image" Target="../media/image433.jpeg"/><Relationship Id="rId55" Type="http://schemas.openxmlformats.org/officeDocument/2006/relationships/image" Target="../media/image969.jpeg"/><Relationship Id="rId63" Type="http://schemas.openxmlformats.org/officeDocument/2006/relationships/image" Target="../media/image975.jpeg"/><Relationship Id="rId68" Type="http://schemas.openxmlformats.org/officeDocument/2006/relationships/image" Target="../media/image980.jpeg"/><Relationship Id="rId76" Type="http://schemas.openxmlformats.org/officeDocument/2006/relationships/image" Target="../media/image209.jpeg"/><Relationship Id="rId84" Type="http://schemas.openxmlformats.org/officeDocument/2006/relationships/image" Target="../media/image992.jpeg"/><Relationship Id="rId89" Type="http://schemas.openxmlformats.org/officeDocument/2006/relationships/image" Target="../media/image43.jpeg"/><Relationship Id="rId7" Type="http://schemas.openxmlformats.org/officeDocument/2006/relationships/image" Target="../media/image128.jpeg"/><Relationship Id="rId71" Type="http://schemas.openxmlformats.org/officeDocument/2006/relationships/image" Target="../media/image982.jpeg"/><Relationship Id="rId2" Type="http://schemas.openxmlformats.org/officeDocument/2006/relationships/image" Target="../media/image928.jpeg"/><Relationship Id="rId16" Type="http://schemas.openxmlformats.org/officeDocument/2006/relationships/image" Target="../media/image62.jpeg"/><Relationship Id="rId29" Type="http://schemas.openxmlformats.org/officeDocument/2006/relationships/image" Target="../media/image947.jpeg"/><Relationship Id="rId11" Type="http://schemas.openxmlformats.org/officeDocument/2006/relationships/image" Target="../media/image53.jpeg"/><Relationship Id="rId24" Type="http://schemas.openxmlformats.org/officeDocument/2006/relationships/image" Target="../media/image942.jpeg"/><Relationship Id="rId32" Type="http://schemas.openxmlformats.org/officeDocument/2006/relationships/image" Target="../media/image950.jpeg"/><Relationship Id="rId37" Type="http://schemas.openxmlformats.org/officeDocument/2006/relationships/image" Target="../media/image954.jpeg"/><Relationship Id="rId40" Type="http://schemas.openxmlformats.org/officeDocument/2006/relationships/image" Target="../media/image956.jpeg"/><Relationship Id="rId45" Type="http://schemas.openxmlformats.org/officeDocument/2006/relationships/image" Target="../media/image961.jpeg"/><Relationship Id="rId53" Type="http://schemas.openxmlformats.org/officeDocument/2006/relationships/image" Target="../media/image967.jpeg"/><Relationship Id="rId58" Type="http://schemas.openxmlformats.org/officeDocument/2006/relationships/image" Target="../media/image971.jpeg"/><Relationship Id="rId66" Type="http://schemas.openxmlformats.org/officeDocument/2006/relationships/image" Target="../media/image978.jpeg"/><Relationship Id="rId74" Type="http://schemas.openxmlformats.org/officeDocument/2006/relationships/image" Target="../media/image644.jpeg"/><Relationship Id="rId79" Type="http://schemas.openxmlformats.org/officeDocument/2006/relationships/image" Target="../media/image987.jpeg"/><Relationship Id="rId87" Type="http://schemas.openxmlformats.org/officeDocument/2006/relationships/image" Target="../media/image995.jpeg"/><Relationship Id="rId5" Type="http://schemas.openxmlformats.org/officeDocument/2006/relationships/image" Target="../media/image49.jpeg"/><Relationship Id="rId61" Type="http://schemas.openxmlformats.org/officeDocument/2006/relationships/image" Target="../media/image973.jpeg"/><Relationship Id="rId82" Type="http://schemas.openxmlformats.org/officeDocument/2006/relationships/image" Target="../media/image990.jpeg"/><Relationship Id="rId19" Type="http://schemas.openxmlformats.org/officeDocument/2006/relationships/image" Target="../media/image938.jpeg"/><Relationship Id="rId4" Type="http://schemas.openxmlformats.org/officeDocument/2006/relationships/image" Target="../media/image38.jpeg"/><Relationship Id="rId9" Type="http://schemas.openxmlformats.org/officeDocument/2006/relationships/image" Target="../media/image931.jpeg"/><Relationship Id="rId14" Type="http://schemas.openxmlformats.org/officeDocument/2006/relationships/image" Target="../media/image935.jpeg"/><Relationship Id="rId22" Type="http://schemas.openxmlformats.org/officeDocument/2006/relationships/image" Target="../media/image749.jpeg"/><Relationship Id="rId27" Type="http://schemas.openxmlformats.org/officeDocument/2006/relationships/image" Target="../media/image945.jpeg"/><Relationship Id="rId30" Type="http://schemas.openxmlformats.org/officeDocument/2006/relationships/image" Target="../media/image948.jpeg"/><Relationship Id="rId35" Type="http://schemas.openxmlformats.org/officeDocument/2006/relationships/image" Target="../media/image1.jpeg"/><Relationship Id="rId43" Type="http://schemas.openxmlformats.org/officeDocument/2006/relationships/image" Target="../media/image959.jpeg"/><Relationship Id="rId48" Type="http://schemas.openxmlformats.org/officeDocument/2006/relationships/image" Target="../media/image964.jpeg"/><Relationship Id="rId56" Type="http://schemas.openxmlformats.org/officeDocument/2006/relationships/image" Target="../media/image970.jpeg"/><Relationship Id="rId64" Type="http://schemas.openxmlformats.org/officeDocument/2006/relationships/image" Target="../media/image976.jpeg"/><Relationship Id="rId69" Type="http://schemas.openxmlformats.org/officeDocument/2006/relationships/image" Target="../media/image134.jpeg"/><Relationship Id="rId77" Type="http://schemas.openxmlformats.org/officeDocument/2006/relationships/image" Target="../media/image985.jpeg"/><Relationship Id="rId8" Type="http://schemas.openxmlformats.org/officeDocument/2006/relationships/image" Target="../media/image930.jpeg"/><Relationship Id="rId51" Type="http://schemas.openxmlformats.org/officeDocument/2006/relationships/image" Target="../media/image474.jpeg"/><Relationship Id="rId72" Type="http://schemas.openxmlformats.org/officeDocument/2006/relationships/image" Target="../media/image983.jpeg"/><Relationship Id="rId80" Type="http://schemas.openxmlformats.org/officeDocument/2006/relationships/image" Target="../media/image988.jpeg"/><Relationship Id="rId85" Type="http://schemas.openxmlformats.org/officeDocument/2006/relationships/image" Target="../media/image993.jpeg"/><Relationship Id="rId3" Type="http://schemas.openxmlformats.org/officeDocument/2006/relationships/image" Target="../media/image929.jpeg"/><Relationship Id="rId12" Type="http://schemas.openxmlformats.org/officeDocument/2006/relationships/image" Target="../media/image933.jpeg"/><Relationship Id="rId17" Type="http://schemas.openxmlformats.org/officeDocument/2006/relationships/image" Target="../media/image937.jpeg"/><Relationship Id="rId25" Type="http://schemas.openxmlformats.org/officeDocument/2006/relationships/image" Target="../media/image943.jpeg"/><Relationship Id="rId33" Type="http://schemas.openxmlformats.org/officeDocument/2006/relationships/image" Target="../media/image951.jpeg"/><Relationship Id="rId38" Type="http://schemas.openxmlformats.org/officeDocument/2006/relationships/image" Target="../media/image955.jpeg"/><Relationship Id="rId46" Type="http://schemas.openxmlformats.org/officeDocument/2006/relationships/image" Target="../media/image962.jpeg"/><Relationship Id="rId59" Type="http://schemas.openxmlformats.org/officeDocument/2006/relationships/image" Target="../media/image412.jpeg"/><Relationship Id="rId67" Type="http://schemas.openxmlformats.org/officeDocument/2006/relationships/image" Target="../media/image979.jpeg"/><Relationship Id="rId20" Type="http://schemas.openxmlformats.org/officeDocument/2006/relationships/image" Target="../media/image939.jpeg"/><Relationship Id="rId41" Type="http://schemas.openxmlformats.org/officeDocument/2006/relationships/image" Target="../media/image957.jpeg"/><Relationship Id="rId54" Type="http://schemas.openxmlformats.org/officeDocument/2006/relationships/image" Target="../media/image968.jpeg"/><Relationship Id="rId62" Type="http://schemas.openxmlformats.org/officeDocument/2006/relationships/image" Target="../media/image974.jpeg"/><Relationship Id="rId70" Type="http://schemas.openxmlformats.org/officeDocument/2006/relationships/image" Target="../media/image981.jpeg"/><Relationship Id="rId75" Type="http://schemas.openxmlformats.org/officeDocument/2006/relationships/image" Target="../media/image141.jpeg"/><Relationship Id="rId83" Type="http://schemas.openxmlformats.org/officeDocument/2006/relationships/image" Target="../media/image991.jpeg"/><Relationship Id="rId8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15" Type="http://schemas.openxmlformats.org/officeDocument/2006/relationships/image" Target="../media/image936.jpeg"/><Relationship Id="rId23" Type="http://schemas.openxmlformats.org/officeDocument/2006/relationships/image" Target="../media/image941.jpeg"/><Relationship Id="rId28" Type="http://schemas.openxmlformats.org/officeDocument/2006/relationships/image" Target="../media/image946.jpeg"/><Relationship Id="rId36" Type="http://schemas.openxmlformats.org/officeDocument/2006/relationships/image" Target="../media/image953.jpeg"/><Relationship Id="rId49" Type="http://schemas.openxmlformats.org/officeDocument/2006/relationships/image" Target="../media/image965.jpeg"/><Relationship Id="rId57" Type="http://schemas.openxmlformats.org/officeDocument/2006/relationships/image" Target="../media/image773.jpeg"/><Relationship Id="rId10" Type="http://schemas.openxmlformats.org/officeDocument/2006/relationships/image" Target="../media/image932.jpeg"/><Relationship Id="rId31" Type="http://schemas.openxmlformats.org/officeDocument/2006/relationships/image" Target="../media/image949.jpeg"/><Relationship Id="rId44" Type="http://schemas.openxmlformats.org/officeDocument/2006/relationships/image" Target="../media/image960.jpeg"/><Relationship Id="rId52" Type="http://schemas.openxmlformats.org/officeDocument/2006/relationships/image" Target="../media/image966.jpeg"/><Relationship Id="rId60" Type="http://schemas.openxmlformats.org/officeDocument/2006/relationships/image" Target="../media/image972.jpeg"/><Relationship Id="rId65" Type="http://schemas.openxmlformats.org/officeDocument/2006/relationships/image" Target="../media/image977.jpeg"/><Relationship Id="rId73" Type="http://schemas.openxmlformats.org/officeDocument/2006/relationships/image" Target="../media/image984.jpeg"/><Relationship Id="rId78" Type="http://schemas.openxmlformats.org/officeDocument/2006/relationships/image" Target="../media/image986.jpeg"/><Relationship Id="rId81" Type="http://schemas.openxmlformats.org/officeDocument/2006/relationships/image" Target="../media/image989.jpeg"/><Relationship Id="rId86" Type="http://schemas.openxmlformats.org/officeDocument/2006/relationships/image" Target="../media/image99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8.jpeg"/><Relationship Id="rId13" Type="http://schemas.openxmlformats.org/officeDocument/2006/relationships/image" Target="../media/image1003.jpeg"/><Relationship Id="rId18" Type="http://schemas.openxmlformats.org/officeDocument/2006/relationships/image" Target="../media/image1007.jpeg"/><Relationship Id="rId26" Type="http://schemas.openxmlformats.org/officeDocument/2006/relationships/image" Target="../media/image1014.jpeg"/><Relationship Id="rId39" Type="http://schemas.openxmlformats.org/officeDocument/2006/relationships/image" Target="../media/image1025.jpeg"/><Relationship Id="rId3" Type="http://schemas.openxmlformats.org/officeDocument/2006/relationships/image" Target="../media/image49.jpeg"/><Relationship Id="rId21" Type="http://schemas.openxmlformats.org/officeDocument/2006/relationships/image" Target="../media/image1010.jpeg"/><Relationship Id="rId34" Type="http://schemas.openxmlformats.org/officeDocument/2006/relationships/image" Target="../media/image1021.jpeg"/><Relationship Id="rId42" Type="http://schemas.openxmlformats.org/officeDocument/2006/relationships/image" Target="../media/image1028.jpeg"/><Relationship Id="rId7" Type="http://schemas.openxmlformats.org/officeDocument/2006/relationships/image" Target="../media/image692.jpeg"/><Relationship Id="rId12" Type="http://schemas.openxmlformats.org/officeDocument/2006/relationships/image" Target="../media/image1002.jpeg"/><Relationship Id="rId17" Type="http://schemas.openxmlformats.org/officeDocument/2006/relationships/image" Target="../media/image1006.jpeg"/><Relationship Id="rId25" Type="http://schemas.openxmlformats.org/officeDocument/2006/relationships/image" Target="../media/image1013.jpeg"/><Relationship Id="rId33" Type="http://schemas.openxmlformats.org/officeDocument/2006/relationships/image" Target="../media/image1020.jpeg"/><Relationship Id="rId38" Type="http://schemas.openxmlformats.org/officeDocument/2006/relationships/image" Target="../media/image1024.jpeg"/><Relationship Id="rId2" Type="http://schemas.openxmlformats.org/officeDocument/2006/relationships/image" Target="../media/image996.jpeg"/><Relationship Id="rId16" Type="http://schemas.openxmlformats.org/officeDocument/2006/relationships/image" Target="../media/image1005.jpeg"/><Relationship Id="rId20" Type="http://schemas.openxmlformats.org/officeDocument/2006/relationships/image" Target="../media/image1009.jpeg"/><Relationship Id="rId29" Type="http://schemas.openxmlformats.org/officeDocument/2006/relationships/image" Target="../media/image1016.jpeg"/><Relationship Id="rId41" Type="http://schemas.openxmlformats.org/officeDocument/2006/relationships/image" Target="../media/image10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7.jpeg"/><Relationship Id="rId11" Type="http://schemas.openxmlformats.org/officeDocument/2006/relationships/image" Target="../media/image1001.jpeg"/><Relationship Id="rId24" Type="http://schemas.openxmlformats.org/officeDocument/2006/relationships/image" Target="../media/image839.jpeg"/><Relationship Id="rId32" Type="http://schemas.openxmlformats.org/officeDocument/2006/relationships/image" Target="../media/image1019.jpeg"/><Relationship Id="rId37" Type="http://schemas.openxmlformats.org/officeDocument/2006/relationships/image" Target="../media/image143.jpeg"/><Relationship Id="rId40" Type="http://schemas.openxmlformats.org/officeDocument/2006/relationships/image" Target="../media/image1026.jpeg"/><Relationship Id="rId45" Type="http://schemas.openxmlformats.org/officeDocument/2006/relationships/image" Target="../media/image43.jpeg"/><Relationship Id="rId5" Type="http://schemas.openxmlformats.org/officeDocument/2006/relationships/image" Target="../media/image108.jpeg"/><Relationship Id="rId15" Type="http://schemas.openxmlformats.org/officeDocument/2006/relationships/image" Target="../media/image789.jpeg"/><Relationship Id="rId23" Type="http://schemas.openxmlformats.org/officeDocument/2006/relationships/image" Target="../media/image1012.jpeg"/><Relationship Id="rId28" Type="http://schemas.openxmlformats.org/officeDocument/2006/relationships/image" Target="../media/image235.jpeg"/><Relationship Id="rId36" Type="http://schemas.openxmlformats.org/officeDocument/2006/relationships/image" Target="../media/image1023.jpeg"/><Relationship Id="rId10" Type="http://schemas.openxmlformats.org/officeDocument/2006/relationships/image" Target="../media/image1000.jpeg"/><Relationship Id="rId19" Type="http://schemas.openxmlformats.org/officeDocument/2006/relationships/image" Target="../media/image1008.jpeg"/><Relationship Id="rId31" Type="http://schemas.openxmlformats.org/officeDocument/2006/relationships/image" Target="../media/image1018.jpeg"/><Relationship Id="rId44" Type="http://schemas.openxmlformats.org/officeDocument/2006/relationships/image" Target="../media/image3.jpeg"/><Relationship Id="rId4" Type="http://schemas.openxmlformats.org/officeDocument/2006/relationships/image" Target="../media/image38.jpeg"/><Relationship Id="rId9" Type="http://schemas.openxmlformats.org/officeDocument/2006/relationships/image" Target="../media/image999.jpeg"/><Relationship Id="rId14" Type="http://schemas.openxmlformats.org/officeDocument/2006/relationships/image" Target="../media/image1004.jpeg"/><Relationship Id="rId22" Type="http://schemas.openxmlformats.org/officeDocument/2006/relationships/image" Target="../media/image1011.jpeg"/><Relationship Id="rId27" Type="http://schemas.openxmlformats.org/officeDocument/2006/relationships/image" Target="../media/image1015.jpeg"/><Relationship Id="rId30" Type="http://schemas.openxmlformats.org/officeDocument/2006/relationships/image" Target="../media/image1017.jpeg"/><Relationship Id="rId35" Type="http://schemas.openxmlformats.org/officeDocument/2006/relationships/image" Target="../media/image1022.jpeg"/><Relationship Id="rId43" Type="http://schemas.openxmlformats.org/officeDocument/2006/relationships/image" Target="../media/image10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2" Type="http://schemas.openxmlformats.org/officeDocument/2006/relationships/image" Target="../media/image10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032.jpeg"/><Relationship Id="rId4" Type="http://schemas.openxmlformats.org/officeDocument/2006/relationships/image" Target="../media/image10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6.jpeg"/><Relationship Id="rId2" Type="http://schemas.openxmlformats.org/officeDocument/2006/relationships/image" Target="../media/image10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3.jpeg"/><Relationship Id="rId3" Type="http://schemas.openxmlformats.org/officeDocument/2006/relationships/image" Target="../media/image1039.jpeg"/><Relationship Id="rId7" Type="http://schemas.openxmlformats.org/officeDocument/2006/relationships/image" Target="../media/image1042.jpeg"/><Relationship Id="rId2" Type="http://schemas.openxmlformats.org/officeDocument/2006/relationships/image" Target="../media/image10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041.jpeg"/><Relationship Id="rId4" Type="http://schemas.openxmlformats.org/officeDocument/2006/relationships/image" Target="../media/image10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5.jpeg"/><Relationship Id="rId7" Type="http://schemas.openxmlformats.org/officeDocument/2006/relationships/image" Target="../media/image1039.jpeg"/><Relationship Id="rId2" Type="http://schemas.openxmlformats.org/officeDocument/2006/relationships/image" Target="../media/image10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8.jpeg"/><Relationship Id="rId5" Type="http://schemas.openxmlformats.org/officeDocument/2006/relationships/image" Target="../media/image1.jpeg"/><Relationship Id="rId4" Type="http://schemas.openxmlformats.org/officeDocument/2006/relationships/image" Target="../media/image104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jpeg"/><Relationship Id="rId3" Type="http://schemas.openxmlformats.org/officeDocument/2006/relationships/image" Target="../media/image1043.jpeg"/><Relationship Id="rId7" Type="http://schemas.openxmlformats.org/officeDocument/2006/relationships/image" Target="../media/image1049.jpeg"/><Relationship Id="rId2" Type="http://schemas.openxmlformats.org/officeDocument/2006/relationships/image" Target="../media/image10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1048.jpeg"/><Relationship Id="rId4" Type="http://schemas.openxmlformats.org/officeDocument/2006/relationships/image" Target="../media/image1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1.jpeg"/><Relationship Id="rId2" Type="http://schemas.openxmlformats.org/officeDocument/2006/relationships/image" Target="../media/image10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6.jpeg"/><Relationship Id="rId4" Type="http://schemas.openxmlformats.org/officeDocument/2006/relationships/image" Target="../media/image3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3.jpeg"/><Relationship Id="rId7" Type="http://schemas.openxmlformats.org/officeDocument/2006/relationships/image" Target="../media/image1055.jpeg"/><Relationship Id="rId2" Type="http://schemas.openxmlformats.org/officeDocument/2006/relationships/image" Target="../media/image10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4.jpeg"/><Relationship Id="rId5" Type="http://schemas.openxmlformats.org/officeDocument/2006/relationships/image" Target="../media/image105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7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6.jpeg"/><Relationship Id="rId3" Type="http://schemas.openxmlformats.org/officeDocument/2006/relationships/image" Target="../media/image1059.jpeg"/><Relationship Id="rId7" Type="http://schemas.openxmlformats.org/officeDocument/2006/relationships/image" Target="../media/image1.jpeg"/><Relationship Id="rId2" Type="http://schemas.openxmlformats.org/officeDocument/2006/relationships/image" Target="../media/image10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1.jpeg"/><Relationship Id="rId5" Type="http://schemas.openxmlformats.org/officeDocument/2006/relationships/image" Target="../media/image1061.jpeg"/><Relationship Id="rId4" Type="http://schemas.openxmlformats.org/officeDocument/2006/relationships/image" Target="../media/image10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3.jpeg"/><Relationship Id="rId2" Type="http://schemas.openxmlformats.org/officeDocument/2006/relationships/image" Target="../media/image106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52.xml"/><Relationship Id="rId4" Type="http://schemas.openxmlformats.org/officeDocument/2006/relationships/slide" Target="slide5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7.jpeg"/><Relationship Id="rId2" Type="http://schemas.openxmlformats.org/officeDocument/2006/relationships/image" Target="../media/image10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0.jpeg"/><Relationship Id="rId5" Type="http://schemas.openxmlformats.org/officeDocument/2006/relationships/image" Target="../media/image1069.jpeg"/><Relationship Id="rId4" Type="http://schemas.openxmlformats.org/officeDocument/2006/relationships/image" Target="../media/image106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1.jpeg"/><Relationship Id="rId2" Type="http://schemas.openxmlformats.org/officeDocument/2006/relationships/image" Target="../media/image107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2.jpeg"/><Relationship Id="rId4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4.jpeg"/><Relationship Id="rId7" Type="http://schemas.openxmlformats.org/officeDocument/2006/relationships/image" Target="../media/image1076.jpeg"/><Relationship Id="rId2" Type="http://schemas.openxmlformats.org/officeDocument/2006/relationships/image" Target="../media/image10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5.jpeg"/><Relationship Id="rId5" Type="http://schemas.openxmlformats.org/officeDocument/2006/relationships/image" Target="../media/image21.jpeg"/><Relationship Id="rId4" Type="http://schemas.openxmlformats.org/officeDocument/2006/relationships/image" Target="../media/image3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7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1.jpeg"/><Relationship Id="rId3" Type="http://schemas.openxmlformats.org/officeDocument/2006/relationships/image" Target="../media/image1079.jpeg"/><Relationship Id="rId7" Type="http://schemas.openxmlformats.org/officeDocument/2006/relationships/image" Target="../media/image1041.jpeg"/><Relationship Id="rId2" Type="http://schemas.openxmlformats.org/officeDocument/2006/relationships/image" Target="../media/image10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060.jpeg"/><Relationship Id="rId4" Type="http://schemas.openxmlformats.org/officeDocument/2006/relationships/image" Target="../media/image1080.jpeg"/><Relationship Id="rId9" Type="http://schemas.openxmlformats.org/officeDocument/2006/relationships/image" Target="../media/image108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4.jpeg"/><Relationship Id="rId7" Type="http://schemas.openxmlformats.org/officeDocument/2006/relationships/image" Target="../media/image1079.jpeg"/><Relationship Id="rId2" Type="http://schemas.openxmlformats.org/officeDocument/2006/relationships/image" Target="../media/image108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7.jpeg"/><Relationship Id="rId5" Type="http://schemas.openxmlformats.org/officeDocument/2006/relationships/image" Target="../media/image1086.jpeg"/><Relationship Id="rId4" Type="http://schemas.openxmlformats.org/officeDocument/2006/relationships/image" Target="../media/image108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9.jpeg"/><Relationship Id="rId2" Type="http://schemas.openxmlformats.org/officeDocument/2006/relationships/image" Target="../media/image1088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8.jpeg"/><Relationship Id="rId2" Type="http://schemas.openxmlformats.org/officeDocument/2006/relationships/image" Target="../media/image109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9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2.jpeg"/><Relationship Id="rId2" Type="http://schemas.openxmlformats.org/officeDocument/2006/relationships/image" Target="../media/image109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4.jpeg"/><Relationship Id="rId5" Type="http://schemas.openxmlformats.org/officeDocument/2006/relationships/image" Target="../media/image1.jpeg"/><Relationship Id="rId4" Type="http://schemas.openxmlformats.org/officeDocument/2006/relationships/image" Target="../media/image109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9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7.jpeg"/><Relationship Id="rId4" Type="http://schemas.openxmlformats.org/officeDocument/2006/relationships/image" Target="../media/image1096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jpeg"/><Relationship Id="rId13" Type="http://schemas.openxmlformats.org/officeDocument/2006/relationships/image" Target="../media/image1.jpeg"/><Relationship Id="rId3" Type="http://schemas.openxmlformats.org/officeDocument/2006/relationships/image" Target="../media/image1069.jpeg"/><Relationship Id="rId7" Type="http://schemas.openxmlformats.org/officeDocument/2006/relationships/image" Target="../media/image1099.jpeg"/><Relationship Id="rId12" Type="http://schemas.openxmlformats.org/officeDocument/2006/relationships/image" Target="../media/image1104.jpeg"/><Relationship Id="rId2" Type="http://schemas.openxmlformats.org/officeDocument/2006/relationships/image" Target="../media/image10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8.jpeg"/><Relationship Id="rId11" Type="http://schemas.openxmlformats.org/officeDocument/2006/relationships/image" Target="../media/image1103.jpeg"/><Relationship Id="rId5" Type="http://schemas.openxmlformats.org/officeDocument/2006/relationships/image" Target="../media/image1074.jpeg"/><Relationship Id="rId10" Type="http://schemas.openxmlformats.org/officeDocument/2006/relationships/image" Target="../media/image1102.jpeg"/><Relationship Id="rId4" Type="http://schemas.openxmlformats.org/officeDocument/2006/relationships/image" Target="../media/image25.jpeg"/><Relationship Id="rId9" Type="http://schemas.openxmlformats.org/officeDocument/2006/relationships/image" Target="../media/image1101.jpeg"/><Relationship Id="rId14" Type="http://schemas.openxmlformats.org/officeDocument/2006/relationships/image" Target="../media/image1097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8.jpeg"/><Relationship Id="rId3" Type="http://schemas.openxmlformats.org/officeDocument/2006/relationships/image" Target="../media/image1106.jpeg"/><Relationship Id="rId7" Type="http://schemas.openxmlformats.org/officeDocument/2006/relationships/image" Target="../media/image1107.jpeg"/><Relationship Id="rId12" Type="http://schemas.openxmlformats.org/officeDocument/2006/relationships/image" Target="../media/image1097.jpeg"/><Relationship Id="rId2" Type="http://schemas.openxmlformats.org/officeDocument/2006/relationships/image" Target="../media/image110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1110.jpeg"/><Relationship Id="rId5" Type="http://schemas.openxmlformats.org/officeDocument/2006/relationships/image" Target="../media/image1.jpeg"/><Relationship Id="rId10" Type="http://schemas.openxmlformats.org/officeDocument/2006/relationships/image" Target="../media/image1039.jpeg"/><Relationship Id="rId4" Type="http://schemas.openxmlformats.org/officeDocument/2006/relationships/image" Target="../media/image16.jpeg"/><Relationship Id="rId9" Type="http://schemas.openxmlformats.org/officeDocument/2006/relationships/image" Target="../media/image110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7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4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3.jpeg"/><Relationship Id="rId3" Type="http://schemas.openxmlformats.org/officeDocument/2006/relationships/image" Target="../media/image1116.jpeg"/><Relationship Id="rId7" Type="http://schemas.openxmlformats.org/officeDocument/2006/relationships/image" Target="../media/image1058.jpeg"/><Relationship Id="rId2" Type="http://schemas.openxmlformats.org/officeDocument/2006/relationships/image" Target="../media/image11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9.jpeg"/><Relationship Id="rId5" Type="http://schemas.openxmlformats.org/officeDocument/2006/relationships/image" Target="../media/image1118.jpeg"/><Relationship Id="rId10" Type="http://schemas.openxmlformats.org/officeDocument/2006/relationships/image" Target="../media/image1120.jpeg"/><Relationship Id="rId4" Type="http://schemas.openxmlformats.org/officeDocument/2006/relationships/image" Target="../media/image1117.jpeg"/><Relationship Id="rId9" Type="http://schemas.openxmlformats.org/officeDocument/2006/relationships/image" Target="../media/image16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4.jpeg"/><Relationship Id="rId3" Type="http://schemas.openxmlformats.org/officeDocument/2006/relationships/image" Target="../media/image1122.jpeg"/><Relationship Id="rId7" Type="http://schemas.openxmlformats.org/officeDocument/2006/relationships/image" Target="../media/image8.jpeg"/><Relationship Id="rId2" Type="http://schemas.openxmlformats.org/officeDocument/2006/relationships/image" Target="../media/image11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123.jpeg"/><Relationship Id="rId4" Type="http://schemas.openxmlformats.org/officeDocument/2006/relationships/image" Target="../media/image1115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8.jpeg"/><Relationship Id="rId3" Type="http://schemas.openxmlformats.org/officeDocument/2006/relationships/image" Target="../media/image14.jpeg"/><Relationship Id="rId7" Type="http://schemas.openxmlformats.org/officeDocument/2006/relationships/image" Target="../media/image32.jpeg"/><Relationship Id="rId12" Type="http://schemas.openxmlformats.org/officeDocument/2006/relationships/image" Target="../media/image1120.jpeg"/><Relationship Id="rId2" Type="http://schemas.openxmlformats.org/officeDocument/2006/relationships/image" Target="../media/image11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5.jpeg"/><Relationship Id="rId11" Type="http://schemas.openxmlformats.org/officeDocument/2006/relationships/image" Target="../media/image1083.jpeg"/><Relationship Id="rId5" Type="http://schemas.openxmlformats.org/officeDocument/2006/relationships/image" Target="../media/image18.jpeg"/><Relationship Id="rId10" Type="http://schemas.openxmlformats.org/officeDocument/2006/relationships/image" Target="../media/image1127.jpeg"/><Relationship Id="rId4" Type="http://schemas.openxmlformats.org/officeDocument/2006/relationships/image" Target="../media/image1069.jpeg"/><Relationship Id="rId9" Type="http://schemas.openxmlformats.org/officeDocument/2006/relationships/image" Target="../media/image1126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jpeg"/><Relationship Id="rId2" Type="http://schemas.openxmlformats.org/officeDocument/2006/relationships/image" Target="../media/image1128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9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3.jpeg"/><Relationship Id="rId4" Type="http://schemas.openxmlformats.org/officeDocument/2006/relationships/image" Target="../media/image1130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3.jpeg"/><Relationship Id="rId2" Type="http://schemas.openxmlformats.org/officeDocument/2006/relationships/image" Target="../media/image11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7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5.jpeg"/><Relationship Id="rId7" Type="http://schemas.openxmlformats.org/officeDocument/2006/relationships/image" Target="../media/image1097.jpeg"/><Relationship Id="rId2" Type="http://schemas.openxmlformats.org/officeDocument/2006/relationships/image" Target="../media/image11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8.jpeg"/><Relationship Id="rId5" Type="http://schemas.openxmlformats.org/officeDocument/2006/relationships/image" Target="../media/image1137.jpeg"/><Relationship Id="rId4" Type="http://schemas.openxmlformats.org/officeDocument/2006/relationships/image" Target="../media/image1136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0.jpeg"/><Relationship Id="rId7" Type="http://schemas.openxmlformats.org/officeDocument/2006/relationships/image" Target="../media/image1097.jpeg"/><Relationship Id="rId2" Type="http://schemas.openxmlformats.org/officeDocument/2006/relationships/image" Target="../media/image11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1.jpeg"/><Relationship Id="rId5" Type="http://schemas.openxmlformats.org/officeDocument/2006/relationships/image" Target="../media/image1.jpeg"/><Relationship Id="rId4" Type="http://schemas.openxmlformats.org/officeDocument/2006/relationships/image" Target="../media/image106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4.jpeg"/><Relationship Id="rId2" Type="http://schemas.openxmlformats.org/officeDocument/2006/relationships/image" Target="../media/image1142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1.jpeg"/><Relationship Id="rId2" Type="http://schemas.openxmlformats.org/officeDocument/2006/relationships/image" Target="../media/image11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4.jpeg"/><Relationship Id="rId5" Type="http://schemas.openxmlformats.org/officeDocument/2006/relationships/image" Target="../media/image1115.jpeg"/><Relationship Id="rId4" Type="http://schemas.openxmlformats.org/officeDocument/2006/relationships/image" Target="../media/image1144.jpe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7.jpeg"/><Relationship Id="rId3" Type="http://schemas.openxmlformats.org/officeDocument/2006/relationships/image" Target="../media/image1145.jpeg"/><Relationship Id="rId7" Type="http://schemas.openxmlformats.org/officeDocument/2006/relationships/image" Target="../media/image11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5.jpeg"/><Relationship Id="rId11" Type="http://schemas.openxmlformats.org/officeDocument/2006/relationships/image" Target="../media/image1097.jpeg"/><Relationship Id="rId5" Type="http://schemas.openxmlformats.org/officeDocument/2006/relationships/image" Target="../media/image8.jpeg"/><Relationship Id="rId10" Type="http://schemas.openxmlformats.org/officeDocument/2006/relationships/image" Target="../media/image1061.jpeg"/><Relationship Id="rId4" Type="http://schemas.openxmlformats.org/officeDocument/2006/relationships/image" Target="../media/image14.jpeg"/><Relationship Id="rId9" Type="http://schemas.openxmlformats.org/officeDocument/2006/relationships/image" Target="../media/image1148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4.jpeg"/><Relationship Id="rId2" Type="http://schemas.openxmlformats.org/officeDocument/2006/relationships/image" Target="../media/image1149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1.jpeg"/><Relationship Id="rId2" Type="http://schemas.openxmlformats.org/officeDocument/2006/relationships/image" Target="../media/image11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4.jpeg"/><Relationship Id="rId5" Type="http://schemas.openxmlformats.org/officeDocument/2006/relationships/image" Target="../media/image1153.jpeg"/><Relationship Id="rId4" Type="http://schemas.openxmlformats.org/officeDocument/2006/relationships/image" Target="../media/image1152.jpe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5.jpeg"/><Relationship Id="rId3" Type="http://schemas.openxmlformats.org/officeDocument/2006/relationships/image" Target="../media/image1069.jpeg"/><Relationship Id="rId7" Type="http://schemas.openxmlformats.org/officeDocument/2006/relationships/image" Target="../media/image1124.jpeg"/><Relationship Id="rId12" Type="http://schemas.openxmlformats.org/officeDocument/2006/relationships/image" Target="../media/image1094.jpeg"/><Relationship Id="rId2" Type="http://schemas.openxmlformats.org/officeDocument/2006/relationships/image" Target="../media/image11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6.jpeg"/><Relationship Id="rId11" Type="http://schemas.openxmlformats.org/officeDocument/2006/relationships/image" Target="../media/image18.jpeg"/><Relationship Id="rId5" Type="http://schemas.openxmlformats.org/officeDocument/2006/relationships/image" Target="../media/image1155.jpeg"/><Relationship Id="rId10" Type="http://schemas.openxmlformats.org/officeDocument/2006/relationships/image" Target="../media/image1038.jpeg"/><Relationship Id="rId4" Type="http://schemas.openxmlformats.org/officeDocument/2006/relationships/image" Target="../media/image16.jpeg"/><Relationship Id="rId9" Type="http://schemas.openxmlformats.org/officeDocument/2006/relationships/image" Target="../media/image1100.jpe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0.jpeg"/><Relationship Id="rId3" Type="http://schemas.openxmlformats.org/officeDocument/2006/relationships/image" Target="../media/image1118.jpeg"/><Relationship Id="rId7" Type="http://schemas.openxmlformats.org/officeDocument/2006/relationships/image" Target="../media/image1100.jpeg"/><Relationship Id="rId2" Type="http://schemas.openxmlformats.org/officeDocument/2006/relationships/image" Target="../media/image11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9.jpeg"/><Relationship Id="rId5" Type="http://schemas.openxmlformats.org/officeDocument/2006/relationships/image" Target="../media/image1158.jpeg"/><Relationship Id="rId4" Type="http://schemas.openxmlformats.org/officeDocument/2006/relationships/image" Target="../media/image1058.jpeg"/><Relationship Id="rId9" Type="http://schemas.openxmlformats.org/officeDocument/2006/relationships/image" Target="../media/image1094.jpe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4.jpeg"/><Relationship Id="rId3" Type="http://schemas.openxmlformats.org/officeDocument/2006/relationships/image" Target="../media/image1126.jpeg"/><Relationship Id="rId7" Type="http://schemas.openxmlformats.org/officeDocument/2006/relationships/image" Target="../media/image1163.jpeg"/><Relationship Id="rId2" Type="http://schemas.openxmlformats.org/officeDocument/2006/relationships/image" Target="../media/image11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097.jpeg"/><Relationship Id="rId5" Type="http://schemas.openxmlformats.org/officeDocument/2006/relationships/image" Target="../media/image14.jpeg"/><Relationship Id="rId10" Type="http://schemas.openxmlformats.org/officeDocument/2006/relationships/image" Target="../media/image1166.jpeg"/><Relationship Id="rId4" Type="http://schemas.openxmlformats.org/officeDocument/2006/relationships/image" Target="../media/image1162.jpeg"/><Relationship Id="rId9" Type="http://schemas.openxmlformats.org/officeDocument/2006/relationships/image" Target="../media/image116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8.jpeg"/><Relationship Id="rId2" Type="http://schemas.openxmlformats.org/officeDocument/2006/relationships/image" Target="../media/image11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4.jpeg"/><Relationship Id="rId5" Type="http://schemas.openxmlformats.org/officeDocument/2006/relationships/image" Target="../media/image1169.jpeg"/><Relationship Id="rId4" Type="http://schemas.openxmlformats.org/officeDocument/2006/relationships/image" Target="../media/image25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4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9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1.jpeg"/><Relationship Id="rId2" Type="http://schemas.openxmlformats.org/officeDocument/2006/relationships/image" Target="../media/image117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2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4.jpeg"/><Relationship Id="rId2" Type="http://schemas.openxmlformats.org/officeDocument/2006/relationships/image" Target="../media/image117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2.jpeg"/><Relationship Id="rId4" Type="http://schemas.openxmlformats.org/officeDocument/2006/relationships/image" Target="../media/image1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6.jpeg"/><Relationship Id="rId2" Type="http://schemas.openxmlformats.org/officeDocument/2006/relationships/image" Target="../media/image117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2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8.jpeg"/><Relationship Id="rId2" Type="http://schemas.openxmlformats.org/officeDocument/2006/relationships/image" Target="../media/image117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2.jpeg"/><Relationship Id="rId4" Type="http://schemas.openxmlformats.org/officeDocument/2006/relationships/image" Target="../media/image1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jpeg"/><Relationship Id="rId2" Type="http://schemas.openxmlformats.org/officeDocument/2006/relationships/image" Target="../media/image117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2.jpeg"/><Relationship Id="rId5" Type="http://schemas.openxmlformats.org/officeDocument/2006/relationships/image" Target="../media/image1.jpeg"/><Relationship Id="rId4" Type="http://schemas.openxmlformats.org/officeDocument/2006/relationships/image" Target="../media/image1181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8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2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743324" y="742920"/>
            <a:ext cx="215769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8"/>
              </a:lnSpc>
              <a:spcBef>
                <a:spcPts val="0"/>
              </a:spcBef>
              <a:spcAft>
                <a:spcPts val="0"/>
              </a:spcAft>
            </a:pPr>
            <a:endParaRPr sz="10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047" marR="0">
              <a:lnSpc>
                <a:spcPts val="1138"/>
              </a:lnSpc>
              <a:spcBef>
                <a:spcPts val="63"/>
              </a:spcBef>
              <a:spcAft>
                <a:spcPts val="0"/>
              </a:spcAft>
            </a:pPr>
            <a:endParaRPr sz="10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4734" y="861201"/>
            <a:ext cx="215769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8"/>
              </a:lnSpc>
              <a:spcBef>
                <a:spcPts val="0"/>
              </a:spcBef>
              <a:spcAft>
                <a:spcPts val="0"/>
              </a:spcAft>
            </a:pPr>
            <a:endParaRPr sz="10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047" marR="0">
              <a:lnSpc>
                <a:spcPts val="1138"/>
              </a:lnSpc>
              <a:spcBef>
                <a:spcPts val="63"/>
              </a:spcBef>
              <a:spcAft>
                <a:spcPts val="0"/>
              </a:spcAft>
            </a:pPr>
            <a:endParaRPr sz="10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5804" y="314292"/>
            <a:ext cx="516523" cy="182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UNIT - I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71490" y="885796"/>
            <a:ext cx="4205363" cy="1495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Antenna</a:t>
            </a:r>
            <a:r>
              <a:rPr sz="1000" b="1" spc="2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Basics</a:t>
            </a:r>
            <a:r>
              <a:rPr sz="1000" b="1" spc="2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&amp;</a:t>
            </a:r>
            <a:r>
              <a:rPr sz="1000" b="1" spc="1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Dipole</a:t>
            </a:r>
            <a:r>
              <a:rPr sz="1000" b="1" spc="38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antennas: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Introduction, Basic antenna</a:t>
            </a:r>
            <a:r>
              <a:rPr sz="1000" spc="1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parameters- patterns,</a:t>
            </a:r>
          </a:p>
          <a:p>
            <a:pPr marL="0" marR="0">
              <a:lnSpc>
                <a:spcPts val="1127"/>
              </a:lnSpc>
              <a:spcBef>
                <a:spcPts val="7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Beam</a:t>
            </a:r>
            <a:r>
              <a:rPr sz="1000" spc="8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Area,</a:t>
            </a:r>
            <a:r>
              <a:rPr sz="1000" spc="8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Radiation</a:t>
            </a:r>
            <a:r>
              <a:rPr sz="1000" spc="8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Intensity,</a:t>
            </a:r>
            <a:r>
              <a:rPr sz="1000" spc="9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Beam</a:t>
            </a:r>
            <a:r>
              <a:rPr sz="1000" spc="8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Efficiency,</a:t>
            </a:r>
            <a:r>
              <a:rPr sz="1000" spc="8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Directivity-Gain-Resolution,</a:t>
            </a:r>
            <a:r>
              <a:rPr sz="1000" spc="8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Antenna</a:t>
            </a:r>
          </a:p>
          <a:p>
            <a:pPr marL="0" marR="0">
              <a:lnSpc>
                <a:spcPts val="1127"/>
              </a:lnSpc>
              <a:spcBef>
                <a:spcPts val="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Apertures,</a:t>
            </a:r>
            <a:r>
              <a:rPr sz="1000" spc="40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Effective</a:t>
            </a:r>
            <a:r>
              <a:rPr sz="1000" spc="41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height,</a:t>
            </a:r>
            <a:r>
              <a:rPr sz="1000" spc="40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Fields</a:t>
            </a:r>
            <a:r>
              <a:rPr sz="1000" spc="40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from</a:t>
            </a:r>
            <a:r>
              <a:rPr sz="1000" spc="4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oscillating</a:t>
            </a:r>
            <a:r>
              <a:rPr sz="1000" spc="40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dipole,</a:t>
            </a:r>
            <a:r>
              <a:rPr sz="1000" spc="40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Field</a:t>
            </a:r>
            <a:r>
              <a:rPr sz="1000" spc="40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Zones,</a:t>
            </a:r>
            <a:r>
              <a:rPr sz="1000" spc="40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Shape-</a:t>
            </a:r>
          </a:p>
          <a:p>
            <a:pPr marL="0" marR="0">
              <a:lnSpc>
                <a:spcPts val="1127"/>
              </a:lnSpc>
              <a:spcBef>
                <a:spcPts val="7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Impedance</a:t>
            </a:r>
            <a:r>
              <a:rPr sz="1000" spc="228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considerations,</a:t>
            </a:r>
            <a:r>
              <a:rPr sz="1000" spc="22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Polarization</a:t>
            </a:r>
            <a:r>
              <a:rPr sz="1000" spc="23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RFBGDF+Arial Narrow"/>
                <a:cs typeface="RFBGDF+Arial Narrow"/>
              </a:rPr>
              <a:t>–</a:t>
            </a:r>
            <a:r>
              <a:rPr sz="1000" spc="228" dirty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Linear,</a:t>
            </a:r>
            <a:r>
              <a:rPr sz="1000" spc="22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Elliptical,</a:t>
            </a:r>
            <a:r>
              <a:rPr sz="1000" spc="22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&amp;</a:t>
            </a:r>
            <a:r>
              <a:rPr sz="1000" spc="2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Circular</a:t>
            </a:r>
            <a:r>
              <a:rPr sz="1000" spc="2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polarizations,</a:t>
            </a:r>
          </a:p>
          <a:p>
            <a:pPr marL="0" marR="0">
              <a:lnSpc>
                <a:spcPts val="1127"/>
              </a:lnSpc>
              <a:spcBef>
                <a:spcPts val="2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Antenna</a:t>
            </a:r>
            <a:r>
              <a:rPr sz="1000" spc="24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temperature,</a:t>
            </a:r>
            <a:r>
              <a:rPr sz="1000" spc="25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Antenna</a:t>
            </a:r>
            <a:r>
              <a:rPr sz="1000" spc="25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impedance,</a:t>
            </a:r>
            <a:r>
              <a:rPr sz="1000" spc="24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Front</a:t>
            </a:r>
            <a:r>
              <a:rPr sz="1000" dirty="0">
                <a:solidFill>
                  <a:srgbClr val="000000"/>
                </a:solidFill>
                <a:latin typeface="RFBGDF+Arial Narrow"/>
                <a:cs typeface="RFBGDF+Arial Narrow"/>
              </a:rPr>
              <a:t>–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to-back</a:t>
            </a:r>
            <a:r>
              <a:rPr sz="1000" spc="2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ratio,</a:t>
            </a:r>
            <a:r>
              <a:rPr sz="1000" spc="25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Antenna</a:t>
            </a:r>
            <a:r>
              <a:rPr sz="1000" spc="24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theorems,</a:t>
            </a:r>
          </a:p>
          <a:p>
            <a:pPr marL="0" marR="0">
              <a:lnSpc>
                <a:spcPts val="1127"/>
              </a:lnSpc>
              <a:spcBef>
                <a:spcPts val="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Radiation</a:t>
            </a:r>
            <a:r>
              <a:rPr sz="1000" spc="44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RFBGDF+Arial Narrow"/>
                <a:cs typeface="RFBGDF+Arial Narrow"/>
              </a:rPr>
              <a:t>–</a:t>
            </a:r>
            <a:r>
              <a:rPr sz="1000" spc="456" dirty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RFBGDF+Arial Narrow"/>
                <a:cs typeface="RFBGDF+Arial Narrow"/>
              </a:rPr>
              <a:t>Basic</a:t>
            </a:r>
            <a:r>
              <a:rPr sz="1000" spc="455" dirty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RFBGDF+Arial Narrow"/>
                <a:cs typeface="RFBGDF+Arial Narrow"/>
              </a:rPr>
              <a:t>Maxwell‟s</a:t>
            </a:r>
            <a:r>
              <a:rPr sz="1000" spc="450" dirty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RFBGDF+Arial Narrow"/>
                <a:cs typeface="RFBGDF+Arial Narrow"/>
              </a:rPr>
              <a:t>equations,</a:t>
            </a:r>
            <a:r>
              <a:rPr sz="1000" spc="442" dirty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RFBGDF+Arial Narrow"/>
                <a:cs typeface="RFBGDF+Arial Narrow"/>
              </a:rPr>
              <a:t>Retarded</a:t>
            </a:r>
            <a:r>
              <a:rPr sz="1000" spc="444" dirty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RFBGDF+Arial Narrow"/>
                <a:cs typeface="RFBGDF+Arial Narrow"/>
              </a:rPr>
              <a:t>potential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-Helmholtz</a:t>
            </a:r>
            <a:r>
              <a:rPr sz="1000" spc="44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Theorem,</a:t>
            </a:r>
          </a:p>
          <a:p>
            <a:pPr marL="0" marR="0">
              <a:lnSpc>
                <a:spcPts val="1127"/>
              </a:lnSpc>
              <a:spcBef>
                <a:spcPts val="2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Radiation</a:t>
            </a:r>
            <a:r>
              <a:rPr sz="1000" spc="8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from</a:t>
            </a:r>
            <a:r>
              <a:rPr sz="1000" spc="8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Small</a:t>
            </a:r>
            <a:r>
              <a:rPr sz="1000" spc="8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Electric</a:t>
            </a:r>
            <a:r>
              <a:rPr sz="1000" spc="8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Dipole,</a:t>
            </a:r>
            <a:r>
              <a:rPr sz="1000" spc="8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Quarter</a:t>
            </a:r>
            <a:r>
              <a:rPr sz="1000" spc="8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wave</a:t>
            </a:r>
            <a:r>
              <a:rPr sz="1000" spc="8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Monopole</a:t>
            </a:r>
            <a:r>
              <a:rPr sz="1000" spc="8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sz="1000" spc="8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Half</a:t>
            </a:r>
            <a:r>
              <a:rPr sz="1000" spc="8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wave</a:t>
            </a:r>
            <a:r>
              <a:rPr sz="1000" spc="8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Dipole</a:t>
            </a:r>
            <a:r>
              <a:rPr sz="1000" spc="9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RFBGDF+Arial Narrow"/>
                <a:cs typeface="RFBGDF+Arial Narrow"/>
              </a:rPr>
              <a:t>–</a:t>
            </a:r>
          </a:p>
          <a:p>
            <a:pPr marL="0" marR="0">
              <a:lnSpc>
                <a:spcPts val="1127"/>
              </a:lnSpc>
              <a:spcBef>
                <a:spcPts val="7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Current</a:t>
            </a:r>
            <a:r>
              <a:rPr sz="1000" spc="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Distributions,</a:t>
            </a:r>
            <a:r>
              <a:rPr sz="1000" spc="38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Field</a:t>
            </a:r>
            <a:r>
              <a:rPr sz="1000" spc="4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Components,</a:t>
            </a:r>
            <a:r>
              <a:rPr sz="1000" spc="3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Radiated</a:t>
            </a:r>
            <a:r>
              <a:rPr sz="1000" spc="3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power,</a:t>
            </a:r>
            <a:r>
              <a:rPr sz="1000" spc="3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Radiation</a:t>
            </a:r>
            <a:r>
              <a:rPr sz="1000" spc="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Resistance,</a:t>
            </a:r>
            <a:r>
              <a:rPr sz="1000" spc="4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Beam</a:t>
            </a:r>
          </a:p>
          <a:p>
            <a:pPr marL="0" marR="0">
              <a:lnSpc>
                <a:spcPts val="1127"/>
              </a:lnSpc>
              <a:spcBef>
                <a:spcPts val="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width,</a:t>
            </a:r>
            <a:r>
              <a:rPr sz="1000" spc="17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Natural</a:t>
            </a:r>
            <a:r>
              <a:rPr sz="1000" spc="16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current</a:t>
            </a:r>
            <a:r>
              <a:rPr sz="1000" spc="16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distributions,</a:t>
            </a:r>
            <a:r>
              <a:rPr sz="1000" spc="17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far</a:t>
            </a:r>
            <a:r>
              <a:rPr sz="1000" spc="17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fields</a:t>
            </a:r>
            <a:r>
              <a:rPr sz="1000" spc="168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sz="1000" spc="16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patterns</a:t>
            </a:r>
            <a:r>
              <a:rPr sz="1000" spc="16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sz="1000" spc="17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Thin</a:t>
            </a:r>
            <a:r>
              <a:rPr sz="1000" spc="17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Linear</a:t>
            </a:r>
            <a:r>
              <a:rPr sz="1000" spc="17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Center-fed</a:t>
            </a:r>
          </a:p>
          <a:p>
            <a:pPr marL="0" marR="0">
              <a:lnSpc>
                <a:spcPts val="1127"/>
              </a:lnSpc>
              <a:spcBef>
                <a:spcPts val="7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Antennas of different lengths, Illustrative problems.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71490" y="2528870"/>
            <a:ext cx="516523" cy="182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UNIT- II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42928" y="2814622"/>
            <a:ext cx="4202700" cy="618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VHF,</a:t>
            </a:r>
            <a:r>
              <a:rPr sz="1000" b="1" spc="14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UHF</a:t>
            </a:r>
            <a:r>
              <a:rPr sz="1000" b="1" spc="14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sz="1000" b="1" spc="14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Microwave</a:t>
            </a:r>
            <a:r>
              <a:rPr sz="1000" b="1" spc="15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Antennas</a:t>
            </a:r>
            <a:r>
              <a:rPr sz="1000" b="1" spc="16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-</a:t>
            </a:r>
            <a:r>
              <a:rPr sz="1000" b="1" spc="14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I: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Loop</a:t>
            </a:r>
            <a:r>
              <a:rPr sz="1000" spc="12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Antennas</a:t>
            </a:r>
            <a:r>
              <a:rPr sz="1000" spc="1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-</a:t>
            </a:r>
            <a:r>
              <a:rPr sz="1000" spc="12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Introduction,</a:t>
            </a:r>
            <a:r>
              <a:rPr sz="1000" spc="11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Small</a:t>
            </a:r>
            <a:r>
              <a:rPr sz="1000" spc="1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Loop,</a:t>
            </a:r>
          </a:p>
          <a:p>
            <a:pPr marL="0" marR="0">
              <a:lnSpc>
                <a:spcPts val="1127"/>
              </a:lnSpc>
              <a:spcBef>
                <a:spcPts val="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Comparison</a:t>
            </a:r>
            <a:r>
              <a:rPr sz="1000" spc="18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sz="1000" spc="18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far</a:t>
            </a:r>
            <a:r>
              <a:rPr sz="1000" spc="18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fields</a:t>
            </a:r>
            <a:r>
              <a:rPr sz="1000" spc="18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sz="1000" spc="18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small</a:t>
            </a:r>
            <a:r>
              <a:rPr sz="1000" spc="17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loop</a:t>
            </a:r>
            <a:r>
              <a:rPr sz="1000" spc="18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sz="1000" spc="17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short</a:t>
            </a:r>
            <a:r>
              <a:rPr sz="1000" spc="18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dipole,</a:t>
            </a:r>
            <a:r>
              <a:rPr sz="1000" spc="18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Radiation</a:t>
            </a:r>
            <a:r>
              <a:rPr sz="1000" spc="18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Resistances</a:t>
            </a:r>
            <a:r>
              <a:rPr sz="1000" spc="178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</a:p>
          <a:p>
            <a:pPr marL="0" marR="0">
              <a:lnSpc>
                <a:spcPts val="1127"/>
              </a:lnSpc>
              <a:spcBef>
                <a:spcPts val="2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Directives</a:t>
            </a:r>
            <a:r>
              <a:rPr sz="1000" spc="28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sz="1000" spc="30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small</a:t>
            </a:r>
            <a:r>
              <a:rPr sz="1000" spc="28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sz="1000" spc="29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large</a:t>
            </a:r>
            <a:r>
              <a:rPr sz="1000" spc="288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loops</a:t>
            </a:r>
            <a:r>
              <a:rPr sz="1000" spc="28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(Qualitative</a:t>
            </a:r>
            <a:r>
              <a:rPr sz="1000" spc="28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Treatment),</a:t>
            </a:r>
            <a:r>
              <a:rPr sz="1000" spc="28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Arrays</a:t>
            </a:r>
            <a:r>
              <a:rPr sz="1000" spc="28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with</a:t>
            </a:r>
            <a:r>
              <a:rPr sz="1000" spc="32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Parasitic</a:t>
            </a:r>
          </a:p>
          <a:p>
            <a:pPr marL="0" marR="0">
              <a:lnSpc>
                <a:spcPts val="1127"/>
              </a:lnSpc>
              <a:spcBef>
                <a:spcPts val="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Elements</a:t>
            </a:r>
            <a:r>
              <a:rPr sz="1000" spc="38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-</a:t>
            </a:r>
            <a:r>
              <a:rPr sz="1000" spc="3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Yagi</a:t>
            </a:r>
            <a:r>
              <a:rPr sz="1000" spc="3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-</a:t>
            </a:r>
            <a:r>
              <a:rPr sz="1000" spc="3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Uda</a:t>
            </a:r>
            <a:r>
              <a:rPr sz="1000" spc="3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Arrays,</a:t>
            </a:r>
            <a:r>
              <a:rPr sz="1000" spc="3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Folded</a:t>
            </a:r>
            <a:r>
              <a:rPr sz="1000" spc="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Dipoles</a:t>
            </a:r>
            <a:r>
              <a:rPr sz="1000" spc="3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&amp;</a:t>
            </a:r>
            <a:r>
              <a:rPr sz="1000" spc="28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their</a:t>
            </a:r>
            <a:r>
              <a:rPr sz="1000" spc="3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characteristics.</a:t>
            </a:r>
            <a:r>
              <a:rPr sz="1000" spc="3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Helical</a:t>
            </a:r>
            <a:r>
              <a:rPr sz="1000" spc="4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Antennas-</a:t>
            </a:r>
          </a:p>
        </p:txBody>
      </p:sp>
      <p:sp>
        <p:nvSpPr>
          <p:cNvPr id="10" name="object 5"/>
          <p:cNvSpPr txBox="1"/>
          <p:nvPr/>
        </p:nvSpPr>
        <p:spPr>
          <a:xfrm>
            <a:off x="671490" y="3957630"/>
            <a:ext cx="4203971" cy="1057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VHF,</a:t>
            </a:r>
            <a:r>
              <a:rPr sz="1000" b="1" spc="6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UHF</a:t>
            </a:r>
            <a:r>
              <a:rPr sz="1000" b="1" spc="6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sz="1000" b="1" spc="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Microwave</a:t>
            </a:r>
            <a:r>
              <a:rPr sz="1000" b="1" spc="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Antennas</a:t>
            </a:r>
            <a:r>
              <a:rPr sz="1000" b="1" spc="8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-</a:t>
            </a:r>
            <a:r>
              <a:rPr sz="1000" b="1" spc="5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II:</a:t>
            </a:r>
            <a:r>
              <a:rPr sz="1000" b="1" spc="2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Micro</a:t>
            </a:r>
            <a:r>
              <a:rPr sz="1000" spc="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strip</a:t>
            </a:r>
            <a:r>
              <a:rPr sz="1000" spc="2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Antennas-</a:t>
            </a:r>
            <a:r>
              <a:rPr sz="1000" spc="2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Introduction,</a:t>
            </a:r>
            <a:r>
              <a:rPr sz="1000" spc="2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features,</a:t>
            </a:r>
          </a:p>
          <a:p>
            <a:pPr marL="0" marR="0">
              <a:lnSpc>
                <a:spcPts val="1127"/>
              </a:lnSpc>
              <a:spcBef>
                <a:spcPts val="7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advantages</a:t>
            </a:r>
            <a:r>
              <a:rPr sz="1000" spc="14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sz="1000" spc="14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limitations,</a:t>
            </a:r>
            <a:r>
              <a:rPr sz="1000" spc="14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Rectangular</a:t>
            </a:r>
            <a:r>
              <a:rPr sz="1000" spc="14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patch</a:t>
            </a:r>
            <a:r>
              <a:rPr sz="1000" spc="14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antennas-</a:t>
            </a:r>
            <a:r>
              <a:rPr sz="1000" spc="14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Geometry</a:t>
            </a:r>
            <a:r>
              <a:rPr sz="1000" spc="13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sz="1000" spc="14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parameters,</a:t>
            </a:r>
          </a:p>
          <a:p>
            <a:pPr marL="0" marR="0">
              <a:lnSpc>
                <a:spcPts val="1127"/>
              </a:lnSpc>
              <a:spcBef>
                <a:spcPts val="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characteristics</a:t>
            </a:r>
            <a:r>
              <a:rPr sz="1000" spc="61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sz="1000" spc="62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Micro</a:t>
            </a:r>
            <a:r>
              <a:rPr sz="1000" spc="6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strip</a:t>
            </a:r>
            <a:r>
              <a:rPr sz="1000" spc="62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antennas,</a:t>
            </a:r>
            <a:r>
              <a:rPr sz="1000" spc="62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Impact</a:t>
            </a:r>
            <a:r>
              <a:rPr sz="1000" spc="62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sz="1000" spc="62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different</a:t>
            </a:r>
            <a:r>
              <a:rPr sz="1000" spc="62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parameters</a:t>
            </a:r>
            <a:r>
              <a:rPr sz="1000" spc="6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on</a:t>
            </a:r>
          </a:p>
          <a:p>
            <a:pPr marL="0" marR="0">
              <a:lnSpc>
                <a:spcPts val="1127"/>
              </a:lnSpc>
              <a:spcBef>
                <a:spcPts val="7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characteristics,</a:t>
            </a:r>
            <a:r>
              <a:rPr sz="1000" spc="28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reflector</a:t>
            </a:r>
            <a:r>
              <a:rPr sz="1000" spc="29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antennas</a:t>
            </a:r>
            <a:r>
              <a:rPr sz="1000" spc="30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-</a:t>
            </a:r>
            <a:r>
              <a:rPr sz="1000" spc="29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Introduction,</a:t>
            </a:r>
            <a:r>
              <a:rPr sz="1000" spc="28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Flat</a:t>
            </a:r>
            <a:r>
              <a:rPr sz="1000" spc="288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sheet</a:t>
            </a:r>
            <a:r>
              <a:rPr sz="1000" spc="29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sz="1000" spc="28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corner</a:t>
            </a:r>
            <a:r>
              <a:rPr sz="1000" spc="28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reflectors,</a:t>
            </a:r>
          </a:p>
          <a:p>
            <a:pPr marL="0" marR="0">
              <a:lnSpc>
                <a:spcPts val="1127"/>
              </a:lnSpc>
              <a:spcBef>
                <a:spcPts val="2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parabola</a:t>
            </a:r>
            <a:r>
              <a:rPr sz="1000" spc="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reflectors-</a:t>
            </a:r>
            <a:r>
              <a:rPr sz="1000" spc="4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geometry,</a:t>
            </a:r>
            <a:r>
              <a:rPr sz="1000" spc="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pattern</a:t>
            </a:r>
            <a:r>
              <a:rPr sz="1000" spc="3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characteristics,</a:t>
            </a:r>
            <a:r>
              <a:rPr sz="1000" spc="3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Feed</a:t>
            </a:r>
            <a:r>
              <a:rPr sz="1000" spc="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Methods,</a:t>
            </a:r>
            <a:r>
              <a:rPr sz="1000" spc="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Reflector</a:t>
            </a:r>
            <a:r>
              <a:rPr sz="1000" spc="38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Types</a:t>
            </a:r>
            <a:r>
              <a:rPr sz="1000" spc="6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-</a:t>
            </a:r>
          </a:p>
          <a:p>
            <a:pPr marL="0" marR="0">
              <a:lnSpc>
                <a:spcPts val="1127"/>
              </a:lnSpc>
              <a:spcBef>
                <a:spcPts val="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Related</a:t>
            </a:r>
            <a:r>
              <a:rPr sz="1000" spc="2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Features,</a:t>
            </a:r>
            <a:r>
              <a:rPr sz="1000" spc="2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Lens</a:t>
            </a:r>
            <a:r>
              <a:rPr sz="1000" spc="2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Antennas</a:t>
            </a:r>
            <a:r>
              <a:rPr sz="1000" spc="3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-</a:t>
            </a:r>
            <a:r>
              <a:rPr sz="1000" spc="2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Geometry</a:t>
            </a:r>
            <a:r>
              <a:rPr sz="1000" spc="2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sz="1000" spc="2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Non-metallic</a:t>
            </a:r>
            <a:r>
              <a:rPr sz="1000" spc="2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Dielectric</a:t>
            </a:r>
            <a:r>
              <a:rPr sz="1000" spc="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Lenses,</a:t>
            </a:r>
            <a:r>
              <a:rPr sz="1000" spc="2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Zoning</a:t>
            </a:r>
          </a:p>
          <a:p>
            <a:pPr marL="0" marR="0">
              <a:lnSpc>
                <a:spcPts val="1127"/>
              </a:lnSpc>
              <a:spcBef>
                <a:spcPts val="2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, Tolerances, Applications, Illustrative Problems.</a:t>
            </a:r>
          </a:p>
        </p:txBody>
      </p:sp>
      <p:sp>
        <p:nvSpPr>
          <p:cNvPr id="12" name="object 4"/>
          <p:cNvSpPr txBox="1"/>
          <p:nvPr/>
        </p:nvSpPr>
        <p:spPr>
          <a:xfrm>
            <a:off x="742928" y="3671878"/>
            <a:ext cx="574435" cy="182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UNIT - III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671490" y="5172076"/>
            <a:ext cx="556855" cy="182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UNIT- IV</a:t>
            </a:r>
          </a:p>
        </p:txBody>
      </p:sp>
      <p:sp>
        <p:nvSpPr>
          <p:cNvPr id="14" name="object 7"/>
          <p:cNvSpPr txBox="1"/>
          <p:nvPr/>
        </p:nvSpPr>
        <p:spPr>
          <a:xfrm>
            <a:off x="671490" y="5314952"/>
            <a:ext cx="4203885" cy="473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Antenna</a:t>
            </a:r>
            <a:r>
              <a:rPr sz="1000" b="1" spc="178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 Narrow"/>
                <a:cs typeface="Arial Narrow"/>
              </a:rPr>
              <a:t>Arrays:</a:t>
            </a:r>
            <a:r>
              <a:rPr sz="1000" b="1" spc="16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Point</a:t>
            </a:r>
            <a:r>
              <a:rPr sz="1000" spc="14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sources</a:t>
            </a:r>
            <a:r>
              <a:rPr sz="1000" spc="158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-</a:t>
            </a:r>
            <a:r>
              <a:rPr sz="1000" spc="14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Definition,</a:t>
            </a:r>
            <a:r>
              <a:rPr sz="1000" spc="15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Patterns,</a:t>
            </a:r>
            <a:r>
              <a:rPr sz="1000" spc="14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arrays</a:t>
            </a:r>
            <a:r>
              <a:rPr sz="1000" spc="14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sz="1000" spc="15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2</a:t>
            </a:r>
            <a:r>
              <a:rPr sz="1000" spc="14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Isotropic</a:t>
            </a:r>
            <a:r>
              <a:rPr sz="1000" spc="14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sources-</a:t>
            </a:r>
          </a:p>
          <a:p>
            <a:pPr marL="0" marR="0">
              <a:lnSpc>
                <a:spcPts val="1127"/>
              </a:lnSpc>
              <a:spcBef>
                <a:spcPts val="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Different</a:t>
            </a:r>
            <a:r>
              <a:rPr sz="1000" spc="10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cases,</a:t>
            </a:r>
            <a:r>
              <a:rPr sz="1000" spc="1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Principle</a:t>
            </a:r>
            <a:r>
              <a:rPr sz="1000" spc="119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sz="1000" spc="11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Pattern</a:t>
            </a:r>
            <a:r>
              <a:rPr sz="1000" spc="10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Multiplication,</a:t>
            </a:r>
            <a:r>
              <a:rPr sz="1000" spc="108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Uniform</a:t>
            </a:r>
            <a:r>
              <a:rPr sz="1000" spc="10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Linear</a:t>
            </a:r>
            <a:r>
              <a:rPr sz="1000" spc="11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Arrays</a:t>
            </a:r>
            <a:r>
              <a:rPr sz="1000" spc="1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RFBGDF+Arial Narrow"/>
                <a:cs typeface="RFBGDF+Arial Narrow"/>
              </a:rPr>
              <a:t>–</a:t>
            </a:r>
            <a:r>
              <a:rPr sz="1000" spc="108" dirty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Broadside</a:t>
            </a:r>
          </a:p>
          <a:p>
            <a:pPr marL="0" marR="0">
              <a:lnSpc>
                <a:spcPts val="1127"/>
              </a:lnSpc>
              <a:spcBef>
                <a:spcPts val="2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Arrays,</a:t>
            </a:r>
            <a:r>
              <a:rPr sz="1000" spc="1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Endfire</a:t>
            </a:r>
            <a:r>
              <a:rPr sz="1000" spc="1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Arrays,</a:t>
            </a:r>
            <a:r>
              <a:rPr sz="1000" spc="2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EFA with</a:t>
            </a:r>
            <a:r>
              <a:rPr sz="1000" spc="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Increased</a:t>
            </a:r>
            <a:r>
              <a:rPr sz="1000" spc="1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Directivity,</a:t>
            </a:r>
            <a:r>
              <a:rPr sz="1000" spc="2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Derivation</a:t>
            </a:r>
            <a:r>
              <a:rPr sz="1000" spc="12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spc="11" dirty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 their</a:t>
            </a:r>
            <a:r>
              <a:rPr sz="1000" spc="13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00000"/>
                </a:solidFill>
                <a:latin typeface="Arial Narrow"/>
                <a:cs typeface="Arial Narrow"/>
              </a:rPr>
              <a:t>characteristics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0052" y="5886456"/>
            <a:ext cx="395763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7"/>
              </a:lnSpc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1100" spc="65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comparison,</a:t>
            </a:r>
            <a:r>
              <a:rPr lang="en-US" sz="1100" spc="66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BSA</a:t>
            </a:r>
            <a:r>
              <a:rPr lang="en-US" sz="1100" spc="65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1100" spc="67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Non-uniform</a:t>
            </a:r>
            <a:r>
              <a:rPr lang="en-US" sz="1100" spc="65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Amplitude</a:t>
            </a:r>
            <a:r>
              <a:rPr lang="en-US" sz="1100" spc="66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Distributions</a:t>
            </a:r>
          </a:p>
          <a:p>
            <a:pPr>
              <a:lnSpc>
                <a:spcPts val="1127"/>
              </a:lnSpc>
              <a:spcBef>
                <a:spcPts val="62"/>
              </a:spcBef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considerations and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Bionomial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Arrays, Illustrative problems.</a:t>
            </a:r>
            <a:endParaRPr lang="en-US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490" y="6529398"/>
            <a:ext cx="3886200" cy="11054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138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Antenna</a:t>
            </a:r>
            <a:r>
              <a:rPr lang="en-US" sz="1050" b="1" spc="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Measurements:</a:t>
            </a:r>
            <a:r>
              <a:rPr lang="en-US" sz="1050" b="1" spc="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Introduction,</a:t>
            </a:r>
            <a:r>
              <a:rPr lang="en-US" sz="1050" spc="18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Concepts-</a:t>
            </a:r>
            <a:r>
              <a:rPr lang="en-US" sz="1050" spc="18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Reciprocity,</a:t>
            </a:r>
            <a:r>
              <a:rPr lang="en-US" sz="1050" spc="19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Near</a:t>
            </a:r>
            <a:r>
              <a:rPr lang="en-US" sz="1050" spc="17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1050" spc="17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en-US" sz="1050" spc="17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Fields,</a:t>
            </a:r>
          </a:p>
          <a:p>
            <a:pPr>
              <a:lnSpc>
                <a:spcPts val="1127"/>
              </a:lnSpc>
              <a:spcBef>
                <a:spcPts val="62"/>
              </a:spcBef>
            </a:pP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Coordination system,</a:t>
            </a:r>
            <a:r>
              <a:rPr lang="en-US" sz="1050" spc="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sources of</a:t>
            </a:r>
            <a:r>
              <a:rPr lang="en-US" sz="1050" spc="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errors, Patterns to be Measured,</a:t>
            </a:r>
            <a:r>
              <a:rPr lang="en-US" sz="1050" spc="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Pattern Measurement</a:t>
            </a:r>
          </a:p>
          <a:p>
            <a:pPr>
              <a:lnSpc>
                <a:spcPts val="1127"/>
              </a:lnSpc>
              <a:spcBef>
                <a:spcPts val="24"/>
              </a:spcBef>
            </a:pP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Arrangement,</a:t>
            </a:r>
            <a:r>
              <a:rPr lang="en-US" sz="1050" spc="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Directivity</a:t>
            </a:r>
            <a:r>
              <a:rPr lang="en-US" sz="1050" spc="25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Measurement</a:t>
            </a:r>
            <a:r>
              <a:rPr lang="en-US" sz="1050" spc="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050" spc="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n-US" sz="1050" spc="1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r>
              <a:rPr lang="en-US" sz="1050" spc="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(by</a:t>
            </a:r>
            <a:r>
              <a:rPr lang="en-US" sz="1050" spc="2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comparison,</a:t>
            </a:r>
            <a:r>
              <a:rPr lang="en-US" sz="1050" spc="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Absolute</a:t>
            </a:r>
          </a:p>
          <a:p>
            <a:pPr>
              <a:lnSpc>
                <a:spcPts val="1127"/>
              </a:lnSpc>
              <a:spcBef>
                <a:spcPts val="74"/>
              </a:spcBef>
            </a:pP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3-Antenna Methods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2928" y="7743844"/>
            <a:ext cx="698012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38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UNIT</a:t>
            </a:r>
            <a:r>
              <a:rPr lang="en-US" sz="13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–</a:t>
            </a:r>
            <a:r>
              <a:rPr lang="en-US" sz="1300" b="1" spc="-22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V</a:t>
            </a:r>
            <a:endParaRPr lang="en-US" sz="13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2928" y="8029597"/>
            <a:ext cx="51435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38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Arial Narrow"/>
                <a:cs typeface="Arial Narrow"/>
              </a:rPr>
              <a:t>Wave</a:t>
            </a:r>
            <a:r>
              <a:rPr lang="en-US" sz="1050" b="1" spc="74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b="1" dirty="0" smtClean="0">
                <a:solidFill>
                  <a:srgbClr val="000000"/>
                </a:solidFill>
                <a:latin typeface="Arial Narrow"/>
                <a:cs typeface="Arial Narrow"/>
              </a:rPr>
              <a:t>Propagation:</a:t>
            </a:r>
            <a:r>
              <a:rPr lang="en-US" sz="1050" b="1" spc="72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Introduction,</a:t>
            </a:r>
            <a:r>
              <a:rPr lang="en-US" sz="1050" spc="709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Definitions,</a:t>
            </a:r>
            <a:r>
              <a:rPr lang="en-US" sz="1050" spc="707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Characterizations</a:t>
            </a:r>
            <a:r>
              <a:rPr lang="en-US" sz="1050" spc="70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lang="en-US" sz="1050" spc="708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general</a:t>
            </a:r>
          </a:p>
          <a:p>
            <a:pPr>
              <a:lnSpc>
                <a:spcPts val="1127"/>
              </a:lnSpc>
              <a:spcBef>
                <a:spcPts val="62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classifications,</a:t>
            </a:r>
            <a:r>
              <a:rPr lang="en-US" sz="1050" spc="12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different</a:t>
            </a:r>
            <a:r>
              <a:rPr lang="en-US" sz="1050" spc="1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modes</a:t>
            </a:r>
            <a:r>
              <a:rPr lang="en-US" sz="1050" spc="1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lang="en-US" sz="1050" spc="1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wave</a:t>
            </a:r>
            <a:r>
              <a:rPr lang="en-US" sz="1050" spc="13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propagation,</a:t>
            </a:r>
            <a:r>
              <a:rPr lang="en-US" sz="1050" spc="1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Ray/Mode</a:t>
            </a:r>
            <a:r>
              <a:rPr lang="en-US" sz="1050" spc="12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concepts,</a:t>
            </a:r>
            <a:r>
              <a:rPr lang="en-US" sz="1050" spc="12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Ground</a:t>
            </a:r>
            <a:r>
              <a:rPr lang="en-US" sz="1050" spc="13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wave</a:t>
            </a:r>
          </a:p>
          <a:p>
            <a:pPr>
              <a:lnSpc>
                <a:spcPts val="1127"/>
              </a:lnSpc>
              <a:spcBef>
                <a:spcPts val="24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propagation</a:t>
            </a:r>
            <a:r>
              <a:rPr lang="en-US" sz="1050" spc="13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(Qualitative</a:t>
            </a:r>
            <a:r>
              <a:rPr lang="en-US" sz="1050" spc="132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treatment)</a:t>
            </a:r>
            <a:r>
              <a:rPr lang="en-US" sz="1050" spc="15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-</a:t>
            </a:r>
            <a:r>
              <a:rPr lang="en-US" sz="1050" spc="13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Introduction,</a:t>
            </a:r>
            <a:r>
              <a:rPr lang="en-US" sz="1050" spc="13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Plane</a:t>
            </a:r>
            <a:r>
              <a:rPr lang="en-US" sz="1050" spc="13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earth</a:t>
            </a:r>
            <a:r>
              <a:rPr lang="en-US" sz="1050" spc="132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reflections,</a:t>
            </a:r>
            <a:r>
              <a:rPr lang="en-US" sz="1050" spc="142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Space</a:t>
            </a:r>
            <a:r>
              <a:rPr lang="en-US" sz="1050" spc="133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</a:p>
          <a:p>
            <a:pPr>
              <a:lnSpc>
                <a:spcPts val="1127"/>
              </a:lnSpc>
              <a:spcBef>
                <a:spcPts val="62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surface</a:t>
            </a:r>
            <a:r>
              <a:rPr lang="en-US" sz="1050" spc="433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waves,</a:t>
            </a:r>
            <a:r>
              <a:rPr lang="en-US" sz="1050" spc="43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wave</a:t>
            </a:r>
            <a:r>
              <a:rPr lang="en-US" sz="1050" spc="432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tilt,</a:t>
            </a:r>
            <a:r>
              <a:rPr lang="en-US" sz="1050" spc="43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curved</a:t>
            </a:r>
            <a:r>
              <a:rPr lang="en-US" sz="1050" spc="432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earth</a:t>
            </a:r>
            <a:r>
              <a:rPr lang="en-US" sz="1050" spc="43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reflections,</a:t>
            </a:r>
            <a:r>
              <a:rPr lang="en-US" sz="1050" spc="433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Space</a:t>
            </a:r>
            <a:r>
              <a:rPr lang="en-US" sz="1050" spc="433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wave</a:t>
            </a:r>
            <a:r>
              <a:rPr lang="en-US" sz="1050" spc="432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propagation</a:t>
            </a:r>
            <a:r>
              <a:rPr lang="en-US" sz="1050" spc="46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-</a:t>
            </a:r>
          </a:p>
          <a:p>
            <a:pPr>
              <a:lnSpc>
                <a:spcPts val="1127"/>
              </a:lnSpc>
              <a:spcBef>
                <a:spcPts val="24"/>
              </a:spcBef>
            </a:pPr>
            <a:r>
              <a:rPr lang="en-US" sz="1050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Introduction,</a:t>
            </a:r>
            <a:r>
              <a:rPr lang="en-US" sz="1050" spc="11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field</a:t>
            </a:r>
            <a:r>
              <a:rPr lang="en-US" sz="1050" spc="12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strength</a:t>
            </a:r>
            <a:r>
              <a:rPr lang="en-US" sz="1050" spc="14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variation</a:t>
            </a:r>
            <a:r>
              <a:rPr lang="en-US" sz="1050" spc="10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with</a:t>
            </a:r>
            <a:r>
              <a:rPr lang="en-US" sz="1050" spc="10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distance and</a:t>
            </a:r>
            <a:r>
              <a:rPr lang="en-US" sz="1050" spc="12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height,</a:t>
            </a:r>
            <a:r>
              <a:rPr lang="en-US" sz="1050" spc="23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effect of</a:t>
            </a:r>
            <a:r>
              <a:rPr lang="en-US" sz="1050" spc="15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RFBGDF+Arial Narrow"/>
                <a:cs typeface="RFBGDF+Arial Narrow"/>
              </a:rPr>
              <a:t>earth‟s</a:t>
            </a:r>
            <a:r>
              <a:rPr lang="en-US" sz="1050" spc="11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RFBGDF+Arial Narrow"/>
                <a:cs typeface="RFBGDF+Arial Narrow"/>
              </a:rPr>
              <a:t>curvature,</a:t>
            </a:r>
          </a:p>
          <a:p>
            <a:pPr>
              <a:lnSpc>
                <a:spcPts val="1127"/>
              </a:lnSpc>
              <a:spcBef>
                <a:spcPts val="74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absorption,</a:t>
            </a:r>
            <a:r>
              <a:rPr lang="en-US" sz="1050" spc="157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Super</a:t>
            </a:r>
            <a:r>
              <a:rPr lang="en-US" sz="1050" spc="162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refraction,</a:t>
            </a:r>
            <a:r>
              <a:rPr lang="en-US" sz="1050" spc="15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M-curves</a:t>
            </a:r>
            <a:r>
              <a:rPr lang="en-US" sz="1050" spc="15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lang="en-US" sz="1050" spc="156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duct</a:t>
            </a:r>
            <a:r>
              <a:rPr lang="en-US" sz="1050" spc="15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propagation,</a:t>
            </a:r>
            <a:r>
              <a:rPr lang="en-US" sz="1050" spc="157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scattering</a:t>
            </a:r>
            <a:r>
              <a:rPr lang="en-US" sz="1050" spc="158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phenomena,</a:t>
            </a:r>
          </a:p>
          <a:p>
            <a:pPr>
              <a:lnSpc>
                <a:spcPts val="1127"/>
              </a:lnSpc>
              <a:spcBef>
                <a:spcPts val="12"/>
              </a:spcBef>
            </a:pPr>
            <a:r>
              <a:rPr lang="en-US" sz="105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tropospheric</a:t>
            </a:r>
            <a:r>
              <a:rPr lang="en-US" sz="1050" spc="14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propagation,</a:t>
            </a:r>
            <a:r>
              <a:rPr lang="en-US" sz="1050" spc="14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fading</a:t>
            </a:r>
            <a:r>
              <a:rPr lang="en-US" sz="1050" spc="15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lang="en-US" sz="1050" spc="143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path</a:t>
            </a:r>
            <a:r>
              <a:rPr lang="en-US" sz="1050" spc="14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loss</a:t>
            </a:r>
            <a:r>
              <a:rPr lang="en-US" sz="1050" spc="138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calculations,</a:t>
            </a:r>
            <a:r>
              <a:rPr lang="en-US" sz="1050" spc="15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Sky</a:t>
            </a:r>
            <a:r>
              <a:rPr lang="en-US" sz="1050" spc="15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wave</a:t>
            </a:r>
            <a:r>
              <a:rPr lang="en-US" sz="1050" spc="14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propagation</a:t>
            </a:r>
            <a:r>
              <a:rPr lang="en-US" sz="1050" spc="196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-</a:t>
            </a:r>
          </a:p>
          <a:p>
            <a:pPr>
              <a:lnSpc>
                <a:spcPts val="1127"/>
              </a:lnSpc>
              <a:spcBef>
                <a:spcPts val="74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Introduction,</a:t>
            </a:r>
            <a:r>
              <a:rPr lang="en-US" sz="1050" spc="37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structure</a:t>
            </a:r>
            <a:r>
              <a:rPr lang="en-US" sz="1050" spc="37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lang="en-US" sz="1050" spc="37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Ionosphere,</a:t>
            </a:r>
            <a:r>
              <a:rPr lang="en-US" sz="1050" spc="37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refraction</a:t>
            </a:r>
            <a:r>
              <a:rPr lang="en-US" sz="1050" spc="373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lang="en-US" sz="1050" spc="359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reflection</a:t>
            </a:r>
            <a:r>
              <a:rPr lang="en-US" sz="1050" spc="372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lang="en-US" sz="1050" spc="37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sky</a:t>
            </a:r>
            <a:r>
              <a:rPr lang="en-US" sz="1050" spc="37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waves</a:t>
            </a:r>
            <a:r>
              <a:rPr lang="en-US" sz="1050" spc="373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by</a:t>
            </a:r>
          </a:p>
          <a:p>
            <a:pPr>
              <a:lnSpc>
                <a:spcPts val="1127"/>
              </a:lnSpc>
              <a:spcBef>
                <a:spcPts val="24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Ionosphere,</a:t>
            </a:r>
            <a:r>
              <a:rPr lang="en-US" sz="1050" spc="25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Ray</a:t>
            </a:r>
            <a:r>
              <a:rPr lang="en-US" sz="1050" spc="25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path,</a:t>
            </a:r>
            <a:r>
              <a:rPr lang="en-US" sz="1050" spc="25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Critical</a:t>
            </a:r>
            <a:r>
              <a:rPr lang="en-US" sz="1050" spc="253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frequency,</a:t>
            </a:r>
            <a:r>
              <a:rPr lang="en-US" sz="1050" spc="25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MUF,</a:t>
            </a:r>
            <a:r>
              <a:rPr lang="en-US" sz="1050" spc="252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LUF,</a:t>
            </a:r>
            <a:r>
              <a:rPr lang="en-US" sz="1050" spc="24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OF,</a:t>
            </a:r>
            <a:r>
              <a:rPr lang="en-US" sz="1050" spc="25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Virtual</a:t>
            </a:r>
            <a:r>
              <a:rPr lang="en-US" sz="1050" spc="248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height</a:t>
            </a:r>
            <a:r>
              <a:rPr lang="en-US" sz="1050" spc="253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lang="en-US" sz="1050" spc="252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Skip</a:t>
            </a:r>
          </a:p>
          <a:p>
            <a:pPr>
              <a:lnSpc>
                <a:spcPts val="1127"/>
              </a:lnSpc>
              <a:spcBef>
                <a:spcPts val="65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distance,</a:t>
            </a:r>
            <a:r>
              <a:rPr lang="en-US" sz="1050" spc="17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Relation</a:t>
            </a:r>
            <a:r>
              <a:rPr lang="en-US" sz="1050" spc="17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between</a:t>
            </a:r>
            <a:r>
              <a:rPr lang="en-US" sz="1050" spc="17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MUF</a:t>
            </a:r>
            <a:r>
              <a:rPr lang="en-US" sz="1050" spc="166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lang="en-US" sz="1050" spc="167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Skip</a:t>
            </a:r>
            <a:r>
              <a:rPr lang="en-US" sz="1050" spc="169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distance,</a:t>
            </a:r>
            <a:r>
              <a:rPr lang="en-US" sz="1050" spc="17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Multi-HOP</a:t>
            </a:r>
            <a:r>
              <a:rPr lang="en-US" sz="1050" spc="168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propagation,</a:t>
            </a:r>
            <a:r>
              <a:rPr lang="en-US" sz="1050" spc="169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Energy</a:t>
            </a:r>
          </a:p>
          <a:p>
            <a:pPr>
              <a:lnSpc>
                <a:spcPts val="1127"/>
              </a:lnSpc>
              <a:spcBef>
                <a:spcPts val="24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loss</a:t>
            </a:r>
            <a:r>
              <a:rPr lang="en-US" sz="1050" spc="15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in</a:t>
            </a:r>
            <a:r>
              <a:rPr lang="en-US" sz="1050" spc="15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Ionosphere,</a:t>
            </a:r>
            <a:r>
              <a:rPr lang="en-US" sz="1050" spc="157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Summary</a:t>
            </a:r>
            <a:r>
              <a:rPr lang="en-US" sz="1050" spc="153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lang="en-US" sz="1050" spc="158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Wave</a:t>
            </a:r>
            <a:r>
              <a:rPr lang="en-US" sz="1050" spc="156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Characteristics</a:t>
            </a:r>
            <a:r>
              <a:rPr lang="en-US" sz="1050" spc="15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in</a:t>
            </a:r>
            <a:r>
              <a:rPr lang="en-US" sz="1050" spc="154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different</a:t>
            </a:r>
            <a:r>
              <a:rPr lang="en-US" sz="1050" spc="156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frequency</a:t>
            </a:r>
            <a:r>
              <a:rPr lang="en-US" sz="1050" spc="15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ranges,</a:t>
            </a:r>
          </a:p>
          <a:p>
            <a:pPr>
              <a:lnSpc>
                <a:spcPts val="1127"/>
              </a:lnSpc>
              <a:spcBef>
                <a:spcPts val="62"/>
              </a:spcBef>
            </a:pPr>
            <a:r>
              <a:rPr lang="en-US" sz="1050" dirty="0" smtClean="0">
                <a:solidFill>
                  <a:srgbClr val="000000"/>
                </a:solidFill>
                <a:latin typeface="Arial Narrow"/>
                <a:cs typeface="Arial Narrow"/>
              </a:rPr>
              <a:t>Illustrative problems.</a:t>
            </a:r>
            <a:endParaRPr lang="en-US" sz="105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142993" y="914400"/>
            <a:ext cx="5184654" cy="179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2994" y="2714932"/>
            <a:ext cx="1934612" cy="237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1stersteadian= (1radian)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54514" y="2919147"/>
            <a:ext cx="1055451" cy="237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</a:t>
            </a:r>
            <a:r>
              <a:rPr sz="1400" spc="69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(180</a:t>
            </a:r>
            <a:r>
              <a:rPr sz="1400" spc="-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/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350" baseline="46286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54514" y="3163187"/>
            <a:ext cx="252774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10825" y="3163187"/>
            <a:ext cx="181248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3282.8</a:t>
            </a:r>
            <a:r>
              <a:rPr sz="1400" spc="35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Square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degrees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2998" y="3367403"/>
            <a:ext cx="5357639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infinitesimal area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ds</a:t>
            </a:r>
            <a:r>
              <a:rPr sz="1400" spc="-14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on</a:t>
            </a:r>
            <a:r>
              <a:rPr sz="1400" spc="-13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a surface</a:t>
            </a:r>
            <a:r>
              <a:rPr sz="1400" spc="-11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of</a:t>
            </a:r>
            <a:r>
              <a:rPr sz="1400" spc="-14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a sphere of radius r in spherical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coordinates(with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 vertical angle and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 azimuth angle)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76558" y="3886057"/>
            <a:ext cx="1174716" cy="200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ds</a:t>
            </a:r>
            <a:r>
              <a:rPr sz="1200" spc="939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200" spc="120" dirty="0">
                <a:solidFill>
                  <a:srgbClr val="000000"/>
                </a:solidFill>
                <a:latin typeface="GIJANM+Times-Italic"/>
                <a:cs typeface="GIJANM+Times-Italic"/>
              </a:rPr>
              <a:t>r</a:t>
            </a: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700" spc="7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FJGWEG+Times-Roman"/>
                <a:cs typeface="FJGWEG+Times-Roman"/>
              </a:rPr>
              <a:t>sin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spc="-13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50007" y="3901549"/>
            <a:ext cx="235907" cy="18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3005" y="4184266"/>
            <a:ext cx="2673792" cy="215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defnition of solid angle</a:t>
            </a:r>
            <a:r>
              <a:rPr sz="1800" baseline="-77142" dirty="0">
                <a:solidFill>
                  <a:srgbClr val="000000"/>
                </a:solidFill>
                <a:latin typeface="GIJANM+Times-Italic"/>
                <a:cs typeface="GIJANM+Times-Italic"/>
              </a:rPr>
              <a:t>ds</a:t>
            </a:r>
            <a:r>
              <a:rPr sz="1800" spc="-149" baseline="-77142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800" baseline="-77142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800" spc="-172" baseline="-77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120" baseline="-77142" dirty="0">
                <a:solidFill>
                  <a:srgbClr val="000000"/>
                </a:solidFill>
                <a:latin typeface="GIJANM+Times-Italic"/>
                <a:cs typeface="GIJANM+Times-Italic"/>
              </a:rPr>
              <a:t>r</a:t>
            </a:r>
            <a:r>
              <a:rPr sz="700" spc="58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1800" baseline="-77142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800" baseline="-77142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29710" y="4479427"/>
            <a:ext cx="1219002" cy="184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1200" spc="105" dirty="0">
                <a:solidFill>
                  <a:srgbClr val="000000"/>
                </a:solidFill>
                <a:latin typeface="OTAJKE+Symbol"/>
                <a:cs typeface="OTAJKE+Symbol"/>
              </a:rPr>
              <a:t>∴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1200" spc="-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2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FJGWEG+Times-Roman"/>
                <a:cs typeface="FJGWEG+Times-Roman"/>
              </a:rPr>
              <a:t>sin</a:t>
            </a:r>
            <a:r>
              <a:rPr sz="1200" spc="-13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3005" y="5579120"/>
            <a:ext cx="5436067" cy="247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Beam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 is the solid angle</a:t>
            </a:r>
            <a:r>
              <a:rPr sz="1400" spc="34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Ω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350" spc="11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for an antenna, is given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integral of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42998" y="5784860"/>
            <a:ext cx="4286587" cy="43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normalized power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 over a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sphere(4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steradians)</a:t>
            </a:r>
          </a:p>
          <a:p>
            <a:pPr marL="2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i.e.,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97478" y="6065377"/>
            <a:ext cx="317350" cy="123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2"/>
              </a:lnSpc>
              <a:spcBef>
                <a:spcPts val="0"/>
              </a:spcBef>
              <a:spcAft>
                <a:spcPts val="0"/>
              </a:spcAft>
            </a:pPr>
            <a:r>
              <a:rPr sz="700" spc="46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700" spc="-21" dirty="0">
                <a:solidFill>
                  <a:srgbClr val="000000"/>
                </a:solidFill>
                <a:latin typeface="OTAJKE+Symbol"/>
                <a:cs typeface="OTAJKE+Symbol"/>
              </a:rPr>
              <a:t>ΠΠ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26434" y="6130206"/>
            <a:ext cx="307653" cy="398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1"/>
              </a:lnSpc>
              <a:spcBef>
                <a:spcPts val="0"/>
              </a:spcBef>
              <a:spcAft>
                <a:spcPts val="0"/>
              </a:spcAft>
            </a:pPr>
            <a:r>
              <a:rPr sz="1800" spc="238" dirty="0">
                <a:solidFill>
                  <a:srgbClr val="000000"/>
                </a:solidFill>
                <a:latin typeface="BJDSDB+TT108t00"/>
                <a:cs typeface="BJDSDB+TT108t00"/>
              </a:rPr>
              <a:t>∫∫</a:t>
            </a:r>
          </a:p>
          <a:p>
            <a:pPr marL="9144" marR="0">
              <a:lnSpc>
                <a:spcPts val="63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  <a:r>
              <a:rPr sz="700" spc="19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36325" y="6192200"/>
            <a:ext cx="476617" cy="2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spc="62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1050" baseline="-25000" dirty="0">
                <a:solidFill>
                  <a:srgbClr val="000000"/>
                </a:solidFill>
                <a:latin typeface="OTAJKE+Symbol"/>
                <a:cs typeface="OTAJKE+Symbol"/>
              </a:rPr>
              <a:t>Α</a:t>
            </a:r>
            <a:r>
              <a:rPr sz="1050" spc="144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910841" y="6192200"/>
            <a:ext cx="810154" cy="207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9" dirty="0">
                <a:solidFill>
                  <a:srgbClr val="000000"/>
                </a:solidFill>
                <a:latin typeface="GIJANM+Times-Italic"/>
                <a:cs typeface="GIJANM+Times-Italic"/>
              </a:rPr>
              <a:t>P</a:t>
            </a:r>
            <a:r>
              <a:rPr sz="1050" baseline="-25000" dirty="0">
                <a:solidFill>
                  <a:srgbClr val="000000"/>
                </a:solidFill>
                <a:latin typeface="GIJANM+Times-Italic"/>
                <a:cs typeface="GIJANM+Times-Italic"/>
              </a:rPr>
              <a:t>n</a:t>
            </a:r>
            <a:r>
              <a:rPr sz="1050" spc="-119" baseline="-25000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200" spc="-77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3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48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spc="32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337879" y="6597584"/>
            <a:ext cx="1086492" cy="184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1200" spc="-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Sin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spc="-13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42998" y="6842122"/>
            <a:ext cx="5615031" cy="60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Beam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 is the solid angle through which all of the power radiated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 marL="2" marR="0">
              <a:lnSpc>
                <a:spcPts val="1553"/>
              </a:lnSpc>
              <a:spcBef>
                <a:spcPts val="1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 would stream if P(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 maintained it’s</a:t>
            </a:r>
            <a:r>
              <a:rPr sz="1400" spc="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maximum</a:t>
            </a:r>
            <a:r>
              <a:rPr sz="1400" spc="-2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value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over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Ω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350" spc="11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</a:t>
            </a:r>
          </a:p>
          <a:p>
            <a:pPr marL="0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was zero elsewhere.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42998" y="7420111"/>
            <a:ext cx="2835545" cy="247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i.e., Power radiated=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P(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Ω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350" spc="11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watts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43003" y="7828543"/>
            <a:ext cx="5155973" cy="644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Beam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 is the solid angle</a:t>
            </a:r>
            <a:r>
              <a:rPr sz="1400" spc="34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Ω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350" spc="-11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often approximated in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terms of the</a:t>
            </a:r>
          </a:p>
          <a:p>
            <a:pPr marL="0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angles subtended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Half Power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points of the main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lobe in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two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principal planes(Minor lobes are neglected)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78735" y="8483774"/>
            <a:ext cx="851594" cy="266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1600" spc="4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OTAJKE+Symbol"/>
                <a:cs typeface="OTAJKE+Symbol"/>
              </a:rPr>
              <a:t>≈θ</a:t>
            </a:r>
            <a:r>
              <a:rPr sz="1600" spc="5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</a:p>
          <a:p>
            <a:pPr marL="135635" marR="0">
              <a:lnSpc>
                <a:spcPts val="902"/>
              </a:lnSpc>
              <a:spcBef>
                <a:spcPts val="5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OTAJKE+Symbol"/>
                <a:cs typeface="OTAJKE+Symbol"/>
              </a:rPr>
              <a:t>Α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546678" y="8603863"/>
            <a:ext cx="523831" cy="144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7"/>
              </a:lnSpc>
              <a:spcBef>
                <a:spcPts val="0"/>
              </a:spcBef>
              <a:spcAft>
                <a:spcPts val="0"/>
              </a:spcAft>
            </a:pPr>
            <a:r>
              <a:rPr sz="950" spc="-14" dirty="0">
                <a:solidFill>
                  <a:srgbClr val="000000"/>
                </a:solidFill>
                <a:latin typeface="GIJANM+Times-Italic"/>
                <a:cs typeface="GIJANM+Times-Italic"/>
              </a:rPr>
              <a:t>HP</a:t>
            </a:r>
            <a:r>
              <a:rPr sz="950" spc="203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950" spc="-14" dirty="0">
                <a:solidFill>
                  <a:srgbClr val="000000"/>
                </a:solidFill>
                <a:latin typeface="GIJANM+Times-Italic"/>
                <a:cs typeface="GIJANM+Times-Italic"/>
              </a:rPr>
              <a:t>HP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553186" y="8757424"/>
            <a:ext cx="228370" cy="175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7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8487" y="898779"/>
            <a:ext cx="1318236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Yagi-Uda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Array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8487" y="1280784"/>
            <a:ext cx="4427051" cy="1149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Often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called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Yagi array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Parasitic,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end-fire, unidirectional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One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driven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element: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dipole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folded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dipole</a:t>
            </a:r>
          </a:p>
          <a:p>
            <a:pPr marL="1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One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reflector behind driven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element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slightly </a:t>
            </a: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longer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One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more directors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 front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-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driven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element and slightly</a:t>
            </a:r>
          </a:p>
          <a:p>
            <a:pPr marL="214884" marR="0">
              <a:lnSpc>
                <a:spcPts val="1194"/>
              </a:lnSpc>
              <a:spcBef>
                <a:spcPts val="36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shorter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3603" y="2626995"/>
            <a:ext cx="2065181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Log-Periodic Dipole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Array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8486" y="3010523"/>
            <a:ext cx="3942082" cy="957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Multiple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driven elements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(dipoles)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varying lengths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Phased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Unidirectional end-fire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Noted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for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wide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bandwidth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Often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used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for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TV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antennas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3603" y="4166234"/>
            <a:ext cx="1347178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Monopole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Array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18487" y="4498342"/>
            <a:ext cx="4880070" cy="817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MNULE+Helvetica"/>
                <a:cs typeface="WMNULE+Helvetica"/>
              </a:rPr>
              <a:t>•</a:t>
            </a:r>
            <a:r>
              <a:rPr sz="1300" spc="876" dirty="0">
                <a:solidFill>
                  <a:srgbClr val="000000"/>
                </a:solidFill>
                <a:latin typeface="WMNULE+Helvetica"/>
                <a:cs typeface="WMNULE+Helvetica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Vertical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monopoles can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be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combined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achieve a variety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</a:p>
          <a:p>
            <a:pPr marL="214883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horizontal patterns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MNULE+Helvetica"/>
                <a:cs typeface="WMNULE+Helvetica"/>
              </a:rPr>
              <a:t>•</a:t>
            </a:r>
            <a:r>
              <a:rPr sz="1300" spc="876" dirty="0">
                <a:solidFill>
                  <a:srgbClr val="000000"/>
                </a:solidFill>
                <a:latin typeface="WMNULE+Helvetica"/>
                <a:cs typeface="WMNULE+Helvetica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Patterns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can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be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changed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by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adjusting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amplitude and phase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-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signal</a:t>
            </a:r>
          </a:p>
          <a:p>
            <a:pPr marL="214883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applied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to each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element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18487" y="5267962"/>
            <a:ext cx="2530497" cy="239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MNULE+Helvetica"/>
                <a:cs typeface="WMNULE+Helvetica"/>
              </a:rPr>
              <a:t>•</a:t>
            </a:r>
            <a:r>
              <a:rPr sz="1300" spc="876" dirty="0">
                <a:solidFill>
                  <a:srgbClr val="000000"/>
                </a:solidFill>
                <a:latin typeface="WMNULE+Helvetica"/>
                <a:cs typeface="WMNULE+Helvetica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Not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necessary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move elements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48255" y="5459986"/>
            <a:ext cx="2255307" cy="239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WMNULE+Helvetica"/>
                <a:cs typeface="WMNULE+Helvetica"/>
              </a:rPr>
              <a:t>–</a:t>
            </a:r>
            <a:r>
              <a:rPr sz="1300" spc="608" dirty="0">
                <a:solidFill>
                  <a:srgbClr val="000000"/>
                </a:solidFill>
                <a:latin typeface="WMNULE+Helvetica"/>
                <a:cs typeface="WMNULE+Helvetica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Useful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for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AM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broadcasting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03603" y="5897497"/>
            <a:ext cx="1299834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Collinear Array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18487" y="6279502"/>
            <a:ext cx="2327909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All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elements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along same 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axis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18487" y="6473050"/>
            <a:ext cx="4441940" cy="57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Used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provide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 omnidirectional horizontal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from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</a:p>
          <a:p>
            <a:pPr marL="214884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vertical antenna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Concentrates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horizontal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plane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03604" y="7243189"/>
            <a:ext cx="1354705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Broadside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Array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18488" y="7625194"/>
            <a:ext cx="4335880" cy="38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Bidirectional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</a:p>
          <a:p>
            <a:pPr marL="0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Uses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Dipoles fed in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phase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separated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by</a:t>
            </a:r>
            <a:r>
              <a:rPr sz="1300" spc="-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1/2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wavelength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03602" y="8204833"/>
            <a:ext cx="1280095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End-Fire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Array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18486" y="8586838"/>
            <a:ext cx="4892448" cy="573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Similar to broadside array</a:t>
            </a:r>
            <a:r>
              <a:rPr sz="1300" spc="-2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except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dipoles are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fed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180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degrees out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</a:p>
          <a:p>
            <a:pPr marL="214883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phase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max.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the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ends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403597" y="5664708"/>
            <a:ext cx="4390643" cy="2689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3603" y="1092432"/>
            <a:ext cx="1712871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Application </a:t>
            </a:r>
            <a:r>
              <a:rPr sz="1300" u="sng" spc="22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u="sng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Arrays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3599" y="1472808"/>
            <a:ext cx="5111795" cy="1919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  <a:r>
              <a:rPr sz="1300" spc="19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17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17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antennas</a:t>
            </a:r>
            <a:r>
              <a:rPr sz="1300" spc="18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may</a:t>
            </a:r>
            <a:r>
              <a:rPr sz="1300" spc="15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be</a:t>
            </a:r>
            <a:r>
              <a:rPr sz="1300" spc="16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used</a:t>
            </a:r>
            <a:r>
              <a:rPr sz="1300" spc="18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16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19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variety</a:t>
            </a:r>
            <a:r>
              <a:rPr sz="1300" spc="17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17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ways</a:t>
            </a:r>
            <a:r>
              <a:rPr sz="1300" spc="19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18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improve</a:t>
            </a:r>
            <a:r>
              <a:rPr sz="1300" spc="16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performance</a:t>
            </a:r>
            <a:r>
              <a:rPr sz="1300" spc="1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9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12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communications</a:t>
            </a:r>
            <a:r>
              <a:rPr sz="1300" spc="13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system.</a:t>
            </a:r>
            <a:r>
              <a:rPr sz="1300" spc="12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Perhaps</a:t>
            </a:r>
            <a:r>
              <a:rPr sz="1300" spc="13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most</a:t>
            </a:r>
            <a:r>
              <a:rPr sz="1300" spc="1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important</a:t>
            </a:r>
            <a:r>
              <a:rPr sz="1300" spc="1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12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its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capability</a:t>
            </a:r>
            <a:r>
              <a:rPr sz="1300" spc="3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3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cancel</a:t>
            </a:r>
            <a:r>
              <a:rPr sz="1300" spc="3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co</a:t>
            </a:r>
            <a:r>
              <a:rPr sz="1300" spc="3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channel</a:t>
            </a:r>
            <a:r>
              <a:rPr sz="1300" spc="3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interferences.</a:t>
            </a:r>
            <a:r>
              <a:rPr sz="1300" spc="32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  <a:r>
              <a:rPr sz="1300" spc="3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3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works</a:t>
            </a:r>
            <a:r>
              <a:rPr sz="1300" spc="30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on</a:t>
            </a:r>
            <a:r>
              <a:rPr sz="1300" spc="3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premise</a:t>
            </a:r>
            <a:r>
              <a:rPr sz="1300" spc="25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that</a:t>
            </a:r>
            <a:r>
              <a:rPr sz="1300" spc="24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25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desired</a:t>
            </a:r>
            <a:r>
              <a:rPr sz="1300" spc="25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signal</a:t>
            </a:r>
            <a:r>
              <a:rPr sz="1300" spc="24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2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unwanted</a:t>
            </a:r>
            <a:r>
              <a:rPr sz="1300" spc="25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</a:t>
            </a:r>
            <a:r>
              <a:rPr sz="1300" spc="26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channel</a:t>
            </a:r>
            <a:r>
              <a:rPr sz="1300" spc="24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interferences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arrive</a:t>
            </a:r>
            <a:r>
              <a:rPr sz="1300" spc="4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from</a:t>
            </a:r>
            <a:r>
              <a:rPr sz="1300" spc="3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different</a:t>
            </a:r>
            <a:r>
              <a:rPr sz="1300" spc="4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directions.</a:t>
            </a:r>
            <a:r>
              <a:rPr sz="1300" spc="5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4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beam</a:t>
            </a:r>
            <a:r>
              <a:rPr sz="1300" spc="4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4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5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adjusted</a:t>
            </a:r>
          </a:p>
          <a:p>
            <a:pPr marL="0" marR="0">
              <a:lnSpc>
                <a:spcPts val="1194"/>
              </a:lnSpc>
              <a:spcBef>
                <a:spcPts val="36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26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suit</a:t>
            </a:r>
            <a:r>
              <a:rPr sz="1300" spc="26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26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requirements</a:t>
            </a:r>
            <a:r>
              <a:rPr sz="1300" spc="26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by</a:t>
            </a:r>
            <a:r>
              <a:rPr sz="1300" spc="26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combining</a:t>
            </a:r>
            <a:r>
              <a:rPr sz="1300" spc="26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signals</a:t>
            </a:r>
            <a:r>
              <a:rPr sz="1300" spc="26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from</a:t>
            </a:r>
            <a:r>
              <a:rPr sz="1300" spc="25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different</a:t>
            </a:r>
            <a:r>
              <a:rPr sz="1300" spc="26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antennas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with</a:t>
            </a:r>
            <a:r>
              <a:rPr sz="1300" spc="19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appropriate</a:t>
            </a:r>
            <a:r>
              <a:rPr sz="1300" spc="18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weighting.</a:t>
            </a:r>
            <a:r>
              <a:rPr sz="1300" spc="18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  <a:r>
              <a:rPr sz="1300" spc="17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1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16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antennas</a:t>
            </a:r>
            <a:r>
              <a:rPr sz="1300" spc="19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mounted</a:t>
            </a:r>
            <a:r>
              <a:rPr sz="1300" spc="18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on</a:t>
            </a:r>
            <a:r>
              <a:rPr sz="1300" spc="17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vehicles,</a:t>
            </a:r>
          </a:p>
          <a:p>
            <a:pPr marL="9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ships,</a:t>
            </a:r>
            <a:r>
              <a:rPr sz="1300" spc="5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aircraft,</a:t>
            </a:r>
            <a:r>
              <a:rPr sz="1300" spc="53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satellites,</a:t>
            </a:r>
            <a:r>
              <a:rPr sz="1300" spc="53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54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base</a:t>
            </a:r>
            <a:r>
              <a:rPr sz="1300" spc="5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stations</a:t>
            </a:r>
            <a:r>
              <a:rPr sz="1300" spc="52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54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expected</a:t>
            </a:r>
            <a:r>
              <a:rPr sz="1300" spc="54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53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play</a:t>
            </a:r>
            <a:r>
              <a:rPr sz="1300" spc="5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</a:p>
          <a:p>
            <a:pPr marL="9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important</a:t>
            </a:r>
            <a:r>
              <a:rPr sz="1300" spc="9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role</a:t>
            </a:r>
            <a:r>
              <a:rPr sz="1300" spc="9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12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fulfilling</a:t>
            </a:r>
            <a:r>
              <a:rPr sz="1300" spc="1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0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increased</a:t>
            </a:r>
            <a:r>
              <a:rPr sz="1300" spc="10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demand</a:t>
            </a:r>
            <a:r>
              <a:rPr sz="1300" spc="10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9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channel</a:t>
            </a:r>
            <a:r>
              <a:rPr sz="1300" spc="10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requirement</a:t>
            </a:r>
          </a:p>
          <a:p>
            <a:pPr marL="9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for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these services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3608" y="3590267"/>
            <a:ext cx="2431711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spc="10" dirty="0">
                <a:solidFill>
                  <a:srgbClr val="000000"/>
                </a:solidFill>
                <a:latin typeface="EFKKRI+Times-Bold"/>
                <a:cs typeface="EFKKRI+Times-Bold"/>
              </a:rPr>
              <a:t>ARRAY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spc="20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 POINT</a:t>
            </a:r>
            <a:r>
              <a:rPr sz="1300" u="sng" spc="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spc="10" dirty="0">
                <a:solidFill>
                  <a:srgbClr val="000000"/>
                </a:solidFill>
                <a:latin typeface="EFKKRI+Times-Bold"/>
                <a:cs typeface="EFKKRI+Times-Bold"/>
              </a:rPr>
              <a:t>SOURCES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8461" y="3970643"/>
            <a:ext cx="5056976" cy="115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9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9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  <a:r>
              <a:rPr sz="1300" spc="10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assembly</a:t>
            </a:r>
            <a:r>
              <a:rPr sz="1300" spc="7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7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antennas</a:t>
            </a:r>
            <a:r>
              <a:rPr sz="1300" spc="9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1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  <a:r>
              <a:rPr sz="1300" spc="9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electrical</a:t>
            </a:r>
            <a:r>
              <a:rPr sz="1300" spc="51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8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geometrical</a:t>
            </a:r>
            <a:r>
              <a:rPr sz="1300" spc="9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</a:p>
          <a:p>
            <a:pPr marL="0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such</a:t>
            </a:r>
            <a:r>
              <a:rPr sz="1300" spc="29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27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nature</a:t>
            </a:r>
            <a:r>
              <a:rPr sz="1300" spc="27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that</a:t>
            </a:r>
            <a:r>
              <a:rPr sz="1300" spc="28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27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</a:t>
            </a:r>
            <a:r>
              <a:rPr sz="1300" spc="29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from</a:t>
            </a:r>
            <a:r>
              <a:rPr sz="1300" spc="26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each</a:t>
            </a:r>
            <a:r>
              <a:rPr sz="1300" spc="27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element</a:t>
            </a:r>
            <a:r>
              <a:rPr sz="1300" spc="27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add</a:t>
            </a:r>
            <a:r>
              <a:rPr sz="1300" spc="29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up</a:t>
            </a:r>
            <a:r>
              <a:rPr sz="1300" spc="28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29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give</a:t>
            </a:r>
            <a:r>
              <a:rPr sz="1300" spc="25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maximum</a:t>
            </a:r>
            <a:r>
              <a:rPr sz="1300" spc="37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field</a:t>
            </a:r>
            <a:r>
              <a:rPr sz="1300" spc="38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intensity</a:t>
            </a:r>
            <a:r>
              <a:rPr sz="1300" spc="37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38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38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particular</a:t>
            </a:r>
            <a:r>
              <a:rPr sz="1300" spc="37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direction&amp;</a:t>
            </a:r>
            <a:r>
              <a:rPr sz="1300" spc="38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cancels</a:t>
            </a:r>
            <a:r>
              <a:rPr sz="1300" spc="38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38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other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directions.</a:t>
            </a:r>
            <a:r>
              <a:rPr sz="1300" spc="6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  <a:r>
              <a:rPr sz="1300" spc="15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important</a:t>
            </a:r>
            <a:r>
              <a:rPr sz="1300" spc="14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characteristic</a:t>
            </a:r>
            <a:r>
              <a:rPr sz="1300" spc="15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14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  <a:r>
              <a:rPr sz="1300" spc="15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14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16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7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change</a:t>
            </a:r>
            <a:r>
              <a:rPr sz="1300" spc="14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13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its</a:t>
            </a:r>
          </a:p>
          <a:p>
            <a:pPr marL="0" marR="0">
              <a:lnSpc>
                <a:spcPts val="1194"/>
              </a:lnSpc>
              <a:spcBef>
                <a:spcPts val="36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</a:t>
            </a:r>
            <a:r>
              <a:rPr sz="1300" spc="45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44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45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response</a:t>
            </a:r>
            <a:r>
              <a:rPr sz="1300" spc="44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45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different</a:t>
            </a:r>
            <a:r>
              <a:rPr sz="1300" spc="44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excitations</a:t>
            </a:r>
            <a:r>
              <a:rPr sz="1300" spc="44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44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its</a:t>
            </a:r>
            <a:r>
              <a:rPr sz="1300" spc="44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elements.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58461" y="5318378"/>
            <a:ext cx="3997032" cy="382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CASE1:</a:t>
            </a:r>
          </a:p>
          <a:p>
            <a:pPr marL="0" marR="0">
              <a:lnSpc>
                <a:spcPts val="1169"/>
              </a:lnSpc>
              <a:spcBef>
                <a:spcPts val="338"/>
              </a:spcBef>
              <a:spcAft>
                <a:spcPts val="0"/>
              </a:spcAft>
            </a:pP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2</a:t>
            </a:r>
            <a:r>
              <a:rPr sz="1300" u="sng" spc="21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isotropic point sources </a:t>
            </a:r>
            <a:r>
              <a:rPr sz="1300" u="sng" spc="10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 same amplitude </a:t>
            </a:r>
            <a:r>
              <a:rPr sz="1300" u="sng" spc="10" dirty="0">
                <a:solidFill>
                  <a:srgbClr val="000000"/>
                </a:solidFill>
                <a:latin typeface="EFKKRI+Times-Bold"/>
                <a:cs typeface="EFKKRI+Times-Bold"/>
              </a:rPr>
              <a:t>and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 phase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3603" y="8741802"/>
            <a:ext cx="3652386" cy="415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885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EFKKRI+Times-Bold"/>
                <a:cs typeface="EFKKRI+Times-Bold"/>
              </a:rPr>
              <a:t>Phase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difference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11" dirty="0">
                <a:solidFill>
                  <a:srgbClr val="000000"/>
                </a:solidFill>
                <a:latin typeface="SIIGCA+TTE2t00"/>
                <a:cs typeface="SIIGCA+TTE2t00"/>
              </a:rPr>
              <a:t>β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d/2*cos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=2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*d/2*cos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</a:p>
          <a:p>
            <a:pPr marL="0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β</a:t>
            </a:r>
            <a:r>
              <a:rPr sz="13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propagation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constant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1403598" y="1629156"/>
            <a:ext cx="3223260" cy="1075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03597" y="6199638"/>
            <a:ext cx="5102352" cy="2535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3603" y="862725"/>
            <a:ext cx="2727647" cy="235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34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d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SIIGCA+TTE2t00"/>
                <a:cs typeface="SIIGCA+TTE2t00"/>
              </a:rPr>
              <a:t>β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d=2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*d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Path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difference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01509" y="1248297"/>
            <a:ext cx="1467029" cy="22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E</a:t>
            </a:r>
            <a:r>
              <a:rPr sz="1300" spc="453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=</a:t>
            </a:r>
            <a:r>
              <a:rPr sz="1300" spc="13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E</a:t>
            </a:r>
            <a:r>
              <a:rPr sz="1300" spc="453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exp(j*</a:t>
            </a:r>
            <a:r>
              <a:rPr sz="1300" dirty="0">
                <a:solidFill>
                  <a:srgbClr val="000000"/>
                </a:solidFill>
                <a:latin typeface="MGBSSP+TTE4t00"/>
                <a:cs typeface="MGBSSP+TTE4t00"/>
              </a:rPr>
              <a:t>Ψ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/2)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14442" y="1347403"/>
            <a:ext cx="206016" cy="134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0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EFKKRI+Times-Bold"/>
                <a:cs typeface="EFKKRI+Times-Bold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60390" y="1347403"/>
            <a:ext cx="206016" cy="134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0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EFKKRI+Times-Bold"/>
                <a:cs typeface="EFKKRI+Times-Bold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26868" y="2552841"/>
            <a:ext cx="1521711" cy="22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E</a:t>
            </a:r>
            <a:r>
              <a:rPr sz="1300" spc="44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=</a:t>
            </a:r>
            <a:r>
              <a:rPr sz="1300" spc="25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E</a:t>
            </a:r>
            <a:r>
              <a:rPr sz="1300" spc="429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exp(-j*</a:t>
            </a:r>
            <a:r>
              <a:rPr sz="1300" dirty="0">
                <a:solidFill>
                  <a:srgbClr val="000000"/>
                </a:solidFill>
                <a:latin typeface="MGBSSP+TTE4t00"/>
                <a:cs typeface="MGBSSP+TTE4t00"/>
              </a:rPr>
              <a:t>Ψ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/2)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38114" y="2651946"/>
            <a:ext cx="206016" cy="134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0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EFKKRI+Times-Bold"/>
                <a:cs typeface="EFKKRI+Times-Bold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82538" y="2651946"/>
            <a:ext cx="206016" cy="134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0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EFKKRI+Times-Bold"/>
                <a:cs typeface="EFKKRI+Times-Bold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03605" y="2935365"/>
            <a:ext cx="4436985" cy="223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total field strength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 large distance r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 direction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03597" y="3127389"/>
            <a:ext cx="2849134" cy="223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=E</a:t>
            </a:r>
            <a:r>
              <a:rPr sz="1300" spc="10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+ E</a:t>
            </a:r>
            <a:r>
              <a:rPr sz="1300" spc="10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[exp(j*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+exp(-j*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/2)]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43455" y="3227138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36063" y="3227138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27147" y="3227138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03603" y="3319413"/>
            <a:ext cx="3379053" cy="41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7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Therefore: 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2E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............</a:t>
            </a:r>
            <a:r>
              <a:rPr sz="1300" spc="6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(1)</a:t>
            </a:r>
          </a:p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8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phase</a:t>
            </a:r>
            <a:r>
              <a:rPr sz="1300" spc="82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difference</a:t>
            </a:r>
            <a:r>
              <a:rPr sz="1300" spc="85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between</a:t>
            </a:r>
            <a:r>
              <a:rPr sz="1300" spc="85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E1</a:t>
            </a:r>
            <a:r>
              <a:rPr sz="1300" spc="83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</a:t>
            </a:r>
            <a:r>
              <a:rPr sz="1300" spc="87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928868" y="3511436"/>
            <a:ext cx="1587112" cy="223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</a:t>
            </a:r>
            <a:r>
              <a:rPr sz="1300" spc="88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/2=</a:t>
            </a:r>
            <a:r>
              <a:rPr sz="1300" spc="83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dr/2*cos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03602" y="3737471"/>
            <a:ext cx="4677435" cy="1149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  <a:r>
              <a:rPr sz="1300" spc="117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=amplitude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32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field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at a distance</a:t>
            </a:r>
            <a:r>
              <a:rPr sz="1300" spc="3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by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single isotropic antenna</a:t>
            </a:r>
          </a:p>
          <a:p>
            <a:pPr marL="1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Substituting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for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(1)</a:t>
            </a:r>
            <a:r>
              <a:rPr sz="1300" spc="-1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 normalizing</a:t>
            </a:r>
          </a:p>
          <a:p>
            <a:pPr marL="0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E=2E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  <a:r>
              <a:rPr sz="1300" spc="119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COS(2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</a:t>
            </a:r>
            <a:r>
              <a:rPr sz="1300" spc="18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*d/2*cos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)</a:t>
            </a:r>
          </a:p>
          <a:p>
            <a:pPr marL="1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baseline="-13846" dirty="0">
                <a:solidFill>
                  <a:srgbClr val="000000"/>
                </a:solidFill>
                <a:latin typeface="TSKTFQ+Times-Roman"/>
                <a:cs typeface="TSKTFQ+Times-Roman"/>
              </a:rPr>
              <a:t>nor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=COS(dr/2*cos</a:t>
            </a:r>
            <a:r>
              <a:rPr sz="1300" spc="-11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)</a:t>
            </a:r>
          </a:p>
          <a:p>
            <a:pPr marL="41157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for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d=</a:t>
            </a:r>
            <a:r>
              <a:rPr sz="1300" spc="-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8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</a:p>
          <a:p>
            <a:pPr marL="41153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E=COS(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/2*cos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03597" y="4855604"/>
            <a:ext cx="749755" cy="415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</a:p>
          <a:p>
            <a:pPr marL="0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54997" y="4889614"/>
            <a:ext cx="563239" cy="38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9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E=1...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E=0...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110267" y="4855604"/>
            <a:ext cx="2216052" cy="415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9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Point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maxima=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/2(or)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3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</a:p>
          <a:p>
            <a:pPr marL="0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Point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minima= 0</a:t>
            </a:r>
            <a:r>
              <a:rPr sz="1300" spc="132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(or)</a:t>
            </a:r>
            <a:r>
              <a:rPr sz="1300" spc="65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03601" y="5241176"/>
            <a:ext cx="842714" cy="223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spc="-25" dirty="0">
                <a:solidFill>
                  <a:srgbClr val="000000"/>
                </a:solidFill>
                <a:latin typeface="TSKTFQ+Times-Roman"/>
                <a:cs typeface="TSKTFQ+Times-Roman"/>
              </a:rPr>
              <a:t>=±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467472" y="5241176"/>
            <a:ext cx="2815989" cy="223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E=1/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√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2</a:t>
            </a:r>
            <a:r>
              <a:rPr sz="1300" spc="99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3db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bandwidth point=</a:t>
            </a:r>
            <a:r>
              <a:rPr sz="1300" spc="13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58" dirty="0">
                <a:solidFill>
                  <a:srgbClr val="000000"/>
                </a:solidFill>
                <a:latin typeface="TSKTFQ+Times-Roman"/>
                <a:cs typeface="TSKTFQ+Times-Roman"/>
              </a:rPr>
              <a:t>±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03603" y="5661278"/>
            <a:ext cx="738747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CASE2: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03603" y="6046954"/>
            <a:ext cx="4196274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2</a:t>
            </a:r>
            <a:r>
              <a:rPr sz="1300" u="sng" spc="21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isotropic point sources</a:t>
            </a:r>
            <a:r>
              <a:rPr sz="1300" u="sng" spc="326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spc="10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 same</a:t>
            </a:r>
            <a:r>
              <a:rPr sz="1300" u="sng" spc="16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amplitude </a:t>
            </a:r>
            <a:r>
              <a:rPr sz="1300" u="sng" spc="15" dirty="0">
                <a:solidFill>
                  <a:srgbClr val="000000"/>
                </a:solidFill>
                <a:latin typeface="EFKKRI+Times-Bold"/>
                <a:cs typeface="EFKKRI+Times-Bold"/>
              </a:rPr>
              <a:t>but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 opposite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700920" y="6046954"/>
            <a:ext cx="562090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spc="10" dirty="0">
                <a:solidFill>
                  <a:srgbClr val="000000"/>
                </a:solidFill>
                <a:latin typeface="EFKKRI+Times-Bold"/>
                <a:cs typeface="EFKKRI+Times-Bold"/>
              </a:rPr>
              <a:t>phase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403603" y="8738754"/>
            <a:ext cx="4436986" cy="223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total field strength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 large distance r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 direction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03597" y="8930778"/>
            <a:ext cx="2769886" cy="223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=E</a:t>
            </a:r>
            <a:r>
              <a:rPr sz="1300" spc="10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+ E</a:t>
            </a:r>
            <a:r>
              <a:rPr sz="1300" spc="10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=E</a:t>
            </a:r>
            <a:r>
              <a:rPr sz="1300" spc="10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[exp(j*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-exp(-j*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/2)]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743455" y="9030528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036063" y="9030528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285999" y="9030528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403598" y="3549395"/>
            <a:ext cx="5021580" cy="5260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3603" y="1054749"/>
            <a:ext cx="4720441" cy="811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Therefore: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2jE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SIN(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/2)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...............(2)</a:t>
            </a:r>
          </a:p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phase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difference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between</a:t>
            </a: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1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&amp;E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2</a:t>
            </a:r>
          </a:p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/2=dr/2*cos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</a:p>
          <a:p>
            <a:pPr marL="41153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  <a:r>
              <a:rPr sz="1300" spc="119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=amplitude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-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3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field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 distance</a:t>
            </a:r>
            <a:r>
              <a:rPr sz="1300" spc="3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by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single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isotropic antenna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3608" y="2048880"/>
            <a:ext cx="623151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93938" y="2014869"/>
            <a:ext cx="2605704" cy="99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83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E=1</a:t>
            </a:r>
            <a:r>
              <a:rPr sz="1300" spc="98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Point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maxima=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0(or)</a:t>
            </a:r>
            <a:r>
              <a:rPr sz="1300" spc="3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</a:p>
          <a:p>
            <a:pPr marL="3064" marR="0">
              <a:lnSpc>
                <a:spcPts val="1460"/>
              </a:lnSpc>
              <a:spcBef>
                <a:spcPts val="1511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E=0</a:t>
            </a:r>
            <a:r>
              <a:rPr sz="1300" spc="131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Point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-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minima= 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/2(or)-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</a:p>
          <a:p>
            <a:pPr marL="0" marR="0">
              <a:lnSpc>
                <a:spcPts val="1460"/>
              </a:lnSpc>
              <a:spcBef>
                <a:spcPts val="1523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E=1/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√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2</a:t>
            </a:r>
            <a:r>
              <a:rPr sz="1300" spc="34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3db</a:t>
            </a:r>
            <a:r>
              <a:rPr sz="1300" spc="34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bandwidth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point=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58" dirty="0">
                <a:solidFill>
                  <a:srgbClr val="000000"/>
                </a:solidFill>
                <a:latin typeface="TSKTFQ+Times-Roman"/>
                <a:cs typeface="TSKTFQ+Times-Roman"/>
              </a:rPr>
              <a:t>±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3605" y="2398917"/>
            <a:ext cx="1054546" cy="609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k=0,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</a:p>
          <a:p>
            <a:pPr marL="1" marR="0">
              <a:lnSpc>
                <a:spcPts val="1460"/>
              </a:lnSpc>
              <a:spcBef>
                <a:spcPts val="1523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spc="3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spc="-25" dirty="0">
                <a:solidFill>
                  <a:srgbClr val="000000"/>
                </a:solidFill>
                <a:latin typeface="TSKTFQ+Times-Roman"/>
                <a:cs typeface="TSKTFQ+Times-Roman"/>
              </a:rPr>
              <a:t>=±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3597" y="3204590"/>
            <a:ext cx="2433384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END</a:t>
            </a:r>
            <a:r>
              <a:rPr sz="1300" spc="11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FIRE</a:t>
            </a:r>
            <a:r>
              <a:rPr sz="1300" spc="14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ARRAY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PATTERN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1865376" y="8930640"/>
            <a:ext cx="245364" cy="71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618487" y="3549395"/>
            <a:ext cx="4279392" cy="2420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8487" y="1092432"/>
            <a:ext cx="1793337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Pattern</a:t>
            </a:r>
            <a:r>
              <a:rPr sz="1300" u="sng" spc="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multiplication: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3605" y="1280784"/>
            <a:ext cx="5111679" cy="765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7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total</a:t>
            </a:r>
            <a:r>
              <a:rPr sz="1300" spc="6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far-field</a:t>
            </a:r>
            <a:r>
              <a:rPr sz="1300" spc="7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</a:t>
            </a:r>
            <a:r>
              <a:rPr sz="1300" spc="7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8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|E|</a:t>
            </a:r>
            <a:r>
              <a:rPr sz="1300" spc="7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8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4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(array</a:t>
            </a:r>
            <a:r>
              <a:rPr sz="1300" spc="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pattern)</a:t>
            </a:r>
            <a:r>
              <a:rPr sz="1300" spc="4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consists</a:t>
            </a:r>
            <a:r>
              <a:rPr sz="1300" spc="5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3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original</a:t>
            </a:r>
            <a:r>
              <a:rPr sz="1300" spc="17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</a:t>
            </a:r>
            <a:r>
              <a:rPr sz="1300" spc="15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15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13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16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single</a:t>
            </a:r>
            <a:r>
              <a:rPr sz="1300" spc="17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14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element</a:t>
            </a:r>
            <a:r>
              <a:rPr sz="1300" spc="16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multiplying</a:t>
            </a:r>
            <a:r>
              <a:rPr sz="1300" spc="17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with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29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magnitude</a:t>
            </a:r>
            <a:r>
              <a:rPr sz="1300" spc="30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28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30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28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factor</a:t>
            </a:r>
            <a:r>
              <a:rPr sz="1300" spc="3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|AF|.</a:t>
            </a:r>
            <a:r>
              <a:rPr sz="1300" spc="3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This</a:t>
            </a:r>
            <a:r>
              <a:rPr sz="1300" spc="3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30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30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general</a:t>
            </a:r>
            <a:r>
              <a:rPr sz="1300" spc="28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property</a:t>
            </a:r>
            <a:r>
              <a:rPr sz="1300" spc="28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 arrays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called the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principle of pattern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multiplication.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3605" y="2244575"/>
            <a:ext cx="4839168" cy="571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Uniformly</a:t>
            </a:r>
            <a:r>
              <a:rPr sz="1300" u="sng" spc="14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excited</a:t>
            </a:r>
            <a:r>
              <a:rPr sz="1300" u="sng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equally</a:t>
            </a:r>
            <a:r>
              <a:rPr sz="1300" u="sng" spc="14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spc="10" dirty="0">
                <a:solidFill>
                  <a:srgbClr val="000000"/>
                </a:solidFill>
                <a:latin typeface="EFKKRI+Times-Bold"/>
                <a:cs typeface="EFKKRI+Times-Bold"/>
              </a:rPr>
              <a:t>spaced</a:t>
            </a:r>
            <a:r>
              <a:rPr sz="1300" u="sng" spc="-13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linear arrays</a:t>
            </a:r>
          </a:p>
          <a:p>
            <a:pPr marL="1" marR="0">
              <a:lnSpc>
                <a:spcPts val="1186"/>
              </a:lnSpc>
              <a:spcBef>
                <a:spcPts val="312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Linear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arrays</a:t>
            </a:r>
            <a:r>
              <a:rPr sz="1300" spc="14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N-isotropic point sources</a:t>
            </a:r>
            <a:r>
              <a:rPr sz="1300" spc="14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equal amplitude </a:t>
            </a:r>
            <a:r>
              <a:rPr sz="1300" spc="16" dirty="0">
                <a:solidFill>
                  <a:srgbClr val="000000"/>
                </a:solidFill>
                <a:latin typeface="EFKKRI+Times-Bold"/>
                <a:cs typeface="EFKKRI+Times-Bold"/>
              </a:rPr>
              <a:t>and</a:t>
            </a:r>
          </a:p>
          <a:p>
            <a:pPr marL="1" marR="0">
              <a:lnSpc>
                <a:spcPts val="1186"/>
              </a:lnSpc>
              <a:spcBef>
                <a:spcPts val="325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spacing: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58471" y="3010523"/>
            <a:ext cx="5055806" cy="573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  <a:r>
              <a:rPr sz="1300" spc="15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13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14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said</a:t>
            </a:r>
            <a:r>
              <a:rPr sz="1300" spc="16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15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be</a:t>
            </a:r>
            <a:r>
              <a:rPr sz="1300" spc="16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linear</a:t>
            </a:r>
            <a:r>
              <a:rPr sz="1300" spc="13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if</a:t>
            </a:r>
            <a:r>
              <a:rPr sz="1300" spc="15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3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individual</a:t>
            </a:r>
            <a:r>
              <a:rPr sz="1300" spc="15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elements</a:t>
            </a:r>
            <a:r>
              <a:rPr sz="1300" spc="1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14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4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13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are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spaced</a:t>
            </a:r>
            <a:r>
              <a:rPr sz="1300" spc="3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equally along</a:t>
            </a:r>
            <a:r>
              <a:rPr sz="1300" spc="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3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line</a:t>
            </a:r>
            <a:r>
              <a:rPr sz="1300" spc="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4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uniform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if</a:t>
            </a:r>
            <a:r>
              <a:rPr sz="1300" spc="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same</a:t>
            </a:r>
            <a:r>
              <a:rPr sz="1300" spc="3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are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fed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with</a:t>
            </a:r>
            <a:r>
              <a:rPr sz="1300" spc="3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currents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equal amplitude and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having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 uniform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phase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shift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along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line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18481" y="6006706"/>
            <a:ext cx="4474476" cy="38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total field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spc="33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distance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point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in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-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direction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3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given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by</a:t>
            </a:r>
          </a:p>
          <a:p>
            <a:pPr marL="2918464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  <a:r>
              <a:rPr sz="1300" spc="-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j(n-1)</a:t>
            </a:r>
            <a:r>
              <a:rPr sz="1300" baseline="47076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</a:p>
          <a:p>
            <a:pPr marL="3401559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(1)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03596" y="6140559"/>
            <a:ext cx="1553031" cy="247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E=1+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  <a:r>
              <a:rPr sz="1300" spc="4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+</a:t>
            </a:r>
          </a:p>
          <a:p>
            <a:pPr marL="475494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baseline="71999" dirty="0">
                <a:solidFill>
                  <a:srgbClr val="000000"/>
                </a:solidFill>
                <a:latin typeface="TSKTFQ+Times-Roman"/>
                <a:cs typeface="TSKTFQ+Times-Roman"/>
              </a:rPr>
              <a:t>j</a:t>
            </a:r>
            <a:r>
              <a:rPr sz="1300" baseline="71999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738" baseline="719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  <a:r>
              <a:rPr sz="1300" spc="-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j2</a:t>
            </a:r>
            <a:r>
              <a:rPr sz="1300" baseline="47076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750" baseline="470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  <a:r>
              <a:rPr sz="1300" spc="-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j2</a:t>
            </a:r>
            <a:r>
              <a:rPr sz="1300" baseline="47076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32308" y="6198730"/>
            <a:ext cx="246750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+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45312" y="6198730"/>
            <a:ext cx="1804880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+...................................+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03598" y="6356744"/>
            <a:ext cx="4054754" cy="60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Where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total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phase difference between</a:t>
            </a:r>
            <a:r>
              <a:rPr sz="1300" spc="3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adjacent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source</a:t>
            </a:r>
          </a:p>
          <a:p>
            <a:pPr marL="41153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=dr*cos</a:t>
            </a: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 +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  <a:r>
              <a:rPr sz="13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=2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*d*cos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  <a:r>
              <a:rPr sz="13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+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</a:p>
          <a:p>
            <a:pPr marL="108209" marR="0">
              <a:lnSpc>
                <a:spcPts val="1460"/>
              </a:lnSpc>
              <a:spcBef>
                <a:spcPts val="3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  <a:r>
              <a:rPr sz="1300" spc="6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6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phase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difference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adjacent source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03603" y="6910180"/>
            <a:ext cx="2276260" cy="24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multipliying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equation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(1)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by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  <a:r>
              <a:rPr sz="1300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j</a:t>
            </a:r>
            <a:r>
              <a:rPr sz="1300" baseline="46153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74787" y="7102203"/>
            <a:ext cx="1479960" cy="24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j</a:t>
            </a:r>
            <a:r>
              <a:rPr sz="85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850" spc="8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  <a:r>
              <a:rPr sz="1300" spc="-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j</a:t>
            </a:r>
            <a:r>
              <a:rPr sz="1300" baseline="4615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074" baseline="46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  <a:r>
              <a:rPr sz="1300" spc="-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j2</a:t>
            </a:r>
            <a:r>
              <a:rPr sz="1300" baseline="4615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750" baseline="46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92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  <a:r>
              <a:rPr sz="1300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j3</a:t>
            </a:r>
            <a:r>
              <a:rPr sz="1300" baseline="4615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51246" y="7102203"/>
            <a:ext cx="431361" cy="24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  <a:r>
              <a:rPr sz="1300" spc="-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jn</a:t>
            </a:r>
            <a:r>
              <a:rPr sz="1300" baseline="4615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03598" y="7124839"/>
            <a:ext cx="656717" cy="415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  <a:r>
              <a:rPr sz="1300" spc="9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(1)-(3)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74733" y="7158850"/>
            <a:ext cx="246750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+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31933" y="7158850"/>
            <a:ext cx="246750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+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43431" y="7158850"/>
            <a:ext cx="1721236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+.................................+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138914" y="7158850"/>
            <a:ext cx="348295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(3)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869989" y="7486251"/>
            <a:ext cx="249963" cy="157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3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j</a:t>
            </a:r>
            <a:r>
              <a:rPr sz="85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38399" y="7486251"/>
            <a:ext cx="429837" cy="24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  <a:r>
              <a:rPr sz="1300" spc="-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jn</a:t>
            </a:r>
            <a:r>
              <a:rPr sz="1300" baseline="4615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03598" y="7508886"/>
            <a:ext cx="1145214" cy="223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E(1-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  <a:r>
              <a:rPr sz="1300" spc="6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)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(1-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756920" y="7542897"/>
            <a:ext cx="208107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03601" y="7676751"/>
            <a:ext cx="953435" cy="247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E=1-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  <a:r>
              <a:rPr sz="1300" spc="-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jn</a:t>
            </a:r>
            <a:r>
              <a:rPr sz="1300" baseline="47076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/1-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246375" y="7676751"/>
            <a:ext cx="1730892" cy="440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  <a:r>
              <a:rPr sz="1300" spc="-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j</a:t>
            </a:r>
            <a:r>
              <a:rPr sz="1300" baseline="47076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</a:p>
          <a:p>
            <a:pPr marL="28961" marR="0">
              <a:lnSpc>
                <a:spcPts val="1194"/>
              </a:lnSpc>
              <a:spcBef>
                <a:spcPts val="31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{sin(n</a:t>
            </a:r>
            <a:r>
              <a:rPr sz="1300" spc="63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/2)) /sin(</a:t>
            </a:r>
            <a:r>
              <a:rPr sz="1300" spc="63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 }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810423" y="7868774"/>
            <a:ext cx="549108" cy="157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3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j(n-1)</a:t>
            </a:r>
            <a:r>
              <a:rPr sz="85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03603" y="7892934"/>
            <a:ext cx="531681" cy="223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℮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03601" y="7892934"/>
            <a:ext cx="4960283" cy="417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7781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</a:p>
          <a:p>
            <a:pPr marL="0" marR="0">
              <a:lnSpc>
                <a:spcPts val="1194"/>
              </a:lnSpc>
              <a:spcBef>
                <a:spcPts val="331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If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the phase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referred to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centre point of</a:t>
            </a: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array,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then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reduces to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395470" y="7892934"/>
            <a:ext cx="275824" cy="22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487413" y="8278507"/>
            <a:ext cx="2059866" cy="60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E=(sin(n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/2)) /sin(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/2)</a:t>
            </a:r>
          </a:p>
          <a:p>
            <a:pPr marL="4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when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=0</a:t>
            </a:r>
          </a:p>
          <a:p>
            <a:pPr marL="2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E=lim</a:t>
            </a:r>
            <a:r>
              <a:rPr sz="1300" spc="3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(sin(n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/2)) /sin(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/2)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694687" y="8854578"/>
            <a:ext cx="257118" cy="22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133566" y="8888589"/>
            <a:ext cx="236044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7415" y="896736"/>
            <a:ext cx="3146310" cy="573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53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=n=Emax</a:t>
            </a:r>
          </a:p>
          <a:p>
            <a:pPr marL="41156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=0</a:t>
            </a:r>
            <a:r>
              <a:rPr sz="1300" spc="3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E=Emax= n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0" dirty="0">
                <a:solidFill>
                  <a:srgbClr val="000000"/>
                </a:solidFill>
                <a:latin typeface="TSKTFQ+Times-Roman"/>
                <a:cs typeface="TSKTFQ+Times-Roman"/>
              </a:rPr>
              <a:t>……….</a:t>
            </a:r>
            <a:r>
              <a:rPr sz="1300" spc="129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normalizing</a:t>
            </a:r>
          </a:p>
          <a:p>
            <a:pPr marL="0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Enorm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=E/Emax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=(1/n)(sin(n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/2))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/sin(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/2)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3606" y="1666875"/>
            <a:ext cx="3195267" cy="19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spc="10" dirty="0">
                <a:solidFill>
                  <a:srgbClr val="000000"/>
                </a:solidFill>
                <a:latin typeface="EFKKRI+Times-Bold"/>
                <a:cs typeface="EFKKRI+Times-Bold"/>
              </a:rPr>
              <a:t>CASE</a:t>
            </a:r>
            <a:r>
              <a:rPr sz="1300" u="sng" spc="11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spc="10" dirty="0">
                <a:solidFill>
                  <a:srgbClr val="000000"/>
                </a:solidFill>
                <a:latin typeface="EFKKRI+Times-Bold"/>
                <a:cs typeface="EFKKRI+Times-Bold"/>
              </a:rPr>
              <a:t>1: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LINEAR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BROAD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SIDE </a:t>
            </a: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ARRAY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3602" y="2047875"/>
            <a:ext cx="4939006" cy="38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said</a:t>
            </a:r>
            <a:r>
              <a:rPr sz="1300" spc="1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broadside</a:t>
            </a:r>
            <a:r>
              <a:rPr sz="1300" spc="-11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phase angle is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such that it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makes</a:t>
            </a:r>
          </a:p>
          <a:p>
            <a:pPr marL="0" marR="0">
              <a:lnSpc>
                <a:spcPts val="1194"/>
              </a:lnSpc>
              <a:spcBef>
                <a:spcPts val="43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maximum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perpendicular to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line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array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i.e.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90</a:t>
            </a:r>
            <a:r>
              <a:rPr sz="1300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&amp;270</a:t>
            </a:r>
            <a:r>
              <a:rPr sz="1300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3606" y="2432928"/>
            <a:ext cx="2851127" cy="385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7479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For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broad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side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</a:p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=dr*cos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+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11" dirty="0">
                <a:solidFill>
                  <a:srgbClr val="000000"/>
                </a:solidFill>
                <a:latin typeface="SIIGCA+TTE2t00"/>
                <a:cs typeface="SIIGCA+TTE2t00"/>
              </a:rPr>
              <a:t>β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+0=0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13986" y="2398917"/>
            <a:ext cx="1399308" cy="419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=0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=0</a:t>
            </a:r>
          </a:p>
          <a:p>
            <a:pPr marL="679703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±90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22522" y="2780692"/>
            <a:ext cx="1923256" cy="244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</a:t>
            </a:r>
            <a:r>
              <a:rPr sz="1300" spc="34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11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34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90</a:t>
            </a:r>
            <a:r>
              <a:rPr sz="1300" spc="10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&amp;270</a:t>
            </a:r>
          </a:p>
          <a:p>
            <a:pPr marL="806247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max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59122" y="2788226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91938" y="2788226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03604" y="3179205"/>
            <a:ext cx="3360694" cy="99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Broadside</a:t>
            </a:r>
            <a:r>
              <a:rPr sz="1300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array example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for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n=4</a:t>
            </a:r>
            <a:r>
              <a:rPr sz="1300" spc="14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EFKKRI+Times-Bold"/>
                <a:cs typeface="EFKKRI+Times-Bold"/>
              </a:rPr>
              <a:t>and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d=</a:t>
            </a:r>
            <a:r>
              <a:rPr sz="1300" dirty="0">
                <a:solidFill>
                  <a:srgbClr val="000000"/>
                </a:solidFill>
                <a:latin typeface="MGBSSP+TTE4t00"/>
                <a:cs typeface="MGBSSP+TTE4t00"/>
              </a:rPr>
              <a:t>λ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/2</a:t>
            </a:r>
          </a:p>
          <a:p>
            <a:pPr marL="4" marR="0">
              <a:lnSpc>
                <a:spcPts val="1545"/>
              </a:lnSpc>
              <a:spcBef>
                <a:spcPts val="1485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By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previous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results we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have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max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33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90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&amp;270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  <a:p>
            <a:pPr marL="3" marR="0">
              <a:lnSpc>
                <a:spcPts val="1186"/>
              </a:lnSpc>
              <a:spcBef>
                <a:spcPts val="184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Direction</a:t>
            </a:r>
            <a:r>
              <a:rPr sz="1300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pattern</a:t>
            </a:r>
            <a:r>
              <a:rPr sz="1300" spc="14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maxima: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03607" y="4332872"/>
            <a:ext cx="2078141" cy="223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E=(1/n)(sin(n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/2)) /sin(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/2)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03603" y="4716920"/>
            <a:ext cx="4436333" cy="60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This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maximum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when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numerator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maximum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i.e.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sin(n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/2)=1</a:t>
            </a:r>
          </a:p>
          <a:p>
            <a:pPr marL="2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/2=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±(2k+1)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where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k=0,1,2.........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44756" y="5327002"/>
            <a:ext cx="451178" cy="38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K=0</a:t>
            </a:r>
          </a:p>
          <a:p>
            <a:pPr marL="0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35955" y="5327002"/>
            <a:ext cx="1833421" cy="38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58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major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lobe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maxima</a:t>
            </a:r>
          </a:p>
          <a:p>
            <a:pPr marL="0" marR="0">
              <a:lnSpc>
                <a:spcPts val="1460"/>
              </a:lnSpc>
              <a:spcBef>
                <a:spcPts val="11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n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/2=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30" dirty="0">
                <a:solidFill>
                  <a:srgbClr val="000000"/>
                </a:solidFill>
                <a:latin typeface="TSKTFQ+Times-Roman"/>
                <a:cs typeface="TSKTFQ+Times-Roman"/>
              </a:rPr>
              <a:t>±3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  <a:r>
              <a:rPr sz="1300" spc="99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24" dirty="0">
                <a:solidFill>
                  <a:srgbClr val="000000"/>
                </a:solidFill>
                <a:latin typeface="TSKTFQ+Times-Roman"/>
                <a:cs typeface="TSKTFQ+Times-Roman"/>
              </a:rPr>
              <a:t>±3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03606" y="5671719"/>
            <a:ext cx="2962593" cy="431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 dr*cos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=2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*d*Cos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30" dirty="0">
                <a:solidFill>
                  <a:srgbClr val="000000"/>
                </a:solidFill>
                <a:latin typeface="TSKTFQ+Times-Roman"/>
                <a:cs typeface="TSKTFQ+Times-Roman"/>
              </a:rPr>
              <a:t>±3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  <a:p>
            <a:pPr marL="249926" marR="0">
              <a:lnSpc>
                <a:spcPts val="1545"/>
              </a:lnSpc>
              <a:spcBef>
                <a:spcPts val="52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-17" dirty="0">
                <a:solidFill>
                  <a:srgbClr val="000000"/>
                </a:solidFill>
                <a:latin typeface="TSKTFQ+Times-Roman"/>
                <a:cs typeface="TSKTFQ+Times-Roman"/>
              </a:rPr>
              <a:t>±3/4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87423" y="6061862"/>
            <a:ext cx="3764555" cy="24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=(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-12" baseline="-15537" dirty="0">
                <a:solidFill>
                  <a:srgbClr val="000000"/>
                </a:solidFill>
                <a:latin typeface="TSKTFQ+Times-Roman"/>
                <a:cs typeface="TSKTFQ+Times-Roman"/>
              </a:rPr>
              <a:t>max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)</a:t>
            </a:r>
            <a:r>
              <a:rPr sz="1300" baseline="-15537" dirty="0">
                <a:solidFill>
                  <a:srgbClr val="000000"/>
                </a:solidFill>
                <a:latin typeface="TSKTFQ+Times-Roman"/>
                <a:cs typeface="TSKTFQ+Times-Roman"/>
              </a:rPr>
              <a:t>minor</a:t>
            </a:r>
            <a:r>
              <a:rPr sz="1300" spc="12" baseline="-1553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baseline="-15537" dirty="0">
                <a:solidFill>
                  <a:srgbClr val="000000"/>
                </a:solidFill>
                <a:latin typeface="TSKTFQ+Times-Roman"/>
                <a:cs typeface="TSKTFQ+Times-Roman"/>
              </a:rPr>
              <a:t>lobe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-19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-1</a:t>
            </a:r>
            <a:r>
              <a:rPr sz="1300" spc="137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(±</a:t>
            </a:r>
            <a:r>
              <a:rPr sz="1300" spc="-7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3/4)</a:t>
            </a:r>
            <a:r>
              <a:rPr sz="1300" spc="34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65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±41.4</a:t>
            </a:r>
            <a:r>
              <a:rPr sz="1300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  <a:r>
              <a:rPr sz="1300" spc="119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spc="3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±138.6</a:t>
            </a:r>
            <a:r>
              <a:rPr sz="1300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26688" y="6302362"/>
            <a:ext cx="659620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50234" y="6258458"/>
            <a:ext cx="2712426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-19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-1</a:t>
            </a:r>
            <a:r>
              <a:rPr sz="1300" spc="137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(±</a:t>
            </a:r>
            <a:r>
              <a:rPr sz="1300" spc="-7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5/4)</a:t>
            </a:r>
            <a:r>
              <a:rPr sz="1300" spc="33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which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not possible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03596" y="6689978"/>
            <a:ext cx="2790044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Direction</a:t>
            </a:r>
            <a:r>
              <a:rPr sz="1300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pattern</a:t>
            </a:r>
            <a:r>
              <a:rPr sz="1300" spc="14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minima</a:t>
            </a:r>
            <a:r>
              <a:rPr sz="1300" spc="16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EFKKRI+Times-Bold"/>
                <a:cs typeface="EFKKRI+Times-Bold"/>
              </a:rPr>
              <a:t>or</a:t>
            </a:r>
            <a:r>
              <a:rPr sz="1300" spc="313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nulls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03596" y="7071982"/>
            <a:ext cx="2257983" cy="38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883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It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occurs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when numerator=0</a:t>
            </a:r>
          </a:p>
          <a:p>
            <a:pPr marL="0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i.e. sin(n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 =0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782736" y="7229995"/>
            <a:ext cx="2534924" cy="417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647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n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/2=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24" dirty="0">
                <a:solidFill>
                  <a:srgbClr val="000000"/>
                </a:solidFill>
                <a:latin typeface="TSKTFQ+Times-Roman"/>
                <a:cs typeface="TSKTFQ+Times-Roman"/>
              </a:rPr>
              <a:t>±k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</a:p>
          <a:p>
            <a:pPr marL="0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where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k=1,2,3..................................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44759" y="7615567"/>
            <a:ext cx="1857434" cy="223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now</a:t>
            </a:r>
            <a:r>
              <a:rPr sz="1300" spc="32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using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condition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03603" y="7992769"/>
            <a:ext cx="3453681" cy="427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=±2k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/n=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25" dirty="0">
                <a:solidFill>
                  <a:srgbClr val="000000"/>
                </a:solidFill>
                <a:latin typeface="TSKTFQ+Times-Roman"/>
                <a:cs typeface="TSKTFQ+Times-Roman"/>
              </a:rPr>
              <a:t>±k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  <a:r>
              <a:rPr sz="1300" spc="132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dr*cos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2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*d/2*cos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</a:p>
          <a:p>
            <a:pPr marL="1" marR="0">
              <a:lnSpc>
                <a:spcPts val="1194"/>
              </a:lnSpc>
              <a:spcBef>
                <a:spcPts val="373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Substituting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for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 rearranging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above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term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87423" y="8379865"/>
            <a:ext cx="1103317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-24" dirty="0">
                <a:solidFill>
                  <a:srgbClr val="000000"/>
                </a:solidFill>
                <a:latin typeface="TSKTFQ+Times-Roman"/>
                <a:cs typeface="TSKTFQ+Times-Roman"/>
              </a:rPr>
              <a:t>±k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022179" y="8379865"/>
            <a:ext cx="978188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-17" dirty="0">
                <a:solidFill>
                  <a:srgbClr val="000000"/>
                </a:solidFill>
                <a:latin typeface="TSKTFQ+Times-Roman"/>
                <a:cs typeface="TSKTFQ+Times-Roman"/>
              </a:rPr>
              <a:t>±k/2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03597" y="8576461"/>
            <a:ext cx="2123774" cy="244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</a:t>
            </a:r>
            <a:r>
              <a:rPr sz="1300" spc="98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-11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min</a:t>
            </a:r>
            <a:r>
              <a:rPr sz="1300" spc="129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=cos-1(±k/2)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793491" y="8773058"/>
            <a:ext cx="2319392" cy="24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29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-11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min</a:t>
            </a:r>
            <a:r>
              <a:rPr sz="1300" spc="129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=cos</a:t>
            </a:r>
            <a:r>
              <a:rPr sz="1300" spc="38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(±1/2)=</a:t>
            </a: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31" dirty="0">
                <a:solidFill>
                  <a:srgbClr val="000000"/>
                </a:solidFill>
                <a:latin typeface="TSKTFQ+Times-Roman"/>
                <a:cs typeface="TSKTFQ+Times-Roman"/>
              </a:rPr>
              <a:t>±60</a:t>
            </a:r>
            <a:r>
              <a:rPr sz="1300" spc="47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±120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439666" y="8780592"/>
            <a:ext cx="241725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-1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340350" y="8780592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960618" y="8780592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18487" y="8816962"/>
            <a:ext cx="451178" cy="384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K=1</a:t>
            </a:r>
          </a:p>
          <a:p>
            <a:pPr marL="0" marR="0">
              <a:lnSpc>
                <a:spcPts val="1194"/>
              </a:lnSpc>
              <a:spcBef>
                <a:spcPts val="341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666998" y="8968129"/>
            <a:ext cx="2139578" cy="24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29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-1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min</a:t>
            </a:r>
            <a:r>
              <a:rPr sz="1300" spc="139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=cos</a:t>
            </a:r>
            <a:r>
              <a:rPr sz="1300" spc="38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(±1)</a:t>
            </a:r>
            <a:r>
              <a:rPr sz="1300" spc="67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0</a:t>
            </a:r>
            <a:r>
              <a:rPr sz="1300" spc="44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17" dirty="0">
                <a:solidFill>
                  <a:srgbClr val="000000"/>
                </a:solidFill>
                <a:latin typeface="TSKTFQ+Times-Roman"/>
                <a:cs typeface="TSKTFQ+Times-Roman"/>
              </a:rPr>
              <a:t>±180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314698" y="8975665"/>
            <a:ext cx="241725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-1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035550" y="8975665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655818" y="8975665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403597" y="1243584"/>
            <a:ext cx="4110228" cy="260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7415" y="1090803"/>
            <a:ext cx="2878373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Beam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width</a:t>
            </a:r>
            <a:r>
              <a:rPr sz="1300" spc="11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is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the</a:t>
            </a:r>
            <a:r>
              <a:rPr sz="1300" spc="-13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angle</a:t>
            </a:r>
            <a:r>
              <a:rPr sz="1300" spc="11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b/w</a:t>
            </a:r>
            <a:r>
              <a:rPr sz="1300" spc="33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first nulls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3603" y="3889871"/>
            <a:ext cx="3700547" cy="573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From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pattern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we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see that</a:t>
            </a:r>
          </a:p>
          <a:p>
            <a:pPr marL="41156" marR="0">
              <a:lnSpc>
                <a:spcPts val="1194"/>
              </a:lnSpc>
              <a:spcBef>
                <a:spcPts val="3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Beamwidth</a:t>
            </a:r>
            <a:r>
              <a:rPr sz="1300" spc="33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between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first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pair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nulls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=BWFN=60</a:t>
            </a:r>
            <a:r>
              <a:rPr sz="1300" baseline="47077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  <a:p>
            <a:pPr marL="0" marR="0">
              <a:lnSpc>
                <a:spcPts val="1194"/>
              </a:lnSpc>
              <a:spcBef>
                <a:spcPts val="31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Half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beam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width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=BWFN/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2=30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3605" y="4661534"/>
            <a:ext cx="2218586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CASE2: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END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FIRE ARRAY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18488" y="5043539"/>
            <a:ext cx="4747327" cy="38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said</a:t>
            </a:r>
            <a:r>
              <a:rPr sz="1300" spc="1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end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fire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phase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angle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such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that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makes</a:t>
            </a:r>
          </a:p>
          <a:p>
            <a:pPr marL="0" marR="0">
              <a:lnSpc>
                <a:spcPts val="1194"/>
              </a:lnSpc>
              <a:spcBef>
                <a:spcPts val="31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maximum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</a:t>
            </a:r>
            <a:r>
              <a:rPr sz="1300" spc="33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3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 line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array i.e.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&amp;180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68417" y="5430635"/>
            <a:ext cx="1410914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For</a:t>
            </a:r>
            <a:r>
              <a:rPr sz="1300" spc="3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end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fire</a:t>
            </a:r>
            <a:r>
              <a:rPr sz="1300" spc="32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19854" y="5386731"/>
            <a:ext cx="1521228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=0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&amp;180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18482" y="5775351"/>
            <a:ext cx="1892389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=dr*cos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+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14570" y="5785244"/>
            <a:ext cx="563047" cy="223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-dr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18484" y="6203302"/>
            <a:ext cx="4733942" cy="575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3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above result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indicates that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for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end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fire array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-1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phase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difference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b/w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retarded progressively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by</a:t>
            </a:r>
            <a:r>
              <a:rPr sz="1300" spc="-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same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amount</a:t>
            </a:r>
          </a:p>
          <a:p>
            <a:pPr marL="0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as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spacing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b/w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radians.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18484" y="6746887"/>
            <a:ext cx="778522" cy="223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If</a:t>
            </a:r>
            <a:r>
              <a:rPr sz="1300" spc="32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d=</a:t>
            </a: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19754" y="6746887"/>
            <a:ext cx="1872112" cy="223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-dr</a:t>
            </a:r>
            <a:r>
              <a:rPr sz="1300" spc="3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2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x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/2=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-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18485" y="6938911"/>
            <a:ext cx="4543685" cy="415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53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above result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indicates that source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2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lags behind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source1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by</a:t>
            </a:r>
            <a:r>
              <a:rPr sz="1300" spc="-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radians.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18485" y="7518031"/>
            <a:ext cx="3140906" cy="22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End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fire array</a:t>
            </a:r>
            <a:r>
              <a:rPr sz="1300" spc="16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example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for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n=4</a:t>
            </a:r>
            <a:r>
              <a:rPr sz="1300" spc="14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and</a:t>
            </a:r>
            <a:r>
              <a:rPr sz="1300" spc="17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EFKKRI+Times-Bold"/>
                <a:cs typeface="EFKKRI+Times-Bold"/>
              </a:rPr>
              <a:t>d=</a:t>
            </a:r>
            <a:r>
              <a:rPr sz="1300" dirty="0">
                <a:solidFill>
                  <a:srgbClr val="000000"/>
                </a:solidFill>
                <a:latin typeface="MGBSSP+TTE4t00"/>
                <a:cs typeface="MGBSSP+TTE4t00"/>
              </a:rPr>
              <a:t>λ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/2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18480" y="7936609"/>
            <a:ext cx="1619691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Direction</a:t>
            </a:r>
            <a:r>
              <a:rPr sz="1300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maxima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18480" y="8092579"/>
            <a:ext cx="3186445" cy="998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Maxima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occurs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when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sin(n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/2)=1</a:t>
            </a:r>
          </a:p>
          <a:p>
            <a:pPr marL="4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i.e.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/2=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±(2k+1)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</a:p>
          <a:p>
            <a:pPr marL="83817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where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k=0,1,2.........</a:t>
            </a:r>
          </a:p>
          <a:p>
            <a:pPr marL="6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±(2k+1)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/n</a:t>
            </a:r>
            <a:r>
              <a:rPr sz="1300" spc="23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dr*cos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+</a:t>
            </a:r>
            <a:r>
              <a:rPr sz="1300" spc="11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±(2k+1)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/n</a:t>
            </a:r>
          </a:p>
          <a:p>
            <a:pPr marL="41160" marR="0">
              <a:lnSpc>
                <a:spcPts val="1535"/>
              </a:lnSpc>
              <a:spcBef>
                <a:spcPts val="5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[±(2k+1)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/n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–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]/dr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8481" y="855880"/>
            <a:ext cx="3821681" cy="632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</a:t>
            </a:r>
            <a:r>
              <a:rPr sz="1300" spc="98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max</a:t>
            </a:r>
            <a:r>
              <a:rPr sz="1300" spc="115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=cos-1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{[±(2k+1)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/n –</a:t>
            </a:r>
            <a:r>
              <a:rPr sz="1300" spc="11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]/dr}</a:t>
            </a:r>
          </a:p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By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definition</a:t>
            </a:r>
            <a:r>
              <a:rPr sz="1300" spc="33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For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end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fire</a:t>
            </a:r>
            <a:r>
              <a:rPr sz="1300" spc="1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-2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: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-dr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= </a:t>
            </a: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-2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*d</a:t>
            </a:r>
          </a:p>
          <a:p>
            <a:pPr marL="5" marR="0">
              <a:lnSpc>
                <a:spcPts val="1536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</a:t>
            </a:r>
            <a:r>
              <a:rPr sz="1300" spc="98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max</a:t>
            </a:r>
            <a:r>
              <a:rPr sz="1300" spc="115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=cos-1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{[±(2k+1)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/n –</a:t>
            </a:r>
            <a:r>
              <a:rPr sz="1300" spc="11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]/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(-2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*d)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}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8490" y="1446418"/>
            <a:ext cx="2699589" cy="619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For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n=4,</a:t>
            </a:r>
            <a:r>
              <a:rPr sz="1300" spc="-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d=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equation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 solving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we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get</a:t>
            </a:r>
          </a:p>
          <a:p>
            <a:pPr marL="626360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spc="22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max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=cos-1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{[±(2k+1)/4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+1}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19886" y="1446418"/>
            <a:ext cx="3149625" cy="223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dr=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3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after substituting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these values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above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8487" y="2056499"/>
            <a:ext cx="1402550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Where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k=0,1,2......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18487" y="2440547"/>
            <a:ext cx="1808728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For</a:t>
            </a:r>
            <a:r>
              <a:rPr sz="1300" spc="31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major 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lobe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maxima,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59635" y="2785264"/>
            <a:ext cx="1412324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0=dr*cos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+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36043" y="2981860"/>
            <a:ext cx="1063089" cy="427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=dr*cos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-dr</a:t>
            </a:r>
          </a:p>
          <a:p>
            <a:pPr marL="82302" marR="0">
              <a:lnSpc>
                <a:spcPts val="1523"/>
              </a:lnSpc>
              <a:spcBef>
                <a:spcPts val="5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=dr(cos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-1)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45755" y="3175408"/>
            <a:ext cx="754074" cy="24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-13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m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02301" y="3372003"/>
            <a:ext cx="1746326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fore 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3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=0</a:t>
            </a:r>
            <a:r>
              <a:rPr sz="1300" spc="44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180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69106" y="3379538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97934" y="3379538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18487" y="3481647"/>
            <a:ext cx="3165942" cy="317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0015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m</a:t>
            </a:r>
          </a:p>
          <a:p>
            <a:pPr marL="0" marR="0">
              <a:lnSpc>
                <a:spcPts val="1194"/>
              </a:lnSpc>
              <a:spcBef>
                <a:spcPts val="240"/>
              </a:spcBef>
              <a:spcAft>
                <a:spcPts val="0"/>
              </a:spcAft>
            </a:pP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Minor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lobe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maxima occurs</a:t>
            </a: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when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k=1,2,3......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18487" y="3804527"/>
            <a:ext cx="451178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793357" y="3760624"/>
            <a:ext cx="2504890" cy="427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</a:t>
            </a:r>
            <a:r>
              <a:rPr sz="1300" spc="29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max)minor1=cos-1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{[±(3)/4</a:t>
            </a:r>
            <a:r>
              <a:rPr sz="1300" spc="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+1}</a:t>
            </a:r>
          </a:p>
          <a:p>
            <a:pPr marL="955558" marR="0">
              <a:lnSpc>
                <a:spcPts val="1194"/>
              </a:lnSpc>
              <a:spcBef>
                <a:spcPts val="373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=cos-1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(7/4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1/4)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18493" y="4190099"/>
            <a:ext cx="3062907" cy="385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Since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cos-1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(7/4</a:t>
            </a:r>
            <a:r>
              <a:rPr sz="1300" spc="1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)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possible</a:t>
            </a:r>
          </a:p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(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max)minor1=cos-1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(1/4)=75.5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18487" y="4772267"/>
            <a:ext cx="1468132" cy="38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K=2</a:t>
            </a:r>
          </a:p>
          <a:p>
            <a:pPr marL="4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=cos-1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(9/4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-1/4)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52204" y="4728363"/>
            <a:ext cx="2505064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</a:t>
            </a:r>
            <a:r>
              <a:rPr sz="1300" spc="29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max)minor2=cos-1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{[±(5)/4</a:t>
            </a:r>
            <a:r>
              <a:rPr sz="1300" spc="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+1}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18491" y="5157838"/>
            <a:ext cx="2502244" cy="57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Since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cos-1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(9/4</a:t>
            </a:r>
            <a:r>
              <a:rPr sz="1300" spc="1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)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possible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</a:t>
            </a:r>
          </a:p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(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max)minor1=cos-1 (-1/4)=104.4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618487" y="5932549"/>
            <a:ext cx="2035738" cy="379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Direction</a:t>
            </a:r>
            <a:r>
              <a:rPr sz="1300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nulls:</a:t>
            </a:r>
          </a:p>
          <a:p>
            <a:pPr marL="0" marR="0">
              <a:lnSpc>
                <a:spcPts val="1194"/>
              </a:lnSpc>
              <a:spcBef>
                <a:spcPts val="30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it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occurs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when numerator=0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618487" y="6282067"/>
            <a:ext cx="1261847" cy="223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i.e. sin(n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 =0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310267" y="6282067"/>
            <a:ext cx="887468" cy="223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n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/2=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24" dirty="0">
                <a:solidFill>
                  <a:srgbClr val="000000"/>
                </a:solidFill>
                <a:latin typeface="TSKTFQ+Times-Roman"/>
                <a:cs typeface="TSKTFQ+Times-Roman"/>
              </a:rPr>
              <a:t>±k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618490" y="6508103"/>
            <a:ext cx="3036291" cy="576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9859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where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k=1,2,3..................................</a:t>
            </a:r>
          </a:p>
          <a:p>
            <a:pPr marL="0" marR="0">
              <a:lnSpc>
                <a:spcPts val="1523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=dr*cos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+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=dr(cos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-1)</a:t>
            </a:r>
          </a:p>
          <a:p>
            <a:pPr marL="0" marR="0">
              <a:lnSpc>
                <a:spcPts val="1460"/>
              </a:lnSpc>
              <a:spcBef>
                <a:spcPts val="6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dr=2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</a:t>
            </a:r>
            <a:r>
              <a:rPr sz="1300" spc="18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*</a:t>
            </a:r>
            <a:r>
              <a:rPr sz="1300" spc="18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/2=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18487" y="7087222"/>
            <a:ext cx="1729600" cy="578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Substituting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for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 n</a:t>
            </a:r>
          </a:p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dr(cos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-1)=</a:t>
            </a:r>
            <a:r>
              <a:rPr sz="1300" spc="1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±2k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/n</a:t>
            </a:r>
          </a:p>
          <a:p>
            <a:pPr marL="41155" marR="0">
              <a:lnSpc>
                <a:spcPts val="1194"/>
              </a:lnSpc>
              <a:spcBef>
                <a:spcPts val="323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666826" y="7238390"/>
            <a:ext cx="1113868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±k/2+1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825751" y="7627009"/>
            <a:ext cx="1666461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null</a:t>
            </a:r>
            <a:r>
              <a:rPr sz="1300" spc="3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=cos-1(±k/2+1)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618487" y="7867509"/>
            <a:ext cx="497349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k=1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380487" y="7823605"/>
            <a:ext cx="3010627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null1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=cos-1(±1/2+1) = cos-1(3/2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1/2)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618487" y="8059533"/>
            <a:ext cx="1963135" cy="576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52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since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cos-1(3/2)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not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exist ,</a:t>
            </a:r>
          </a:p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null1</a:t>
            </a:r>
            <a:r>
              <a:rPr sz="1300" spc="34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cos-1(1/2)=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19" dirty="0">
                <a:solidFill>
                  <a:srgbClr val="000000"/>
                </a:solidFill>
                <a:latin typeface="TSKTFQ+Times-Roman"/>
                <a:cs typeface="TSKTFQ+Times-Roman"/>
              </a:rPr>
              <a:t>±60</a:t>
            </a:r>
          </a:p>
          <a:p>
            <a:pPr marL="626329" marR="0">
              <a:lnSpc>
                <a:spcPts val="1194"/>
              </a:lnSpc>
              <a:spcBef>
                <a:spcPts val="311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fore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659635" y="8599321"/>
            <a:ext cx="1051507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null1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-25" dirty="0">
                <a:solidFill>
                  <a:srgbClr val="000000"/>
                </a:solidFill>
                <a:latin typeface="TSKTFQ+Times-Roman"/>
                <a:cs typeface="TSKTFQ+Times-Roman"/>
              </a:rPr>
              <a:t>±60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618487" y="9027273"/>
            <a:ext cx="498855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2,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618487" y="3419856"/>
            <a:ext cx="3875532" cy="3000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8487" y="855880"/>
            <a:ext cx="2031431" cy="1010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null2</a:t>
            </a:r>
            <a:r>
              <a:rPr sz="1300" spc="34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=cos-1(±2/2+1)</a:t>
            </a:r>
          </a:p>
          <a:p>
            <a:pPr marL="0" marR="0">
              <a:lnSpc>
                <a:spcPts val="1194"/>
              </a:lnSpc>
              <a:spcBef>
                <a:spcPts val="36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cos-1(2</a:t>
            </a:r>
            <a:r>
              <a:rPr sz="1300" spc="33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0)</a:t>
            </a:r>
          </a:p>
          <a:p>
            <a:pPr marL="41153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since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cos-1(2)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exist ,</a:t>
            </a:r>
          </a:p>
          <a:p>
            <a:pPr marL="41147" marR="0">
              <a:lnSpc>
                <a:spcPts val="153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null2</a:t>
            </a:r>
            <a:r>
              <a:rPr sz="1300" spc="34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cos-1(0)= </a:t>
            </a:r>
            <a:r>
              <a:rPr sz="1300" spc="-25" dirty="0">
                <a:solidFill>
                  <a:srgbClr val="000000"/>
                </a:solidFill>
                <a:latin typeface="TSKTFQ+Times-Roman"/>
                <a:cs typeface="TSKTFQ+Times-Roman"/>
              </a:rPr>
              <a:t>±90</a:t>
            </a:r>
          </a:p>
          <a:p>
            <a:pPr marL="207270" marR="0">
              <a:lnSpc>
                <a:spcPts val="1545"/>
              </a:lnSpc>
              <a:spcBef>
                <a:spcPts val="2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fore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null2 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±900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8487" y="1872095"/>
            <a:ext cx="456196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k=3,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96667" y="1828191"/>
            <a:ext cx="3024010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null3 =cos-1(±3/2+1) = cos-1(5/2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or-1/2)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59640" y="2023264"/>
            <a:ext cx="3992384" cy="42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since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cos-1(5/2)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not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exist ,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null3</a:t>
            </a:r>
            <a:r>
              <a:rPr sz="1300" spc="33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cos-1(-1/2)= </a:t>
            </a:r>
            <a:r>
              <a:rPr sz="1300" spc="-17" dirty="0">
                <a:solidFill>
                  <a:srgbClr val="000000"/>
                </a:solidFill>
                <a:latin typeface="TSKTFQ+Times-Roman"/>
                <a:cs typeface="TSKTFQ+Times-Roman"/>
              </a:rPr>
              <a:t>±120</a:t>
            </a:r>
            <a:r>
              <a:rPr sz="1300" spc="3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  <a:p>
            <a:pPr marL="83805" marR="0">
              <a:lnSpc>
                <a:spcPts val="1535"/>
              </a:lnSpc>
              <a:spcBef>
                <a:spcPts val="5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fore,</a:t>
            </a:r>
            <a:r>
              <a:rPr sz="1300" spc="-1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null3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±1200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73094" y="2414932"/>
            <a:ext cx="2510852" cy="24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null4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</a:t>
            </a:r>
            <a:r>
              <a:rPr sz="1300" spc="38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(±4/2+1)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-1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39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(3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or-1)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57370" y="2422466"/>
            <a:ext cx="242582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-1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27218" y="2422466"/>
            <a:ext cx="241725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-1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18486" y="2458835"/>
            <a:ext cx="540008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k=4</a:t>
            </a:r>
            <a:r>
              <a:rPr sz="1300" spc="3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59644" y="2619062"/>
            <a:ext cx="1742384" cy="22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since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-1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(3) not exist 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91838" y="2611527"/>
            <a:ext cx="491077" cy="244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</a:p>
          <a:p>
            <a:pPr marL="117347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null4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00275" y="2619062"/>
            <a:ext cx="1367299" cy="22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-1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-1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(-1)= ±180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52088" y="2808124"/>
            <a:ext cx="1768142" cy="24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fore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null14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±180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18487" y="3047099"/>
            <a:ext cx="1891870" cy="38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k=5</a:t>
            </a:r>
            <a:r>
              <a:rPr sz="1300" spc="65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,</a:t>
            </a:r>
          </a:p>
          <a:p>
            <a:pPr marL="41153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both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values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doesn't exists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631947" y="3003196"/>
            <a:ext cx="2771470" cy="24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null5</a:t>
            </a:r>
            <a:r>
              <a:rPr sz="1300" spc="-14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=cos</a:t>
            </a:r>
            <a:r>
              <a:rPr sz="1300" spc="38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(±5/2+1)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-1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37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(7/2 or-3/2)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16222" y="3010731"/>
            <a:ext cx="241725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-1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386070" y="3010731"/>
            <a:ext cx="241725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-1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18487" y="6781105"/>
            <a:ext cx="1556280" cy="226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BWFN=60+60=120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03603" y="7203565"/>
            <a:ext cx="4311202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END</a:t>
            </a:r>
            <a:r>
              <a:rPr sz="1300" spc="11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FIRE</a:t>
            </a:r>
            <a:r>
              <a:rPr sz="1300" spc="14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ARRAY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EFKKRI+Times-Bold"/>
                <a:cs typeface="EFKKRI+Times-Bold"/>
              </a:rPr>
              <a:t>WITH</a:t>
            </a:r>
            <a:r>
              <a:rPr sz="1300" spc="-2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EFKKRI+Times-Bold"/>
                <a:cs typeface="EFKKRI+Times-Bold"/>
              </a:rPr>
              <a:t>INCREASED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DIRECTIVITY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03603" y="7587613"/>
            <a:ext cx="4954429" cy="1352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HANSEN&amp;WOODYARD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CONDITION:</a:t>
            </a:r>
          </a:p>
          <a:p>
            <a:pPr marL="124964" marR="0">
              <a:lnSpc>
                <a:spcPts val="1194"/>
              </a:lnSpc>
              <a:spcBef>
                <a:spcPts val="30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It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states that a large directivity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obtained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by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increasing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phase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change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b/w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sources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so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that,</a:t>
            </a:r>
          </a:p>
          <a:p>
            <a:pPr marL="166115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=-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(dr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+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/n)</a:t>
            </a:r>
          </a:p>
          <a:p>
            <a:pPr marL="124965" marR="0">
              <a:lnSpc>
                <a:spcPts val="1545"/>
              </a:lnSpc>
              <a:spcBef>
                <a:spcPts val="5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now,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=dr*cos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+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δ</a:t>
            </a:r>
          </a:p>
          <a:p>
            <a:pPr marL="207276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=dr*cos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-(dr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+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/n)</a:t>
            </a:r>
          </a:p>
          <a:p>
            <a:pPr marL="207266" marR="0">
              <a:lnSpc>
                <a:spcPts val="1545"/>
              </a:lnSpc>
              <a:spcBef>
                <a:spcPts val="2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=dr(cos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-1)-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/n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3603" y="1090803"/>
            <a:ext cx="3053356" cy="379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End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fire array </a:t>
            </a:r>
            <a:r>
              <a:rPr sz="1300" spc="14" dirty="0">
                <a:solidFill>
                  <a:srgbClr val="000000"/>
                </a:solidFill>
                <a:latin typeface="EFKKRI+Times-Bold"/>
                <a:cs typeface="EFKKRI+Times-Bold"/>
              </a:rPr>
              <a:t>with</a:t>
            </a:r>
            <a:r>
              <a:rPr sz="1300" spc="-17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Increased directivity</a:t>
            </a:r>
          </a:p>
          <a:p>
            <a:pPr marL="0" marR="0">
              <a:lnSpc>
                <a:spcPts val="1460"/>
              </a:lnSpc>
              <a:spcBef>
                <a:spcPts val="41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Example</a:t>
            </a:r>
            <a:r>
              <a:rPr sz="1300" spc="-13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with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n=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4</a:t>
            </a:r>
            <a:r>
              <a:rPr sz="1300" spc="21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&amp;d=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3601" y="1440321"/>
            <a:ext cx="1144304" cy="223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dr=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2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*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λ</a:t>
            </a: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95598" y="1430428"/>
            <a:ext cx="1482793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-1)-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3601" y="1819048"/>
            <a:ext cx="3828565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W.K.T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major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lobe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occurs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 direction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  <a:r>
              <a:rPr sz="1300" spc="119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180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44756" y="2020131"/>
            <a:ext cx="452899" cy="22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94927" y="2022489"/>
            <a:ext cx="2078132" cy="223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E=(1/n)(sin(n</a:t>
            </a:r>
            <a:r>
              <a:rPr sz="1300" spc="64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/2)) /sin(</a:t>
            </a:r>
            <a:r>
              <a:rPr sz="1300" spc="63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/2)</a:t>
            </a:r>
          </a:p>
          <a:p>
            <a:pPr marL="161695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07791" y="2022489"/>
            <a:ext cx="275824" cy="22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69720" y="2207668"/>
            <a:ext cx="1935233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where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(cos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-1)-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44756" y="2411108"/>
            <a:ext cx="2552477" cy="80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1293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(cos0-1)-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  <a:p>
            <a:pPr marL="835100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=-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</a:t>
            </a:r>
          </a:p>
          <a:p>
            <a:pPr marL="42658" marR="0">
              <a:lnSpc>
                <a:spcPts val="1460"/>
              </a:lnSpc>
              <a:spcBef>
                <a:spcPts val="1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=(1/4) sin(-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/2)/sin(-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/8)=0.653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03605" y="3370395"/>
            <a:ext cx="666262" cy="22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180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03603" y="3755277"/>
            <a:ext cx="2244792" cy="804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E=(1/n)(sin(n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/2)) /sin(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/2)</a:t>
            </a:r>
          </a:p>
          <a:p>
            <a:pPr marL="16612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where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(cos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-1)-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  <a:p>
            <a:pPr marL="792446" marR="0">
              <a:lnSpc>
                <a:spcPts val="1460"/>
              </a:lnSpc>
              <a:spcBef>
                <a:spcPts val="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(cos180-1)-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  <a:p>
            <a:pPr marL="876265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=-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9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44756" y="4561955"/>
            <a:ext cx="756814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03600" y="4721492"/>
            <a:ext cx="2250193" cy="608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56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=(1/4)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sin(- 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9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/2)/sin(-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9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/8)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=-0.653</a:t>
            </a:r>
          </a:p>
          <a:p>
            <a:pPr marL="0" marR="0">
              <a:lnSpc>
                <a:spcPts val="1186"/>
              </a:lnSpc>
              <a:spcBef>
                <a:spcPts val="333"/>
              </a:spcBef>
              <a:spcAft>
                <a:spcPts val="0"/>
              </a:spcAft>
            </a:pP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MAXIMA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DIRECTIONS: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44748" y="5297564"/>
            <a:ext cx="1945079" cy="804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by</a:t>
            </a:r>
            <a:r>
              <a:rPr sz="1300" spc="-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definition</a:t>
            </a:r>
            <a:r>
              <a:rPr sz="1300" spc="3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sin(n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/2)=1</a:t>
            </a:r>
          </a:p>
          <a:p>
            <a:pPr marL="126481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Where</a:t>
            </a:r>
            <a:r>
              <a:rPr sz="1300" spc="33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k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=1,2,3..............</a:t>
            </a:r>
          </a:p>
          <a:p>
            <a:pPr marL="10" marR="0">
              <a:lnSpc>
                <a:spcPts val="1460"/>
              </a:lnSpc>
              <a:spcBef>
                <a:spcPts val="23"/>
              </a:spcBef>
              <a:spcAft>
                <a:spcPts val="0"/>
              </a:spcAft>
            </a:pP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now,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±</a:t>
            </a:r>
            <a:r>
              <a:rPr sz="1300" spc="-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(2k+1)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/n</a:t>
            </a:r>
          </a:p>
          <a:p>
            <a:pPr marL="10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fore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25373" y="5297564"/>
            <a:ext cx="1388526" cy="223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n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/2=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±(2k+1)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297934" y="5674767"/>
            <a:ext cx="2040391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(cos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-1)-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/4=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±(2k+1)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28570" y="6061862"/>
            <a:ext cx="1616620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±(2k+1)/4+5/4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18487" y="6302362"/>
            <a:ext cx="451178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12241" y="6258458"/>
            <a:ext cx="2478321" cy="431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04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±(3)/4+5/4=1/2</a:t>
            </a:r>
          </a:p>
          <a:p>
            <a:pPr marL="0" marR="0">
              <a:lnSpc>
                <a:spcPts val="1545"/>
              </a:lnSpc>
              <a:spcBef>
                <a:spcPts val="52"/>
              </a:spcBef>
              <a:spcAft>
                <a:spcPts val="0"/>
              </a:spcAft>
            </a:pP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which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implies 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=cos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-1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(1/2)=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</a:t>
            </a:r>
            <a:r>
              <a:rPr sz="1300" spc="-7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60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154894" y="6651650"/>
            <a:ext cx="1252087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fore (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spc="11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593590" y="6695554"/>
            <a:ext cx="589526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</a:t>
            </a:r>
            <a:r>
              <a:rPr sz="1300" spc="-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60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72126" y="6659186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015994" y="6761292"/>
            <a:ext cx="702858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max</a:t>
            </a:r>
            <a:r>
              <a:rPr sz="850" spc="23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minor1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03603" y="7047115"/>
            <a:ext cx="2443922" cy="1379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Now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E=(1/n)(sin(n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/2)) /sin(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</a:t>
            </a:r>
          </a:p>
          <a:p>
            <a:pPr marL="166113" marR="0">
              <a:lnSpc>
                <a:spcPts val="152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where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(cos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-1)-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  <a:p>
            <a:pPr marL="792446" marR="0">
              <a:lnSpc>
                <a:spcPts val="1460"/>
              </a:lnSpc>
              <a:spcBef>
                <a:spcPts val="4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(cos60-1)-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  <a:p>
            <a:pPr marL="876259" marR="0">
              <a:lnSpc>
                <a:spcPts val="1460"/>
              </a:lnSpc>
              <a:spcBef>
                <a:spcPts val="11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=-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3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Now,</a:t>
            </a:r>
          </a:p>
          <a:p>
            <a:pPr marL="0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=(1/4)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sin(- 3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/2)/sin(- 3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/8)</a:t>
            </a:r>
          </a:p>
          <a:p>
            <a:pPr marL="583666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=-0.27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03598" y="8391972"/>
            <a:ext cx="2109496" cy="226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</a:t>
            </a:r>
            <a:r>
              <a:rPr sz="1300" spc="98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-0.27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±</a:t>
            </a:r>
            <a:r>
              <a:rPr sz="1300" spc="-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60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03597" y="8816962"/>
            <a:ext cx="2563649" cy="38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K=2</a:t>
            </a:r>
          </a:p>
          <a:p>
            <a:pPr marL="166124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which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implies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=cos-1(0)= ±</a:t>
            </a:r>
            <a:r>
              <a:rPr sz="1300" spc="-7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90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77102" y="8773058"/>
            <a:ext cx="3451403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±(5)/4+5/4=0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&amp;10/4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which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possible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3665220" y="7685532"/>
            <a:ext cx="220979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689603" y="7101840"/>
            <a:ext cx="24536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0503" y="3634740"/>
            <a:ext cx="192023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28187" y="3462528"/>
            <a:ext cx="65532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4288" y="3634740"/>
            <a:ext cx="164591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2993" y="955368"/>
            <a:ext cx="5505506" cy="60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Example</a:t>
            </a:r>
          </a:p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 antenna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has a field pattern given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E(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)=cos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2100" baseline="46285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2100" spc="173" baseline="46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for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o</a:t>
            </a:r>
            <a:r>
              <a:rPr sz="1350" spc="129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2100" baseline="46285" dirty="0">
                <a:solidFill>
                  <a:srgbClr val="000000"/>
                </a:solidFill>
                <a:latin typeface="BCOIQQ+TTE2t00"/>
                <a:cs typeface="BCOIQQ+TTE2t00"/>
              </a:rPr>
              <a:t>≤</a:t>
            </a:r>
            <a:r>
              <a:rPr sz="2100" spc="-177" baseline="46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aseline="46285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2100" spc="-176" baseline="46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aseline="46285" dirty="0">
                <a:solidFill>
                  <a:srgbClr val="000000"/>
                </a:solidFill>
                <a:latin typeface="BCOIQQ+TTE2t00"/>
                <a:cs typeface="BCOIQQ+TTE2t00"/>
              </a:rPr>
              <a:t>≤</a:t>
            </a:r>
            <a:r>
              <a:rPr sz="2100" spc="-188" baseline="46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90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o .</a:t>
            </a:r>
            <a:r>
              <a:rPr sz="1350" spc="356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Find</a:t>
            </a:r>
          </a:p>
          <a:p>
            <a:pPr marL="4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Beam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 of the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pattern. Also find</a:t>
            </a:r>
            <a:r>
              <a:rPr sz="1400" spc="35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Approximate beam</a:t>
            </a:r>
            <a:r>
              <a:rPr sz="1400" spc="-2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 using Half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2997" y="1566037"/>
            <a:ext cx="1541262" cy="31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 Beamwidths</a:t>
            </a:r>
          </a:p>
          <a:p>
            <a:pPr marL="833629" marR="0">
              <a:lnSpc>
                <a:spcPts val="672"/>
              </a:lnSpc>
              <a:spcBef>
                <a:spcPts val="209"/>
              </a:spcBef>
              <a:spcAft>
                <a:spcPts val="0"/>
              </a:spcAft>
            </a:pPr>
            <a:r>
              <a:rPr sz="700" spc="46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700" spc="-21" dirty="0">
                <a:solidFill>
                  <a:srgbClr val="000000"/>
                </a:solidFill>
                <a:latin typeface="OTAJKE+Symbol"/>
                <a:cs typeface="OTAJKE+Symbol"/>
              </a:rPr>
              <a:t>ΠΠ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05583" y="1818811"/>
            <a:ext cx="307653" cy="398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1"/>
              </a:lnSpc>
              <a:spcBef>
                <a:spcPts val="0"/>
              </a:spcBef>
              <a:spcAft>
                <a:spcPts val="0"/>
              </a:spcAft>
            </a:pPr>
            <a:r>
              <a:rPr sz="1800" spc="238" dirty="0">
                <a:solidFill>
                  <a:srgbClr val="000000"/>
                </a:solidFill>
                <a:latin typeface="BJDSDB+TT108t00"/>
                <a:cs typeface="BJDSDB+TT108t00"/>
              </a:rPr>
              <a:t>∫∫</a:t>
            </a:r>
          </a:p>
          <a:p>
            <a:pPr marL="9144" marR="0">
              <a:lnSpc>
                <a:spcPts val="63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  <a:r>
              <a:rPr sz="700" spc="19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15473" y="1880806"/>
            <a:ext cx="476617" cy="2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spc="62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1050" baseline="-25000" dirty="0">
                <a:solidFill>
                  <a:srgbClr val="000000"/>
                </a:solidFill>
                <a:latin typeface="OTAJKE+Symbol"/>
                <a:cs typeface="OTAJKE+Symbol"/>
              </a:rPr>
              <a:t>Α</a:t>
            </a:r>
            <a:r>
              <a:rPr sz="1050" spc="144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89989" y="1880806"/>
            <a:ext cx="810154" cy="20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69" dirty="0">
                <a:solidFill>
                  <a:srgbClr val="000000"/>
                </a:solidFill>
                <a:latin typeface="GIJANM+Times-Italic"/>
                <a:cs typeface="GIJANM+Times-Italic"/>
              </a:rPr>
              <a:t>P</a:t>
            </a:r>
            <a:r>
              <a:rPr sz="1050" baseline="-25000" dirty="0">
                <a:solidFill>
                  <a:srgbClr val="000000"/>
                </a:solidFill>
                <a:latin typeface="GIJANM+Times-Italic"/>
                <a:cs typeface="GIJANM+Times-Italic"/>
              </a:rPr>
              <a:t>n</a:t>
            </a:r>
            <a:r>
              <a:rPr sz="1050" spc="-119" baseline="-25000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200" spc="-77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3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48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spc="32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17027" y="2286190"/>
            <a:ext cx="1086492" cy="18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1200" spc="-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Sin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spc="-13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76627" y="2834452"/>
            <a:ext cx="317359" cy="12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2"/>
              </a:lnSpc>
              <a:spcBef>
                <a:spcPts val="0"/>
              </a:spcBef>
              <a:spcAft>
                <a:spcPts val="0"/>
              </a:spcAft>
            </a:pPr>
            <a:r>
              <a:rPr sz="700" spc="46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700" spc="-21" dirty="0">
                <a:solidFill>
                  <a:srgbClr val="000000"/>
                </a:solidFill>
                <a:latin typeface="OTAJKE+Symbol"/>
                <a:cs typeface="OTAJKE+Symbol"/>
              </a:rPr>
              <a:t>ΠΠ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05583" y="2899165"/>
            <a:ext cx="306166" cy="39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3"/>
              </a:lnSpc>
              <a:spcBef>
                <a:spcPts val="0"/>
              </a:spcBef>
              <a:spcAft>
                <a:spcPts val="0"/>
              </a:spcAft>
            </a:pPr>
            <a:r>
              <a:rPr sz="1800" spc="226" dirty="0">
                <a:solidFill>
                  <a:srgbClr val="000000"/>
                </a:solidFill>
                <a:latin typeface="BJDSDB+TT108t00"/>
                <a:cs typeface="BJDSDB+TT108t00"/>
              </a:rPr>
              <a:t>∫∫</a:t>
            </a:r>
          </a:p>
          <a:p>
            <a:pPr marL="9144" marR="0">
              <a:lnSpc>
                <a:spcPts val="63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  <a:r>
              <a:rPr sz="700" spc="19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15462" y="2961322"/>
            <a:ext cx="476617" cy="20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spc="62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1050" baseline="-25000" dirty="0">
                <a:solidFill>
                  <a:srgbClr val="000000"/>
                </a:solidFill>
                <a:latin typeface="OTAJKE+Symbol"/>
                <a:cs typeface="OTAJKE+Symbol"/>
              </a:rPr>
              <a:t>Α</a:t>
            </a:r>
            <a:r>
              <a:rPr sz="1050" spc="144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82534" y="2944269"/>
            <a:ext cx="1205261" cy="201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cos</a:t>
            </a:r>
            <a:r>
              <a:rPr sz="1200" spc="2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4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spc="46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Sin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spc="-13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</a:p>
          <a:p>
            <a:pPr marL="210145" marR="0">
              <a:lnSpc>
                <a:spcPts val="63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94788" y="2961322"/>
            <a:ext cx="231592" cy="18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029710" y="3364804"/>
            <a:ext cx="182063" cy="12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2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40278" y="3435950"/>
            <a:ext cx="338126" cy="22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BJDSDB+TT108t00"/>
                <a:cs typeface="BJDSDB+TT108t00"/>
              </a:rPr>
              <a:t></a:t>
            </a:r>
            <a:r>
              <a:rPr sz="1200" spc="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58082" y="3435950"/>
            <a:ext cx="210777" cy="22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BJDSDB+TT108t00"/>
                <a:cs typeface="BJDSDB+TT108t00"/>
              </a:rPr>
              <a:t>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81170" y="3473678"/>
            <a:ext cx="304429" cy="390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spc="-6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</a:p>
          <a:p>
            <a:pPr marL="48767" marR="0">
              <a:lnSpc>
                <a:spcPts val="1085"/>
              </a:lnSpc>
              <a:spcBef>
                <a:spcPts val="55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5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041902" y="3494433"/>
            <a:ext cx="177683" cy="118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615473" y="3561777"/>
            <a:ext cx="747877" cy="20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1200" spc="6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2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OTAJKE+Symbol"/>
                <a:cs typeface="OTAJKE+Symbol"/>
              </a:rPr>
              <a:t>−</a:t>
            </a:r>
            <a:r>
              <a:rPr sz="1200" spc="-6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</a:p>
          <a:p>
            <a:pPr marL="124933" marR="0">
              <a:lnSpc>
                <a:spcPts val="672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OTAJKE+Symbol"/>
                <a:cs typeface="OTAJKE+Symbol"/>
              </a:rPr>
              <a:t>Α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94944" y="3544725"/>
            <a:ext cx="611290" cy="200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106" marR="0">
              <a:lnSpc>
                <a:spcPts val="63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5</a:t>
            </a:r>
          </a:p>
          <a:p>
            <a:pPr marL="0" marR="0">
              <a:lnSpc>
                <a:spcPts val="10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cos</a:t>
            </a:r>
            <a:r>
              <a:rPr sz="1200" spc="21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4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802634" y="3561777"/>
            <a:ext cx="231592" cy="18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958082" y="3561778"/>
            <a:ext cx="427886" cy="245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BJDSDB+TT108t00"/>
                <a:cs typeface="BJDSDB+TT108t00"/>
              </a:rPr>
              <a:t></a:t>
            </a:r>
            <a:r>
              <a:rPr sz="1200" spc="7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503674" y="3561778"/>
            <a:ext cx="664108" cy="26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800" spc="146" baseline="56999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800" spc="15" baseline="56999" dirty="0">
                <a:solidFill>
                  <a:srgbClr val="000000"/>
                </a:solidFill>
                <a:latin typeface="FJGWEG+Times-Roman"/>
                <a:cs typeface="FJGWEG+Times-Roman"/>
              </a:rPr>
              <a:t>1.26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Sr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240278" y="3582254"/>
            <a:ext cx="210777" cy="22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BJDSDB+TT108t00"/>
                <a:cs typeface="BJDSDB+TT108t00"/>
              </a:rPr>
              <a:t>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240278" y="3658454"/>
            <a:ext cx="210777" cy="22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BJDSDB+TT108t00"/>
                <a:cs typeface="BJDSDB+TT108t00"/>
              </a:rPr>
              <a:t>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958082" y="3658454"/>
            <a:ext cx="265313" cy="228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BJDSDB+TT108t00"/>
                <a:cs typeface="BJDSDB+TT108t00"/>
              </a:rPr>
              <a:t></a:t>
            </a:r>
          </a:p>
          <a:p>
            <a:pPr marL="68579" marR="0">
              <a:lnSpc>
                <a:spcPts val="63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314952" y="3688561"/>
            <a:ext cx="304552" cy="17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25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42997" y="4431610"/>
            <a:ext cx="1620102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Radiation</a:t>
            </a:r>
            <a:r>
              <a:rPr sz="1400" spc="-14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Intensity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142987" y="4838063"/>
            <a:ext cx="5637208" cy="8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Definition:</a:t>
            </a:r>
            <a:r>
              <a:rPr sz="1400" spc="32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30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  <a:r>
              <a:rPr sz="1400" spc="3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radiated</a:t>
            </a:r>
            <a:r>
              <a:rPr sz="1400" spc="32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from</a:t>
            </a:r>
            <a:r>
              <a:rPr sz="1400" spc="30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</a:t>
            </a:r>
            <a:r>
              <a:rPr sz="1400" spc="32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30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per</a:t>
            </a:r>
            <a:r>
              <a:rPr sz="1400" spc="3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unit</a:t>
            </a:r>
            <a:r>
              <a:rPr sz="1400" spc="3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solid</a:t>
            </a:r>
            <a:r>
              <a:rPr sz="1400" spc="32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angle</a:t>
            </a:r>
            <a:r>
              <a:rPr sz="1400" spc="32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</a:p>
          <a:p>
            <a:pPr marL="228605" marR="0">
              <a:lnSpc>
                <a:spcPts val="1270"/>
              </a:lnSpc>
              <a:spcBef>
                <a:spcPts val="32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called the Radiation</a:t>
            </a:r>
            <a:r>
              <a:rPr sz="1400" spc="34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Intensity.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U</a:t>
            </a:r>
            <a:r>
              <a:rPr sz="1400" spc="355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Units: Watts/Steradians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Poyting</a:t>
            </a:r>
            <a:r>
              <a:rPr sz="1400" spc="12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vector</a:t>
            </a:r>
            <a:r>
              <a:rPr sz="1400" spc="1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or</a:t>
            </a:r>
            <a:r>
              <a:rPr sz="1400" spc="10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  <a:r>
              <a:rPr sz="1400" spc="1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density</a:t>
            </a:r>
            <a:r>
              <a:rPr sz="1400" spc="9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1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dependant</a:t>
            </a:r>
            <a:r>
              <a:rPr sz="1400" spc="1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on</a:t>
            </a:r>
            <a:r>
              <a:rPr sz="1400" spc="1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distance</a:t>
            </a:r>
            <a:r>
              <a:rPr sz="1400" spc="1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from</a:t>
            </a:r>
            <a:r>
              <a:rPr sz="1400" spc="10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</a:p>
          <a:p>
            <a:pPr marL="228595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while Radiation intensity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independent of</a:t>
            </a:r>
            <a:r>
              <a:rPr sz="1400" spc="-1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distance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42979" y="5862645"/>
            <a:ext cx="5550285" cy="401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Beam</a:t>
            </a:r>
            <a:r>
              <a:rPr sz="1400" spc="-16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efficiency</a:t>
            </a:r>
          </a:p>
          <a:p>
            <a:pPr marL="0" marR="0">
              <a:lnSpc>
                <a:spcPts val="1553"/>
              </a:lnSpc>
              <a:spcBef>
                <a:spcPts val="4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total beam</a:t>
            </a:r>
            <a:r>
              <a:rPr sz="1400" spc="-2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 </a:t>
            </a:r>
            <a:r>
              <a:rPr sz="1400" dirty="0">
                <a:solidFill>
                  <a:srgbClr val="000000"/>
                </a:solidFill>
                <a:latin typeface="TEKESP+TTE2t00"/>
                <a:cs typeface="TEKESP+TTE2t00"/>
              </a:rPr>
              <a:t>Ω</a:t>
            </a:r>
            <a:r>
              <a:rPr sz="1400" spc="6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consists</a:t>
            </a:r>
            <a:r>
              <a:rPr sz="1400" spc="-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Main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beam</a:t>
            </a:r>
            <a:r>
              <a:rPr sz="1400" spc="-2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 </a:t>
            </a:r>
            <a:r>
              <a:rPr sz="1400" dirty="0">
                <a:solidFill>
                  <a:srgbClr val="000000"/>
                </a:solidFill>
                <a:latin typeface="TEKESP+TTE2t00"/>
                <a:cs typeface="TEKESP+TTE2t00"/>
              </a:rPr>
              <a:t>Ω</a:t>
            </a:r>
            <a:r>
              <a:rPr sz="1400" spc="8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 minor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lobe area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726434" y="6134787"/>
            <a:ext cx="234765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975858" y="6134787"/>
            <a:ext cx="253816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M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42993" y="6232916"/>
            <a:ext cx="373747" cy="247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EKESP+TTE2t00"/>
                <a:cs typeface="TEKESP+TTE2t00"/>
              </a:rPr>
              <a:t>Ω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m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295675" y="6676833"/>
            <a:ext cx="1128396" cy="20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spc="80" dirty="0">
                <a:solidFill>
                  <a:srgbClr val="000000"/>
                </a:solidFill>
                <a:latin typeface="OTAJKE+Symbol"/>
                <a:cs typeface="OTAJKE+Symbol"/>
              </a:rPr>
              <a:t>∴Ω</a:t>
            </a:r>
            <a:r>
              <a:rPr sz="1200" spc="5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2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12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+</a:t>
            </a:r>
            <a:r>
              <a:rPr sz="1200" spc="-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</a:p>
          <a:p>
            <a:pPr marL="274196" marR="0">
              <a:lnSpc>
                <a:spcPts val="6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A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915748" y="6766860"/>
            <a:ext cx="207263" cy="117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M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279903" y="6766860"/>
            <a:ext cx="197414" cy="117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m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698746" y="6932705"/>
            <a:ext cx="333804" cy="207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800" spc="74" baseline="42857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M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346702" y="7028717"/>
            <a:ext cx="458470" cy="207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ε</a:t>
            </a:r>
            <a:r>
              <a:rPr sz="1200" spc="9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  <a:p>
            <a:pPr marL="83820" marR="0">
              <a:lnSpc>
                <a:spcPts val="62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M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142999" y="7087486"/>
            <a:ext cx="2404585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‘Beam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efficiency’ is defined by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713986" y="7147589"/>
            <a:ext cx="269301" cy="184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845050" y="7237733"/>
            <a:ext cx="187601" cy="117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A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674362" y="7516398"/>
            <a:ext cx="322425" cy="207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800" spc="62" baseline="42857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m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346702" y="7612410"/>
            <a:ext cx="415036" cy="207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800" spc="121" baseline="42857" dirty="0">
                <a:solidFill>
                  <a:srgbClr val="000000"/>
                </a:solidFill>
                <a:latin typeface="OTAJKE+Symbol"/>
                <a:cs typeface="OTAJKE+Symbol"/>
              </a:rPr>
              <a:t>ε</a:t>
            </a: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m</a:t>
            </a:r>
            <a:r>
              <a:rPr sz="700" spc="232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800" baseline="42857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142999" y="7700134"/>
            <a:ext cx="1590025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 ‘stray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factor’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677410" y="7731281"/>
            <a:ext cx="269301" cy="184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808474" y="7821425"/>
            <a:ext cx="187601" cy="117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A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813303" y="8222546"/>
            <a:ext cx="1005652" cy="254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6"/>
              </a:lnSpc>
              <a:spcBef>
                <a:spcPts val="0"/>
              </a:spcBef>
              <a:spcAft>
                <a:spcPts val="0"/>
              </a:spcAft>
            </a:pPr>
            <a:r>
              <a:rPr sz="1550" spc="-258" dirty="0">
                <a:solidFill>
                  <a:srgbClr val="000000"/>
                </a:solidFill>
                <a:latin typeface="OTAJKE+Symbol"/>
                <a:cs typeface="OTAJKE+Symbol"/>
              </a:rPr>
              <a:t>∴ε</a:t>
            </a:r>
            <a:r>
              <a:rPr sz="1550" spc="8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spc="-23" dirty="0">
                <a:solidFill>
                  <a:srgbClr val="000000"/>
                </a:solidFill>
                <a:latin typeface="OTAJKE+Symbol"/>
                <a:cs typeface="OTAJKE+Symbol"/>
              </a:rPr>
              <a:t>+ε</a:t>
            </a:r>
            <a:r>
              <a:rPr sz="1550" spc="5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spc="-47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550" dirty="0">
                <a:solidFill>
                  <a:srgbClr val="000000"/>
                </a:solidFill>
                <a:latin typeface="FJGWEG+Times-Roman"/>
                <a:cs typeface="FJGWEG+Times-Roman"/>
              </a:rPr>
              <a:t>1</a:t>
            </a:r>
          </a:p>
          <a:p>
            <a:pPr marL="220989" marR="0">
              <a:lnSpc>
                <a:spcPts val="7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GIJANM+Times-Italic"/>
                <a:cs typeface="GIJANM+Times-Italic"/>
              </a:rPr>
              <a:t>M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351274" y="8337885"/>
            <a:ext cx="234399" cy="139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GIJANM+Times-Italic"/>
                <a:cs typeface="GIJANM+Times-Italic"/>
              </a:rPr>
              <a:t>m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553191" y="8757383"/>
            <a:ext cx="228400" cy="17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8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94686" y="855880"/>
            <a:ext cx="2373144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fore 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(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max)minor2 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</a:t>
            </a:r>
            <a:r>
              <a:rPr sz="1300" spc="-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90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4758" y="1249821"/>
            <a:ext cx="2445422" cy="61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Now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E=(1/n)(sin(n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/2)) /sin(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/2)</a:t>
            </a:r>
          </a:p>
          <a:p>
            <a:pPr marL="124960" marR="0">
              <a:lnSpc>
                <a:spcPts val="153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where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(cos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-1)-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  <a:p>
            <a:pPr marL="751292" marR="0">
              <a:lnSpc>
                <a:spcPts val="1460"/>
              </a:lnSpc>
              <a:spcBef>
                <a:spcPts val="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(cos90-1)-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79862" y="1830465"/>
            <a:ext cx="643109" cy="223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=-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5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3602" y="2022489"/>
            <a:ext cx="2962242" cy="415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Now,</a:t>
            </a:r>
            <a:r>
              <a:rPr sz="1300" spc="3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=(1/4)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sin(-5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/2)/sin(-5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/8)=0.27</a:t>
            </a:r>
          </a:p>
          <a:p>
            <a:pPr marL="0" marR="0">
              <a:lnSpc>
                <a:spcPts val="1194"/>
              </a:lnSpc>
              <a:spcBef>
                <a:spcPts val="3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</a:t>
            </a:r>
            <a:r>
              <a:rPr sz="1300" spc="98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0.27</a:t>
            </a:r>
            <a:r>
              <a:rPr sz="1300" spc="67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</a:t>
            </a:r>
            <a:r>
              <a:rPr sz="1300" spc="-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90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3604" y="2637143"/>
            <a:ext cx="451178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7109" y="2593239"/>
            <a:ext cx="3636752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±(7)/4+5/4=-1/2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&amp;12/4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which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possible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69721" y="2788312"/>
            <a:ext cx="2667273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which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implies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=cos-1(-1/2)= ±</a:t>
            </a:r>
            <a:r>
              <a:rPr sz="1300" spc="-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120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54900" y="2983384"/>
            <a:ext cx="2455473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fore (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max)minor3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±</a:t>
            </a:r>
            <a:r>
              <a:rPr sz="1300" spc="-4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120</a:t>
            </a:r>
            <a:r>
              <a:rPr sz="1300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03599" y="3378849"/>
            <a:ext cx="2443927" cy="612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Now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E=(1/n)(sin(n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/2)) /sin(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</a:t>
            </a:r>
          </a:p>
          <a:p>
            <a:pPr marL="166118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where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(cos</a:t>
            </a:r>
            <a:r>
              <a:rPr sz="1300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-1)-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  <a:p>
            <a:pPr marL="792451" marR="0">
              <a:lnSpc>
                <a:spcPts val="1460"/>
              </a:lnSpc>
              <a:spcBef>
                <a:spcPts val="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(cos120-1)-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79868" y="3959492"/>
            <a:ext cx="643104" cy="223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=-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7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03602" y="4151516"/>
            <a:ext cx="3221372" cy="417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Now,</a:t>
            </a:r>
            <a:r>
              <a:rPr sz="1300" spc="3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=(1/4)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sin(-7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/2)/sin(-7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/8)=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±</a:t>
            </a:r>
            <a:r>
              <a:rPr sz="1300" spc="-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0.653</a:t>
            </a:r>
          </a:p>
          <a:p>
            <a:pPr marL="0" marR="0">
              <a:lnSpc>
                <a:spcPts val="1194"/>
              </a:lnSpc>
              <a:spcBef>
                <a:spcPts val="43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therefore</a:t>
            </a:r>
            <a:r>
              <a:rPr sz="1300" spc="98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±0.653</a:t>
            </a:r>
            <a:r>
              <a:rPr sz="1300" spc="2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±</a:t>
            </a:r>
            <a:r>
              <a:rPr sz="1300" spc="-7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120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03603" y="4766170"/>
            <a:ext cx="451178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77108" y="4722267"/>
            <a:ext cx="3505933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±(9)/4+5/4=-1</a:t>
            </a:r>
            <a:r>
              <a:rPr sz="1300" spc="2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&amp;14/4 which is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not possible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69721" y="4917339"/>
            <a:ext cx="2483693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which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implies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=cos-1(-1)= ±</a:t>
            </a:r>
            <a:r>
              <a:rPr sz="1300" spc="-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180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44110" y="4926397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54899" y="5112411"/>
            <a:ext cx="2455475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fore (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max)minor4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±</a:t>
            </a:r>
            <a:r>
              <a:rPr sz="1300" spc="-4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180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03599" y="5543930"/>
            <a:ext cx="1387828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Direction</a:t>
            </a:r>
            <a:r>
              <a:rPr sz="1300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nulls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03605" y="5699900"/>
            <a:ext cx="1486362" cy="612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877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(sin(n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/2)=0</a:t>
            </a:r>
          </a:p>
          <a:p>
            <a:pPr marL="0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Where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k=1,2,3,4.....</a:t>
            </a:r>
          </a:p>
          <a:p>
            <a:pPr marL="0" marR="0">
              <a:lnSpc>
                <a:spcPts val="1460"/>
              </a:lnSpc>
              <a:spcBef>
                <a:spcPts val="23"/>
              </a:spcBef>
              <a:spcAft>
                <a:spcPts val="0"/>
              </a:spcAft>
            </a:pP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now,</a:t>
            </a:r>
            <a:r>
              <a:rPr sz="1300" spc="-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±2k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/n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53463" y="5699900"/>
            <a:ext cx="887655" cy="223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n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Ψ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/2=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-24" dirty="0">
                <a:solidFill>
                  <a:srgbClr val="000000"/>
                </a:solidFill>
                <a:latin typeface="TSKTFQ+Times-Roman"/>
                <a:cs typeface="TSKTFQ+Times-Roman"/>
              </a:rPr>
              <a:t>±k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967226" y="6078626"/>
            <a:ext cx="1141417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-1)- </a:t>
            </a:r>
            <a:r>
              <a:rPr sz="1300" spc="16" dirty="0">
                <a:solidFill>
                  <a:srgbClr val="000000"/>
                </a:solidFill>
                <a:latin typeface="SIIGCA+TTE2t00"/>
                <a:cs typeface="SIIGCA+TTE2t00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444753" y="6275223"/>
            <a:ext cx="2253937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fore</a:t>
            </a:r>
            <a:r>
              <a:rPr sz="1300" spc="13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±(2k/4)-5/4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03603" y="6512674"/>
            <a:ext cx="451178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202073" y="6468770"/>
            <a:ext cx="3946910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±(1)/2+5/4=3/4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&amp;7/4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which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possible which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03603" y="6665366"/>
            <a:ext cx="2200932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implies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=cos-1(3/4)= ±</a:t>
            </a:r>
            <a:r>
              <a:rPr sz="1300" spc="-4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41.4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154902" y="6861962"/>
            <a:ext cx="1958648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fore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null1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±</a:t>
            </a:r>
            <a:r>
              <a:rPr sz="1300" spc="-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41.4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03599" y="7102462"/>
            <a:ext cx="451178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202069" y="7058557"/>
            <a:ext cx="3817766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±(1)+5/4=1/4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&amp;9/4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which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not possible which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03603" y="7253629"/>
            <a:ext cx="2146849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implies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=cos-1(1/4)= ±</a:t>
            </a:r>
            <a:r>
              <a:rPr sz="1300" spc="-4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75.5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41190" y="7261164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154903" y="7448701"/>
            <a:ext cx="4348148" cy="431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fore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null2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±</a:t>
            </a:r>
            <a:r>
              <a:rPr sz="1300" spc="-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75.5</a:t>
            </a:r>
            <a:r>
              <a:rPr sz="1300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  <a:p>
            <a:pPr marL="262050" marR="0">
              <a:lnSpc>
                <a:spcPts val="1545"/>
              </a:lnSpc>
              <a:spcBef>
                <a:spcPts val="52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±(6/4)+5/4=-1/4</a:t>
            </a:r>
            <a:r>
              <a:rPr sz="1300" spc="1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&amp;11/4 which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not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possible which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18484" y="7689202"/>
            <a:ext cx="451178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618480" y="7841893"/>
            <a:ext cx="2292378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implies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-1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(-1/4)= ±</a:t>
            </a:r>
            <a:r>
              <a:rPr sz="1300" spc="-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104.4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154892" y="8038489"/>
            <a:ext cx="1862646" cy="24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fore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null3</a:t>
            </a:r>
            <a:r>
              <a:rPr sz="1300" spc="-14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±104.4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618484" y="8277466"/>
            <a:ext cx="451178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416954" y="8233562"/>
            <a:ext cx="4086098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±(8/4)+5/4=-3/4</a:t>
            </a:r>
            <a:r>
              <a:rPr sz="1300" spc="1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&amp;13/4 which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not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possible which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618480" y="8428634"/>
            <a:ext cx="2111954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implies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=cos</a:t>
            </a:r>
            <a:r>
              <a:rPr sz="1300" baseline="46153" dirty="0">
                <a:solidFill>
                  <a:srgbClr val="000000"/>
                </a:solidFill>
                <a:latin typeface="TSKTFQ+Times-Roman"/>
                <a:cs typeface="TSKTFQ+Times-Roman"/>
              </a:rPr>
              <a:t>-1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(-3/4)= 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±75.5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621022" y="8437693"/>
            <a:ext cx="206016" cy="1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5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154902" y="8625229"/>
            <a:ext cx="1862636" cy="24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fore 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null4</a:t>
            </a:r>
            <a:r>
              <a:rPr sz="1300" spc="-14" baseline="-147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±75.50</a:t>
            </a:r>
            <a:r>
              <a:rPr sz="1300" baseline="47076" dirty="0">
                <a:solidFill>
                  <a:srgbClr val="000000"/>
                </a:solidFill>
                <a:latin typeface="TSKTFQ+Times-Roman"/>
                <a:cs typeface="TSKTFQ+Times-Roman"/>
              </a:rPr>
              <a:t>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618487" y="8865729"/>
            <a:ext cx="451178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K=5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416957" y="8821825"/>
            <a:ext cx="2271009" cy="23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cos</a:t>
            </a:r>
            <a:r>
              <a:rPr sz="1300" spc="17" dirty="0">
                <a:solidFill>
                  <a:srgbClr val="000000"/>
                </a:solidFill>
                <a:latin typeface="JMGATH+TT161t00"/>
                <a:cs typeface="JMGATH+TT161t00"/>
              </a:rPr>
              <a:t>ϕ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±(10/4)+5/4=-5/4</a:t>
            </a:r>
            <a:r>
              <a:rPr sz="1300" spc="1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&amp;15/4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403597" y="1051560"/>
            <a:ext cx="4030979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4756" y="896736"/>
            <a:ext cx="2038415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Both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values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are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possible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04800" y="304800"/>
            <a:ext cx="7164324" cy="9450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3200" y="3686536"/>
            <a:ext cx="5776683" cy="839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G.PULLAIAH COLLEGE OF ENGINEERING AND</a:t>
            </a:r>
          </a:p>
          <a:p>
            <a:pPr marL="1225245" marR="0">
              <a:lnSpc>
                <a:spcPts val="2929"/>
              </a:lnSpc>
              <a:spcBef>
                <a:spcPts val="454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TECHNOLOGY, KURNOOL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7480" y="4671040"/>
            <a:ext cx="5866696" cy="152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9946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DEPARTMENT OF ECE</a:t>
            </a:r>
          </a:p>
          <a:p>
            <a:pPr marL="0" marR="0">
              <a:lnSpc>
                <a:spcPts val="2929"/>
              </a:lnSpc>
              <a:spcBef>
                <a:spcPts val="149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COURSE: ANTENNAS &amp; WAVE PROPAGATION</a:t>
            </a:r>
          </a:p>
          <a:p>
            <a:pPr marL="2406726" marR="0">
              <a:lnSpc>
                <a:spcPts val="2929"/>
              </a:lnSpc>
              <a:spcBef>
                <a:spcPts val="145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UNIT-V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171949" y="5250180"/>
            <a:ext cx="1955298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47875" y="504804"/>
            <a:ext cx="2971271" cy="1022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UNIT-5</a:t>
            </a:r>
          </a:p>
          <a:p>
            <a:pPr marL="88900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WAVE PROPAGATION</a:t>
            </a:r>
          </a:p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Ground wave propagation</a:t>
            </a:r>
          </a:p>
          <a:p>
            <a:pPr marL="0" marR="0">
              <a:lnSpc>
                <a:spcPts val="1549"/>
              </a:lnSpc>
              <a:spcBef>
                <a:spcPts val="5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Space wave propagation</a:t>
            </a:r>
          </a:p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Sky wave propagation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47875" y="1488927"/>
            <a:ext cx="2689100" cy="234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Troposphere Scatter propagation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2993" y="2620165"/>
            <a:ext cx="2124820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QCWUDW+Times-Bold"/>
                <a:cs typeface="QCWUDW+Times-Bold"/>
              </a:rPr>
              <a:t>RADIO PROPAGATION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2993" y="2998596"/>
            <a:ext cx="1249395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What is Radio?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2993" y="3202812"/>
            <a:ext cx="5638619" cy="1028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Radio is a Transmitter or a Receiver.</a:t>
            </a:r>
            <a:r>
              <a:rPr sz="1400" spc="3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Radio Transmitter induces electric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magnetic</a:t>
            </a:r>
            <a:r>
              <a:rPr sz="1400" spc="6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fields.</a:t>
            </a:r>
            <a:r>
              <a:rPr sz="1400" spc="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electrostatic</a:t>
            </a:r>
            <a:r>
              <a:rPr sz="1400" spc="6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6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Components</a:t>
            </a:r>
            <a:r>
              <a:rPr sz="1400" spc="6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6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µ</a:t>
            </a:r>
            <a:r>
              <a:rPr sz="1400" spc="1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1/d3,</a:t>
            </a:r>
            <a:r>
              <a:rPr sz="1400" spc="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induction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3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components</a:t>
            </a:r>
            <a:r>
              <a:rPr sz="1400" spc="3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3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µ</a:t>
            </a:r>
            <a:r>
              <a:rPr sz="1400" spc="4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1/d2</a:t>
            </a:r>
            <a:r>
              <a:rPr sz="1400" spc="3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3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radiation</a:t>
            </a:r>
            <a:r>
              <a:rPr sz="1400" spc="30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3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components</a:t>
            </a:r>
            <a:r>
              <a:rPr sz="1400" spc="3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3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µ</a:t>
            </a:r>
            <a:r>
              <a:rPr sz="1400" spc="4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1/d.The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radiation</a:t>
            </a:r>
            <a:r>
              <a:rPr sz="1400" spc="1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1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has</a:t>
            </a:r>
            <a:r>
              <a:rPr sz="1400" spc="1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</a:t>
            </a:r>
            <a:r>
              <a:rPr sz="1400" spc="8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Component.</a:t>
            </a:r>
            <a:r>
              <a:rPr sz="1400" spc="5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1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area</a:t>
            </a:r>
            <a:r>
              <a:rPr sz="1400" spc="1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sphere</a:t>
            </a:r>
            <a:r>
              <a:rPr sz="1400" spc="1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centered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</a:p>
          <a:p>
            <a:pPr marL="0" marR="0">
              <a:lnSpc>
                <a:spcPts val="1270"/>
              </a:lnSpc>
              <a:spcBef>
                <a:spcPts val="31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transmitter, the field strength at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distance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 = E</a:t>
            </a:r>
            <a:r>
              <a:rPr sz="1400" dirty="0">
                <a:solidFill>
                  <a:srgbClr val="000000"/>
                </a:solidFill>
                <a:latin typeface="FSHTGO+Symbol"/>
                <a:cs typeface="FSHTGO+Symbol"/>
              </a:rPr>
              <a:t>×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 µ</a:t>
            </a:r>
            <a:r>
              <a:rPr sz="1400" spc="1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1/d2.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2983" y="4441823"/>
            <a:ext cx="5639154" cy="60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Two</a:t>
            </a:r>
            <a:r>
              <a:rPr sz="1400" spc="2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main</a:t>
            </a:r>
            <a:r>
              <a:rPr sz="1400" spc="2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factors</a:t>
            </a:r>
            <a:r>
              <a:rPr sz="1400" spc="1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affect</a:t>
            </a:r>
            <a:r>
              <a:rPr sz="1400" spc="1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signal</a:t>
            </a:r>
            <a:r>
              <a:rPr sz="1400" spc="1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1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Receiver.</a:t>
            </a:r>
            <a:r>
              <a:rPr sz="1400" spc="1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One</a:t>
            </a:r>
            <a:r>
              <a:rPr sz="1400" spc="1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distance</a:t>
            </a:r>
            <a:r>
              <a:rPr sz="1400" spc="1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(or</a:t>
            </a:r>
            <a:r>
              <a:rPr sz="1400" spc="1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delay)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that</a:t>
            </a:r>
            <a:r>
              <a:rPr sz="1400" spc="28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results</a:t>
            </a:r>
            <a:r>
              <a:rPr sz="1400" spc="2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2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path</a:t>
            </a:r>
            <a:r>
              <a:rPr sz="1400" spc="2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attenuation,</a:t>
            </a:r>
            <a:r>
              <a:rPr sz="1400" spc="2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second</a:t>
            </a:r>
            <a:r>
              <a:rPr sz="1400" spc="2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3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multipath</a:t>
            </a:r>
            <a:r>
              <a:rPr sz="1400" spc="2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that</a:t>
            </a:r>
            <a:r>
              <a:rPr sz="1400" spc="2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results</a:t>
            </a:r>
            <a:r>
              <a:rPr sz="1400" spc="2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2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Phase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differences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2979" y="7163566"/>
            <a:ext cx="5236781" cy="426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Green signal travels 1/2</a:t>
            </a:r>
            <a:r>
              <a:rPr sz="1400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farther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than Black to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reach receiver, who sees</a:t>
            </a:r>
          </a:p>
          <a:p>
            <a:pPr marL="0" marR="0">
              <a:lnSpc>
                <a:spcPts val="1270"/>
              </a:lnSpc>
              <a:spcBef>
                <a:spcPts val="32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Blue.</a:t>
            </a:r>
            <a:r>
              <a:rPr sz="1400" spc="3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</a:t>
            </a:r>
            <a:r>
              <a:rPr sz="1400" spc="-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2.4 GHz, </a:t>
            </a:r>
            <a:r>
              <a:rPr sz="1400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(wavelength) =12.5cm.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2975" y="7800717"/>
            <a:ext cx="3927460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Your ability</a:t>
            </a:r>
            <a:r>
              <a:rPr sz="1400" spc="-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 work with radio is based on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4 factors: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2993" y="8166477"/>
            <a:ext cx="4386082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1.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Your skill as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 radio operator ( knowing your regs. etc..);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2.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Your equipment and</a:t>
            </a:r>
            <a:r>
              <a:rPr sz="1400" spc="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how you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use it;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3.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antennas you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use;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2993" y="8779125"/>
            <a:ext cx="3146712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4.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Understanding radio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propagation.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2993" y="1774345"/>
            <a:ext cx="933501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QCWUDW+Times-Bold"/>
                <a:cs typeface="QCWUDW+Times-Bold"/>
              </a:rPr>
              <a:t>Antennas: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2999" y="2180208"/>
            <a:ext cx="5638087" cy="1017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antennas</a:t>
            </a:r>
            <a:r>
              <a:rPr sz="1400" spc="3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3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transducers.</a:t>
            </a:r>
            <a:r>
              <a:rPr sz="1400" spc="36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transmitting</a:t>
            </a:r>
            <a:r>
              <a:rPr sz="1400" spc="3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36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changes</a:t>
            </a:r>
            <a:r>
              <a:rPr sz="1400" spc="36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electrical</a:t>
            </a:r>
            <a:r>
              <a:rPr sz="1400" spc="5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energy</a:t>
            </a:r>
            <a:r>
              <a:rPr sz="1400" spc="4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into</a:t>
            </a:r>
            <a:r>
              <a:rPr sz="1400" spc="51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electromagnetic</a:t>
            </a:r>
            <a:r>
              <a:rPr sz="1400" spc="5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energy</a:t>
            </a:r>
            <a:r>
              <a:rPr sz="1400" spc="4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or</a:t>
            </a:r>
            <a:r>
              <a:rPr sz="1400" spc="50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waves.</a:t>
            </a:r>
            <a:r>
              <a:rPr sz="1400" spc="5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5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receiving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3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changes</a:t>
            </a:r>
            <a:r>
              <a:rPr sz="1400" spc="3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electromagnetic</a:t>
            </a:r>
            <a:r>
              <a:rPr sz="1400" spc="3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energy</a:t>
            </a:r>
            <a:r>
              <a:rPr sz="1400" spc="3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back</a:t>
            </a:r>
            <a:r>
              <a:rPr sz="1400" spc="3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into</a:t>
            </a:r>
            <a:r>
              <a:rPr sz="1400" spc="3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electrical</a:t>
            </a:r>
            <a:r>
              <a:rPr sz="1400" spc="3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energy.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These</a:t>
            </a:r>
            <a:r>
              <a:rPr sz="1400" spc="27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electromagnetic</a:t>
            </a:r>
            <a:r>
              <a:rPr sz="1400" spc="2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2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propagate</a:t>
            </a:r>
            <a:r>
              <a:rPr sz="1400" spc="2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28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rates</a:t>
            </a:r>
            <a:r>
              <a:rPr sz="1400" spc="2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ranging</a:t>
            </a:r>
            <a:r>
              <a:rPr sz="1400" spc="2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2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150kHz</a:t>
            </a:r>
            <a:r>
              <a:rPr sz="1400" spc="2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300GHz.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2999" y="3409597"/>
            <a:ext cx="1605865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QCWUDW+Times-Bold"/>
                <a:cs typeface="QCWUDW+Times-Bold"/>
              </a:rPr>
              <a:t>POLARIZATION: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2994" y="3815459"/>
            <a:ext cx="5639520" cy="10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polarization</a:t>
            </a:r>
            <a:r>
              <a:rPr sz="1400" spc="2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</a:t>
            </a:r>
            <a:r>
              <a:rPr sz="1400" spc="2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2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2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orientation</a:t>
            </a:r>
            <a:r>
              <a:rPr sz="1400" spc="2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0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LUQFC+Times-Italic"/>
                <a:cs typeface="ULUQFC+Times-Italic"/>
              </a:rPr>
              <a:t>electric</a:t>
            </a:r>
            <a:r>
              <a:rPr sz="1400" spc="215" dirty="0">
                <a:solidFill>
                  <a:srgbClr val="000000"/>
                </a:solidFill>
                <a:latin typeface="ULUQFC+Times-Italic"/>
                <a:cs typeface="ULUQFC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ULUQFC+Times-Italic"/>
                <a:cs typeface="ULUQFC+Times-Italic"/>
              </a:rPr>
              <a:t>field</a:t>
            </a:r>
            <a:r>
              <a:rPr sz="1400" spc="221" dirty="0">
                <a:solidFill>
                  <a:srgbClr val="000000"/>
                </a:solidFill>
                <a:latin typeface="ULUQFC+Times-Italic"/>
                <a:cs typeface="ULUQFC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ULUQFC+Times-Italic"/>
                <a:cs typeface="ULUQFC+Times-Italic"/>
              </a:rPr>
              <a:t>with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LUQFC+Times-Italic"/>
                <a:cs typeface="ULUQFC+Times-Italic"/>
              </a:rPr>
              <a:t>respect</a:t>
            </a:r>
            <a:r>
              <a:rPr sz="1400" spc="74" dirty="0">
                <a:solidFill>
                  <a:srgbClr val="000000"/>
                </a:solidFill>
                <a:latin typeface="ULUQFC+Times-Italic"/>
                <a:cs typeface="ULUQFC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ULUQFC+Times-Italic"/>
                <a:cs typeface="ULUQFC+Times-Italic"/>
              </a:rPr>
              <a:t>to</a:t>
            </a:r>
            <a:r>
              <a:rPr sz="1400" spc="81" dirty="0">
                <a:solidFill>
                  <a:srgbClr val="000000"/>
                </a:solidFill>
                <a:latin typeface="ULUQFC+Times-Italic"/>
                <a:cs typeface="ULUQFC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ULUQFC+Times-Italic"/>
                <a:cs typeface="ULUQFC+Times-Italic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ULUQFC+Times-Italic"/>
                <a:cs typeface="ULUQFC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ULUQFC+Times-Italic"/>
                <a:cs typeface="ULUQFC+Times-Italic"/>
              </a:rPr>
              <a:t>Earth's</a:t>
            </a:r>
            <a:r>
              <a:rPr sz="1400" spc="65" dirty="0">
                <a:solidFill>
                  <a:srgbClr val="000000"/>
                </a:solidFill>
                <a:latin typeface="ULUQFC+Times-Italic"/>
                <a:cs typeface="ULUQFC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ULUQFC+Times-Italic"/>
                <a:cs typeface="ULUQFC+Times-Italic"/>
              </a:rPr>
              <a:t>surface</a:t>
            </a:r>
            <a:r>
              <a:rPr sz="1400" spc="72" dirty="0">
                <a:solidFill>
                  <a:srgbClr val="000000"/>
                </a:solidFill>
                <a:latin typeface="ULUQFC+Times-Italic"/>
                <a:cs typeface="ULUQFC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determined</a:t>
            </a:r>
            <a:r>
              <a:rPr sz="1400" spc="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</a:t>
            </a:r>
            <a:r>
              <a:rPr sz="1400" spc="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physical</a:t>
            </a:r>
            <a:r>
              <a:rPr sz="1400" spc="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structure</a:t>
            </a:r>
            <a:r>
              <a:rPr sz="1400" spc="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1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</a:t>
            </a:r>
            <a:r>
              <a:rPr sz="1400" spc="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its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orientation.Radio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1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1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vertical</a:t>
            </a:r>
            <a:r>
              <a:rPr sz="1400" spc="9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1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will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usually</a:t>
            </a:r>
            <a:r>
              <a:rPr sz="1400" spc="3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</a:t>
            </a:r>
            <a:r>
              <a:rPr sz="1400" spc="3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vertically</a:t>
            </a:r>
            <a:r>
              <a:rPr sz="1400" spc="3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polarized</a:t>
            </a:r>
            <a:r>
              <a:rPr sz="1400" spc="38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3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that</a:t>
            </a:r>
            <a:r>
              <a:rPr sz="1400" spc="3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3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113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horizontal</a:t>
            </a:r>
            <a:r>
              <a:rPr sz="1400" spc="3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39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usually</a:t>
            </a:r>
            <a:r>
              <a:rPr sz="1400" spc="-1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horizontally</a:t>
            </a:r>
            <a:r>
              <a:rPr sz="1400" spc="-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polarized.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2993" y="5015892"/>
            <a:ext cx="1487160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QCWUDW+Times-Bold"/>
                <a:cs typeface="QCWUDW+Times-Bold"/>
              </a:rPr>
              <a:t>PROPAGATION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2991" y="5392799"/>
            <a:ext cx="5638007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7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Propagation</a:t>
            </a:r>
            <a:r>
              <a:rPr sz="1400" spc="1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means</a:t>
            </a:r>
            <a:r>
              <a:rPr sz="1400" spc="1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how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radio</a:t>
            </a:r>
            <a:r>
              <a:rPr sz="1400" spc="12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1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travel</a:t>
            </a:r>
            <a:r>
              <a:rPr sz="1400" spc="1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9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one</a:t>
            </a:r>
            <a:r>
              <a:rPr sz="1400" spc="1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point</a:t>
            </a:r>
            <a:r>
              <a:rPr sz="1400" spc="1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1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1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another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point</a:t>
            </a:r>
            <a:r>
              <a:rPr sz="1400" spc="1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B.</a:t>
            </a:r>
            <a:r>
              <a:rPr sz="1400" spc="1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What</a:t>
            </a:r>
            <a:r>
              <a:rPr sz="1400" spc="19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1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9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events</a:t>
            </a:r>
            <a:r>
              <a:rPr sz="1400" spc="19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that</a:t>
            </a:r>
            <a:r>
              <a:rPr sz="1400" spc="1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occur</a:t>
            </a:r>
            <a:r>
              <a:rPr sz="1400" spc="1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2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transmission</a:t>
            </a:r>
            <a:r>
              <a:rPr sz="1400" spc="1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path</a:t>
            </a:r>
            <a:r>
              <a:rPr sz="1400" spc="1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2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how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they</a:t>
            </a:r>
            <a:r>
              <a:rPr sz="1400" spc="-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affect the communications between the points?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3004" y="6182231"/>
            <a:ext cx="5640172" cy="203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595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Electromagnetic</a:t>
            </a:r>
            <a:r>
              <a:rPr sz="1400" spc="1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1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(EM</a:t>
            </a:r>
            <a:r>
              <a:rPr sz="1400" spc="1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waves)</a:t>
            </a:r>
            <a:r>
              <a:rPr sz="1400" spc="1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1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produced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when</a:t>
            </a:r>
            <a:r>
              <a:rPr sz="1400" spc="1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electrons</a:t>
            </a:r>
            <a:r>
              <a:rPr sz="1400" spc="10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2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conductor</a:t>
            </a:r>
            <a:r>
              <a:rPr sz="1400" spc="2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i.e</a:t>
            </a:r>
            <a:r>
              <a:rPr sz="1400" spc="2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25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wire</a:t>
            </a:r>
            <a:r>
              <a:rPr sz="1400" spc="2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2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made</a:t>
            </a:r>
            <a:r>
              <a:rPr sz="1400" spc="2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2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oscillate</a:t>
            </a:r>
            <a:r>
              <a:rPr sz="1400" spc="2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back</a:t>
            </a:r>
            <a:r>
              <a:rPr sz="1400" spc="2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2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forth.</a:t>
            </a:r>
            <a:r>
              <a:rPr sz="1400" spc="2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These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2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radiate</a:t>
            </a:r>
            <a:r>
              <a:rPr sz="1400" spc="2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outwards</a:t>
            </a:r>
            <a:r>
              <a:rPr sz="1400" spc="23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21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source</a:t>
            </a:r>
            <a:r>
              <a:rPr sz="1400" spc="2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2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speed</a:t>
            </a:r>
            <a:r>
              <a:rPr sz="1400" spc="23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light(300</a:t>
            </a:r>
            <a:r>
              <a:rPr sz="1400" spc="2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million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meters</a:t>
            </a:r>
            <a:r>
              <a:rPr sz="1400" spc="4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per</a:t>
            </a:r>
            <a:r>
              <a:rPr sz="1400" spc="3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second).</a:t>
            </a:r>
            <a:r>
              <a:rPr sz="1400" spc="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Electromagnetic</a:t>
            </a:r>
            <a:r>
              <a:rPr sz="1400" spc="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5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4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two</a:t>
            </a:r>
            <a:r>
              <a:rPr sz="1400" spc="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types</a:t>
            </a:r>
            <a:r>
              <a:rPr sz="1400" spc="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(i)Light</a:t>
            </a:r>
            <a:r>
              <a:rPr sz="1400" spc="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(waves</a:t>
            </a:r>
            <a:r>
              <a:rPr sz="1400" spc="1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we</a:t>
            </a:r>
            <a:r>
              <a:rPr sz="1400" spc="9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see)</a:t>
            </a:r>
            <a:r>
              <a:rPr sz="1400" spc="1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(ii)Radio</a:t>
            </a:r>
            <a:r>
              <a:rPr sz="1400" spc="1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1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(waves</a:t>
            </a:r>
            <a:r>
              <a:rPr sz="1400" spc="1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we</a:t>
            </a:r>
            <a:r>
              <a:rPr sz="1400" spc="1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hear).Both</a:t>
            </a:r>
            <a:r>
              <a:rPr sz="1400" spc="1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these</a:t>
            </a:r>
            <a:r>
              <a:rPr sz="1400" spc="1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EM</a:t>
            </a:r>
            <a:r>
              <a:rPr sz="1400" spc="1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differ</a:t>
            </a:r>
            <a:r>
              <a:rPr sz="1400" spc="1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only</a:t>
            </a:r>
            <a:r>
              <a:rPr sz="1400" spc="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1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frequency</a:t>
            </a:r>
            <a:r>
              <a:rPr sz="1400" spc="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wavelength.</a:t>
            </a:r>
            <a:r>
              <a:rPr sz="1400" spc="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EM</a:t>
            </a:r>
            <a:r>
              <a:rPr sz="1400" spc="1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travel</a:t>
            </a:r>
            <a:r>
              <a:rPr sz="1400" spc="1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1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straight</a:t>
            </a:r>
            <a:r>
              <a:rPr sz="1400" spc="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lines,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unless</a:t>
            </a:r>
            <a:r>
              <a:rPr sz="1400" spc="3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acted</a:t>
            </a:r>
            <a:r>
              <a:rPr sz="1400" spc="38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upon</a:t>
            </a:r>
            <a:r>
              <a:rPr sz="1400" spc="38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</a:t>
            </a:r>
            <a:r>
              <a:rPr sz="1400" spc="3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some</a:t>
            </a:r>
            <a:r>
              <a:rPr sz="1400" spc="3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outside</a:t>
            </a:r>
            <a:r>
              <a:rPr sz="1400" spc="3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force.</a:t>
            </a:r>
            <a:r>
              <a:rPr sz="1400" spc="3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They</a:t>
            </a:r>
            <a:r>
              <a:rPr sz="1400" spc="3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travel</a:t>
            </a:r>
            <a:r>
              <a:rPr sz="1400" spc="39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faster</a:t>
            </a:r>
            <a:r>
              <a:rPr sz="1400" spc="3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through</a:t>
            </a:r>
            <a:r>
              <a:rPr sz="1400" spc="38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vacuum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than</a:t>
            </a:r>
            <a:r>
              <a:rPr sz="1400" spc="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through</a:t>
            </a:r>
            <a:r>
              <a:rPr sz="1400" spc="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any</a:t>
            </a:r>
            <a:r>
              <a:rPr sz="1400" spc="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other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medium.</a:t>
            </a:r>
            <a:r>
              <a:rPr sz="1400" spc="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As</a:t>
            </a:r>
            <a:r>
              <a:rPr sz="1400" spc="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EM</a:t>
            </a:r>
            <a:r>
              <a:rPr sz="1400" spc="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7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spread</a:t>
            </a:r>
            <a:r>
              <a:rPr sz="1400" spc="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out</a:t>
            </a:r>
            <a:r>
              <a:rPr sz="1400" spc="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point</a:t>
            </a:r>
            <a:r>
              <a:rPr sz="1400" spc="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origin,</a:t>
            </a:r>
            <a:r>
              <a:rPr sz="1400" spc="6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they</a:t>
            </a:r>
            <a:r>
              <a:rPr sz="1400" spc="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decrease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strength</a:t>
            </a:r>
            <a:r>
              <a:rPr sz="1400" spc="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what</a:t>
            </a:r>
            <a:r>
              <a:rPr sz="1400" spc="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described</a:t>
            </a:r>
            <a:r>
              <a:rPr sz="1400" spc="7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as</a:t>
            </a:r>
            <a:r>
              <a:rPr sz="1400" spc="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</a:t>
            </a:r>
            <a:r>
              <a:rPr sz="1400" spc="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"</a:t>
            </a:r>
            <a:r>
              <a:rPr sz="1400" dirty="0">
                <a:solidFill>
                  <a:srgbClr val="000000"/>
                </a:solidFill>
                <a:latin typeface="ULUQFC+Times-Italic"/>
                <a:cs typeface="ULUQFC+Times-Italic"/>
              </a:rPr>
              <a:t>inverse</a:t>
            </a:r>
          </a:p>
          <a:p>
            <a:pPr marL="0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LUQFC+Times-Italic"/>
                <a:cs typeface="ULUQFC+Times-Italic"/>
              </a:rPr>
              <a:t>square</a:t>
            </a:r>
            <a:r>
              <a:rPr sz="1400" spc="-13" dirty="0">
                <a:solidFill>
                  <a:srgbClr val="000000"/>
                </a:solidFill>
                <a:latin typeface="ULUQFC+Times-Italic"/>
                <a:cs typeface="ULUQFC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ULUQFC+Times-Italic"/>
                <a:cs typeface="ULUQFC+Times-Italic"/>
              </a:rPr>
              <a:t>relationship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".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6626352" y="3093720"/>
            <a:ext cx="838200" cy="18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42993" y="914400"/>
            <a:ext cx="4294631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73" y="5967984"/>
            <a:ext cx="3139480" cy="1572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04970" y="1138364"/>
            <a:ext cx="976990" cy="526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FF"/>
                </a:solidFill>
                <a:latin typeface="VJUTVL+Helvetica-Bold"/>
                <a:cs typeface="VJUTVL+Helvetica-Bold"/>
              </a:rPr>
              <a:t>Electric</a:t>
            </a:r>
          </a:p>
          <a:p>
            <a:pPr marL="0" marR="0">
              <a:lnSpc>
                <a:spcPts val="1724"/>
              </a:lnSpc>
              <a:spcBef>
                <a:spcPts val="399"/>
              </a:spcBef>
              <a:spcAft>
                <a:spcPts val="0"/>
              </a:spcAft>
            </a:pPr>
            <a:r>
              <a:rPr sz="1800" dirty="0">
                <a:solidFill>
                  <a:srgbClr val="0000FF"/>
                </a:solidFill>
                <a:latin typeface="VJUTVL+Helvetica-Bold"/>
                <a:cs typeface="VJUTVL+Helvetica-Bold"/>
              </a:rPr>
              <a:t>Field, 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83093" y="2506283"/>
            <a:ext cx="1336285" cy="47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JUTVL+Helvetica-Bold"/>
                <a:cs typeface="VJUTVL+Helvetica-Bold"/>
              </a:rPr>
              <a:t>Direction of</a:t>
            </a:r>
          </a:p>
          <a:p>
            <a:pPr marL="0" marR="0">
              <a:lnSpc>
                <a:spcPts val="1529"/>
              </a:lnSpc>
              <a:spcBef>
                <a:spcPts val="39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JUTVL+Helvetica-Bold"/>
                <a:cs typeface="VJUTVL+Helvetica-Bold"/>
              </a:rPr>
              <a:t>Propagation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95727" y="3276227"/>
            <a:ext cx="1142866" cy="516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9999"/>
                </a:solidFill>
                <a:latin typeface="FCDHAK+Helvetica-BoldOblique"/>
                <a:cs typeface="FCDHAK+Helvetica-BoldOblique"/>
              </a:rPr>
              <a:t>Magnetic</a:t>
            </a:r>
          </a:p>
          <a:p>
            <a:pPr marL="0" marR="0">
              <a:lnSpc>
                <a:spcPts val="1702"/>
              </a:lnSpc>
              <a:spcBef>
                <a:spcPts val="361"/>
              </a:spcBef>
              <a:spcAft>
                <a:spcPts val="0"/>
              </a:spcAft>
            </a:pPr>
            <a:r>
              <a:rPr sz="1800" dirty="0">
                <a:solidFill>
                  <a:srgbClr val="009999"/>
                </a:solidFill>
                <a:latin typeface="FCDHAK+Helvetica-BoldOblique"/>
                <a:cs typeface="FCDHAK+Helvetica-BoldOblique"/>
              </a:rPr>
              <a:t>Field,</a:t>
            </a:r>
            <a:r>
              <a:rPr sz="1800" spc="43" dirty="0">
                <a:solidFill>
                  <a:srgbClr val="009999"/>
                </a:solidFill>
                <a:latin typeface="FCDHAK+Helvetica-BoldOblique"/>
                <a:cs typeface="FCDHAK+Helvetica-BoldOblique"/>
              </a:rPr>
              <a:t> </a:t>
            </a:r>
            <a:r>
              <a:rPr sz="1800" dirty="0">
                <a:solidFill>
                  <a:srgbClr val="009999"/>
                </a:solidFill>
                <a:latin typeface="FCDHAK+Helvetica-BoldOblique"/>
                <a:cs typeface="FCDHAK+Helvetica-BoldOblique"/>
              </a:rPr>
              <a:t>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2991" y="3935855"/>
            <a:ext cx="5638718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7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3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two</a:t>
            </a:r>
            <a:r>
              <a:rPr sz="1400" spc="3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fields</a:t>
            </a:r>
            <a:r>
              <a:rPr sz="1400" spc="3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3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3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right-angles</a:t>
            </a:r>
            <a:r>
              <a:rPr sz="1400" spc="3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3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each</a:t>
            </a:r>
            <a:r>
              <a:rPr sz="1400" spc="3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other</a:t>
            </a:r>
            <a:r>
              <a:rPr sz="1400" spc="3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3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direction</a:t>
            </a:r>
            <a:r>
              <a:rPr sz="1400" spc="3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propagation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1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right-angles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1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both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fields.</a:t>
            </a:r>
            <a:r>
              <a:rPr sz="1400" spc="1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Plane</a:t>
            </a:r>
            <a:r>
              <a:rPr sz="1400" spc="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</a:t>
            </a:r>
            <a:r>
              <a:rPr sz="1400" spc="1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defines the Polarisation of the wave.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2991" y="4752719"/>
            <a:ext cx="5639155" cy="8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radio</a:t>
            </a:r>
            <a:r>
              <a:rPr sz="1400" spc="2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2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can</a:t>
            </a:r>
            <a:r>
              <a:rPr sz="1400" spc="2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further</a:t>
            </a:r>
            <a:r>
              <a:rPr sz="1400" spc="22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</a:t>
            </a:r>
            <a:r>
              <a:rPr sz="1400" spc="2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classified</a:t>
            </a:r>
            <a:r>
              <a:rPr sz="1400" spc="23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as</a:t>
            </a:r>
            <a:r>
              <a:rPr sz="1400" spc="2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Transverse</a:t>
            </a:r>
            <a:r>
              <a:rPr sz="1400" spc="2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23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longitudinal.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Transverse</a:t>
            </a:r>
            <a:r>
              <a:rPr sz="1400" spc="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4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Vibrates</a:t>
            </a:r>
            <a:r>
              <a:rPr sz="1400" spc="4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side</a:t>
            </a:r>
            <a:r>
              <a:rPr sz="1400" spc="6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side;i.e,</a:t>
            </a:r>
            <a:r>
              <a:rPr sz="1400" spc="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right</a:t>
            </a:r>
            <a:r>
              <a:rPr sz="1400" spc="6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angles</a:t>
            </a:r>
            <a:r>
              <a:rPr sz="1400" spc="6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direction</a:t>
            </a:r>
            <a:r>
              <a:rPr sz="1400" spc="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which</a:t>
            </a:r>
            <a:r>
              <a:rPr sz="1400" spc="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they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travel</a:t>
            </a:r>
            <a:r>
              <a:rPr sz="1400" spc="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</a:t>
            </a:r>
            <a:r>
              <a:rPr sz="1400" spc="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eg:A</a:t>
            </a:r>
            <a:r>
              <a:rPr sz="1400" spc="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guitar</a:t>
            </a:r>
            <a:r>
              <a:rPr sz="1400" spc="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string</a:t>
            </a:r>
            <a:r>
              <a:rPr sz="1400" spc="7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vibrates</a:t>
            </a:r>
            <a:r>
              <a:rPr sz="1400" spc="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with</a:t>
            </a:r>
            <a:r>
              <a:rPr sz="1400" spc="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transverse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motion.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2991" y="5571107"/>
            <a:ext cx="251919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EM waves are always transverse.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2993" y="7584310"/>
            <a:ext cx="5639332" cy="60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</a:t>
            </a:r>
            <a:r>
              <a:rPr sz="1400" spc="3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Longitudinal</a:t>
            </a:r>
            <a:r>
              <a:rPr sz="1400" spc="3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radio</a:t>
            </a:r>
            <a:r>
              <a:rPr sz="1400" spc="3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3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vibrations</a:t>
            </a:r>
            <a:r>
              <a:rPr sz="1400" spc="3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3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parallel</a:t>
            </a:r>
            <a:r>
              <a:rPr sz="1400" spc="36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3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direction</a:t>
            </a:r>
            <a:r>
              <a:rPr sz="1400" spc="3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propagation.</a:t>
            </a:r>
            <a:r>
              <a:rPr sz="1400" spc="1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Sound</a:t>
            </a:r>
            <a:r>
              <a:rPr sz="1400" spc="1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6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pressure</a:t>
            </a:r>
            <a:r>
              <a:rPr sz="1400" spc="16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1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1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longitudinal</a:t>
            </a:r>
            <a:r>
              <a:rPr sz="1400" spc="17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6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oscillate</a:t>
            </a:r>
            <a:r>
              <a:rPr sz="1400" spc="15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back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 forth as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vibrations are along or</a:t>
            </a:r>
            <a:r>
              <a:rPr sz="1400" spc="-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parallel to their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direction of travel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3032755" y="1211574"/>
            <a:ext cx="2125981" cy="640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42988" y="1211574"/>
            <a:ext cx="4015748" cy="472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88" y="1211574"/>
            <a:ext cx="1874528" cy="4724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9577" y="1112516"/>
            <a:ext cx="388620" cy="533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6176" y="1089657"/>
            <a:ext cx="495300" cy="99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4317" y="975360"/>
            <a:ext cx="68582" cy="761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6179" y="975360"/>
            <a:ext cx="320040" cy="91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2993" y="5317236"/>
            <a:ext cx="2857500" cy="1501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2983" y="2113151"/>
            <a:ext cx="5639689" cy="142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Factors affecting the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propagation of radio wave are</a:t>
            </a:r>
          </a:p>
          <a:p>
            <a:pPr marL="3810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(i)Spherical</a:t>
            </a:r>
            <a:r>
              <a:rPr sz="1400" spc="1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shape</a:t>
            </a:r>
            <a:r>
              <a:rPr sz="1400" spc="15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earth:-For</a:t>
            </a:r>
            <a:r>
              <a:rPr sz="1400" spc="1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Free</a:t>
            </a:r>
            <a:r>
              <a:rPr sz="1400" spc="1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Space</a:t>
            </a:r>
            <a:r>
              <a:rPr sz="1400" spc="15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RW</a:t>
            </a:r>
            <a:r>
              <a:rPr sz="1400" spc="1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travel</a:t>
            </a:r>
            <a:r>
              <a:rPr sz="1400" spc="16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1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straight</a:t>
            </a:r>
            <a:r>
              <a:rPr sz="1400" spc="1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line.</a:t>
            </a:r>
          </a:p>
          <a:p>
            <a:pPr marL="3810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But</a:t>
            </a:r>
            <a:r>
              <a:rPr sz="1400" spc="1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communication</a:t>
            </a:r>
            <a:r>
              <a:rPr sz="1400" spc="1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earth</a:t>
            </a:r>
            <a:r>
              <a:rPr sz="1400" spc="1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limited</a:t>
            </a:r>
            <a:r>
              <a:rPr sz="1400" spc="1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</a:t>
            </a:r>
            <a:r>
              <a:rPr sz="1400" spc="16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distance</a:t>
            </a:r>
            <a:r>
              <a:rPr sz="1400" spc="1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1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horizon</a:t>
            </a:r>
          </a:p>
          <a:p>
            <a:pPr marL="3810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 requires change in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propagation.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(ii)Atmosphere-Height</a:t>
            </a:r>
            <a:r>
              <a:rPr sz="1400" spc="1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about</a:t>
            </a:r>
            <a:r>
              <a:rPr sz="1400" spc="13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600km.Is</a:t>
            </a:r>
            <a:r>
              <a:rPr sz="1400" spc="1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divided</a:t>
            </a:r>
            <a:r>
              <a:rPr sz="1400" spc="1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into</a:t>
            </a:r>
            <a:r>
              <a:rPr sz="1400" spc="13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layers.</a:t>
            </a:r>
            <a:r>
              <a:rPr sz="1400" spc="1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RW</a:t>
            </a:r>
            <a:r>
              <a:rPr sz="1400" spc="1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near</a:t>
            </a:r>
            <a:r>
              <a:rPr sz="1400" spc="1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5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6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affected</a:t>
            </a:r>
            <a:r>
              <a:rPr sz="1400" spc="6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</a:t>
            </a:r>
            <a:r>
              <a:rPr sz="1400" spc="5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troposphere.</a:t>
            </a:r>
            <a:r>
              <a:rPr sz="1400" spc="6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Higher</a:t>
            </a:r>
            <a:r>
              <a:rPr sz="1400" spc="5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up</a:t>
            </a:r>
            <a:r>
              <a:rPr sz="1400" spc="6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RW</a:t>
            </a:r>
            <a:r>
              <a:rPr sz="1400" spc="5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60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influenced</a:t>
            </a:r>
            <a:r>
              <a:rPr sz="1400" spc="6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ionosphere.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2983" y="3544188"/>
            <a:ext cx="240529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(iii)Interaction with the objects.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2993" y="3933040"/>
            <a:ext cx="1339429" cy="219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6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QCWUDW+Times-Bold"/>
                <a:cs typeface="QCWUDW+Times-Bold"/>
              </a:rPr>
              <a:t>Atmosphere:</a:t>
            </a:r>
            <a:r>
              <a:rPr sz="1400" dirty="0">
                <a:solidFill>
                  <a:srgbClr val="000000"/>
                </a:solidFill>
                <a:latin typeface="QCWUDW+Times-Bold"/>
                <a:cs typeface="QCWUDW+Times-Bold"/>
              </a:rPr>
              <a:t>-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42993" y="4333619"/>
            <a:ext cx="5637553" cy="8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1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divided</a:t>
            </a:r>
            <a:r>
              <a:rPr sz="1400" spc="116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into</a:t>
            </a:r>
            <a:r>
              <a:rPr sz="1400" spc="11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Troposphere(earth’s</a:t>
            </a:r>
            <a:r>
              <a:rPr sz="1400" spc="11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11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11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about</a:t>
            </a:r>
            <a:r>
              <a:rPr sz="1400" spc="11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6.5</a:t>
            </a:r>
            <a:r>
              <a:rPr sz="1400" spc="11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mi),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Stratosphere(extends</a:t>
            </a:r>
            <a:r>
              <a:rPr sz="1400" spc="5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5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5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troposphere</a:t>
            </a:r>
            <a:r>
              <a:rPr sz="1400" spc="5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upwards</a:t>
            </a:r>
            <a:r>
              <a:rPr sz="1400" spc="55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</a:t>
            </a:r>
            <a:r>
              <a:rPr sz="1400" spc="5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about</a:t>
            </a:r>
            <a:r>
              <a:rPr sz="1400" spc="5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23</a:t>
            </a:r>
            <a:r>
              <a:rPr sz="1400" spc="5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mi),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Ionosphere(extends</a:t>
            </a:r>
            <a:r>
              <a:rPr sz="1400" spc="4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2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4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stratosphere</a:t>
            </a:r>
            <a:r>
              <a:rPr sz="1400" spc="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upwards</a:t>
            </a:r>
            <a:r>
              <a:rPr sz="1400" spc="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</a:t>
            </a:r>
            <a:r>
              <a:rPr sz="1400" spc="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about</a:t>
            </a:r>
            <a:r>
              <a:rPr sz="1400" spc="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250mi)</a:t>
            </a:r>
            <a:r>
              <a:rPr sz="1400" spc="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Beyond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this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 is Free Space.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2993" y="7061577"/>
            <a:ext cx="5638798" cy="1222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ionosphere</a:t>
            </a:r>
            <a:r>
              <a:rPr sz="1400" spc="1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uppermost</a:t>
            </a:r>
            <a:r>
              <a:rPr sz="1400" spc="1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part</a:t>
            </a:r>
            <a:r>
              <a:rPr sz="1400" spc="17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atmosphere</a:t>
            </a:r>
            <a:r>
              <a:rPr sz="1400" spc="1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ionized</a:t>
            </a:r>
            <a:r>
              <a:rPr sz="1400" spc="1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solar</a:t>
            </a:r>
            <a:r>
              <a:rPr sz="1400" spc="1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radiation.</a:t>
            </a:r>
            <a:r>
              <a:rPr sz="1400" spc="1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Ionization</a:t>
            </a:r>
            <a:r>
              <a:rPr sz="1400" spc="1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conversion</a:t>
            </a:r>
            <a:r>
              <a:rPr sz="1400" spc="17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atoms</a:t>
            </a:r>
            <a:r>
              <a:rPr sz="1400" spc="1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or</a:t>
            </a:r>
            <a:r>
              <a:rPr sz="1400" spc="1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molecules</a:t>
            </a:r>
            <a:r>
              <a:rPr sz="1400" spc="1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into</a:t>
            </a:r>
            <a:r>
              <a:rPr sz="1400" spc="1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ion</a:t>
            </a:r>
            <a:r>
              <a:rPr sz="1400" spc="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</a:t>
            </a:r>
            <a:r>
              <a:rPr sz="1400" spc="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light</a:t>
            </a:r>
            <a:r>
              <a:rPr sz="1400" spc="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(heating</a:t>
            </a:r>
            <a:r>
              <a:rPr sz="1400" spc="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up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or</a:t>
            </a:r>
            <a:r>
              <a:rPr sz="1400" spc="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charging)</a:t>
            </a:r>
            <a:r>
              <a:rPr sz="1400" spc="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sun</a:t>
            </a:r>
            <a:r>
              <a:rPr sz="1400" spc="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upper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atmosphere.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Ionization</a:t>
            </a:r>
            <a:r>
              <a:rPr sz="1400" spc="1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also</a:t>
            </a:r>
            <a:r>
              <a:rPr sz="1400" spc="1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creates</a:t>
            </a:r>
            <a:r>
              <a:rPr sz="1400" spc="1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1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horizontal</a:t>
            </a:r>
            <a:r>
              <a:rPr sz="1400" spc="1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set</a:t>
            </a:r>
            <a:r>
              <a:rPr sz="1400" spc="1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stratum</a:t>
            </a:r>
            <a:r>
              <a:rPr sz="1400" spc="1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(layer)</a:t>
            </a:r>
            <a:r>
              <a:rPr sz="1400" spc="1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where</a:t>
            </a:r>
            <a:r>
              <a:rPr sz="1400" spc="1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each</a:t>
            </a:r>
            <a:r>
              <a:rPr sz="1400" spc="1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has</a:t>
            </a:r>
            <a:r>
              <a:rPr sz="1400" spc="1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peak</a:t>
            </a:r>
            <a:r>
              <a:rPr sz="1400" spc="6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density</a:t>
            </a:r>
            <a:r>
              <a:rPr sz="1400" spc="61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6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6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definable</a:t>
            </a:r>
            <a:r>
              <a:rPr sz="1400" spc="63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width</a:t>
            </a:r>
            <a:r>
              <a:rPr sz="1400" spc="6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or</a:t>
            </a:r>
            <a:r>
              <a:rPr sz="1400" spc="6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profile</a:t>
            </a:r>
            <a:r>
              <a:rPr sz="1400" spc="6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that</a:t>
            </a:r>
            <a:r>
              <a:rPr sz="1400" spc="6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influences</a:t>
            </a:r>
            <a:r>
              <a:rPr sz="1400" spc="6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propagation. The ionosphere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divided into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layers.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42993" y="914400"/>
            <a:ext cx="3302507" cy="2275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2993" y="3230244"/>
            <a:ext cx="5640596" cy="490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About</a:t>
            </a:r>
            <a:r>
              <a:rPr sz="1400" spc="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120</a:t>
            </a:r>
            <a:r>
              <a:rPr sz="1400" spc="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km</a:t>
            </a:r>
            <a:r>
              <a:rPr sz="1400" spc="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400</a:t>
            </a:r>
            <a:r>
              <a:rPr sz="1400" spc="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km</a:t>
            </a:r>
            <a:r>
              <a:rPr sz="1400" spc="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above</a:t>
            </a:r>
            <a:r>
              <a:rPr sz="1400" spc="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9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Earth</a:t>
            </a:r>
            <a:r>
              <a:rPr sz="1400" spc="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</a:t>
            </a:r>
            <a:r>
              <a:rPr sz="1400" spc="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layer.</a:t>
            </a:r>
            <a:r>
              <a:rPr sz="1400" spc="9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It</a:t>
            </a:r>
            <a:r>
              <a:rPr sz="1400" spc="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top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most</a:t>
            </a:r>
            <a:r>
              <a:rPr sz="1400" spc="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ionosphere.</a:t>
            </a:r>
            <a:r>
              <a:rPr sz="1400" spc="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Here</a:t>
            </a:r>
            <a:r>
              <a:rPr sz="1400" spc="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extreme</a:t>
            </a:r>
            <a:r>
              <a:rPr sz="1400" spc="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ultraviolet</a:t>
            </a:r>
            <a:r>
              <a:rPr sz="1400" spc="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(UV)</a:t>
            </a:r>
            <a:r>
              <a:rPr sz="1400" spc="6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(10-100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nm)</a:t>
            </a:r>
            <a:r>
              <a:rPr sz="1400" spc="25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solar</a:t>
            </a:r>
            <a:r>
              <a:rPr sz="1400" spc="2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radiation</a:t>
            </a:r>
            <a:r>
              <a:rPr sz="1400" spc="2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ionizes</a:t>
            </a:r>
            <a:r>
              <a:rPr sz="1400" spc="25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atomic</a:t>
            </a:r>
            <a:r>
              <a:rPr sz="1400" spc="25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oxygen</a:t>
            </a:r>
            <a:r>
              <a:rPr sz="1400" spc="2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(O).</a:t>
            </a:r>
            <a:r>
              <a:rPr sz="1400" spc="2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</a:t>
            </a:r>
            <a:r>
              <a:rPr sz="1400" spc="2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region</a:t>
            </a:r>
            <a:r>
              <a:rPr sz="1400" spc="2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24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most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important</a:t>
            </a:r>
            <a:r>
              <a:rPr sz="1400" spc="2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part</a:t>
            </a:r>
            <a:r>
              <a:rPr sz="1400" spc="26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5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ionosphere</a:t>
            </a:r>
            <a:r>
              <a:rPr sz="1400" spc="26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2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terms</a:t>
            </a:r>
            <a:r>
              <a:rPr sz="1400" spc="2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HF</a:t>
            </a:r>
            <a:r>
              <a:rPr sz="1400" spc="2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communications.</a:t>
            </a:r>
            <a:r>
              <a:rPr sz="1400" spc="27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</a:t>
            </a:r>
            <a:r>
              <a:rPr sz="1400" spc="3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combines</a:t>
            </a:r>
            <a:r>
              <a:rPr sz="1400" spc="3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into</a:t>
            </a:r>
            <a:r>
              <a:rPr sz="1400" spc="3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one</a:t>
            </a:r>
            <a:r>
              <a:rPr sz="1400" spc="33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</a:t>
            </a:r>
            <a:r>
              <a:rPr sz="1400" spc="3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3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night,</a:t>
            </a:r>
            <a:r>
              <a:rPr sz="1400" spc="3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3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3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presence</a:t>
            </a:r>
            <a:r>
              <a:rPr sz="1400" spc="3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3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sunlight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(during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daytime),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it</a:t>
            </a:r>
            <a:r>
              <a:rPr sz="1400" spc="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divides</a:t>
            </a:r>
            <a:r>
              <a:rPr sz="1400" spc="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into</a:t>
            </a:r>
            <a:r>
              <a:rPr sz="1400" spc="1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two</a:t>
            </a:r>
            <a:r>
              <a:rPr sz="1400" spc="1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layers,</a:t>
            </a:r>
            <a:r>
              <a:rPr sz="1400" spc="1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F1</a:t>
            </a:r>
            <a:r>
              <a:rPr sz="1400" spc="1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F2.The</a:t>
            </a:r>
            <a:r>
              <a:rPr sz="1400" spc="1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layers</a:t>
            </a:r>
            <a:r>
              <a:rPr sz="1400" spc="1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responsible</a:t>
            </a:r>
            <a:r>
              <a:rPr sz="1400" spc="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</a:t>
            </a:r>
            <a:r>
              <a:rPr sz="1400" spc="8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most</a:t>
            </a:r>
            <a:r>
              <a:rPr sz="1400" spc="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sky</a:t>
            </a:r>
            <a:r>
              <a:rPr sz="1400" spc="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propagation</a:t>
            </a:r>
            <a:r>
              <a:rPr sz="1400" spc="10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radio</a:t>
            </a:r>
            <a:r>
              <a:rPr sz="1400" spc="1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waves,</a:t>
            </a:r>
            <a:r>
              <a:rPr sz="1400" spc="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thickest</a:t>
            </a:r>
          </a:p>
          <a:p>
            <a:pPr marL="0" marR="0">
              <a:lnSpc>
                <a:spcPts val="127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most</a:t>
            </a:r>
            <a:r>
              <a:rPr sz="1400" spc="1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reflective</a:t>
            </a:r>
            <a:r>
              <a:rPr sz="1400" spc="1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radio</a:t>
            </a:r>
            <a:r>
              <a:rPr sz="1400" spc="1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</a:t>
            </a:r>
            <a:r>
              <a:rPr sz="1400" spc="1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side</a:t>
            </a:r>
            <a:r>
              <a:rPr sz="1400" spc="1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0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Earth</a:t>
            </a:r>
            <a:r>
              <a:rPr sz="1400" spc="1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facing</a:t>
            </a:r>
            <a:r>
              <a:rPr sz="1400" spc="1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UPTQGU+Times-Roman"/>
                <a:cs typeface="UPTQGU+Times-Roman"/>
              </a:rPr>
              <a:t>sun</a:t>
            </a:r>
            <a:r>
              <a:rPr sz="1400" dirty="0">
                <a:solidFill>
                  <a:srgbClr val="000000"/>
                </a:solidFill>
                <a:latin typeface="QCWUDW+Times-Bold"/>
                <a:cs typeface="QCWUDW+Times-Bold"/>
              </a:rPr>
              <a:t>.</a:t>
            </a:r>
            <a:r>
              <a:rPr sz="1400" spc="416" dirty="0">
                <a:solidFill>
                  <a:srgbClr val="000000"/>
                </a:solidFill>
                <a:latin typeface="QCWUDW+Times-Bold"/>
                <a:cs typeface="QCWUDW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</a:t>
            </a:r>
            <a:r>
              <a:rPr sz="1400" spc="1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middle</a:t>
            </a:r>
            <a:r>
              <a:rPr sz="1400" spc="1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layer,</a:t>
            </a:r>
            <a:r>
              <a:rPr sz="1400" spc="1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90</a:t>
            </a:r>
            <a:r>
              <a:rPr sz="1400" spc="1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km</a:t>
            </a:r>
            <a:r>
              <a:rPr sz="1400" spc="1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1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120</a:t>
            </a:r>
            <a:r>
              <a:rPr sz="1400" spc="1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km</a:t>
            </a:r>
            <a:r>
              <a:rPr sz="1400" spc="1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above</a:t>
            </a:r>
            <a:r>
              <a:rPr sz="1400" spc="1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1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Earth.</a:t>
            </a:r>
          </a:p>
          <a:p>
            <a:pPr marL="9" marR="0">
              <a:lnSpc>
                <a:spcPts val="1270"/>
              </a:lnSpc>
              <a:spcBef>
                <a:spcPts val="39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This</a:t>
            </a:r>
            <a:r>
              <a:rPr sz="1400" spc="1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</a:t>
            </a:r>
            <a:r>
              <a:rPr sz="1400" spc="1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can</a:t>
            </a:r>
            <a:r>
              <a:rPr sz="1400" spc="1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only</a:t>
            </a:r>
            <a:r>
              <a:rPr sz="1400" spc="1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</a:t>
            </a:r>
            <a:r>
              <a:rPr sz="1400" spc="5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radio</a:t>
            </a:r>
            <a:r>
              <a:rPr sz="1400" spc="12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1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having</a:t>
            </a:r>
            <a:r>
              <a:rPr sz="1400" spc="1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frequencies</a:t>
            </a:r>
            <a:r>
              <a:rPr sz="1400" spc="1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less</a:t>
            </a:r>
            <a:r>
              <a:rPr sz="1400" spc="1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than</a:t>
            </a:r>
            <a:r>
              <a:rPr sz="1400" spc="1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about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10</a:t>
            </a:r>
            <a:r>
              <a:rPr sz="1400" spc="1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MHz.</a:t>
            </a:r>
            <a:r>
              <a:rPr sz="1400" spc="1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It</a:t>
            </a:r>
            <a:r>
              <a:rPr sz="1400" spc="1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has</a:t>
            </a:r>
            <a:r>
              <a:rPr sz="1400" spc="16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1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negative</a:t>
            </a:r>
            <a:r>
              <a:rPr sz="1400" spc="17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effect</a:t>
            </a:r>
            <a:r>
              <a:rPr sz="1400" spc="17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</a:t>
            </a:r>
            <a:r>
              <a:rPr sz="1400" spc="1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frequencies</a:t>
            </a:r>
            <a:r>
              <a:rPr sz="1400" spc="1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above</a:t>
            </a:r>
            <a:r>
              <a:rPr sz="1400" spc="1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10</a:t>
            </a:r>
            <a:r>
              <a:rPr sz="1400" spc="1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MHz</a:t>
            </a:r>
            <a:r>
              <a:rPr sz="1400" spc="1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due</a:t>
            </a:r>
            <a:r>
              <a:rPr sz="1400" spc="16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1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its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partial</a:t>
            </a:r>
            <a:r>
              <a:rPr sz="1400" spc="15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absorption</a:t>
            </a:r>
            <a:r>
              <a:rPr sz="1400" spc="1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3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these</a:t>
            </a:r>
            <a:r>
              <a:rPr sz="1400" spc="1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waves.</a:t>
            </a:r>
            <a:r>
              <a:rPr sz="1400" spc="15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1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night</a:t>
            </a:r>
            <a:r>
              <a:rPr sz="1400" spc="16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</a:t>
            </a:r>
            <a:r>
              <a:rPr sz="1400" spc="1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</a:t>
            </a:r>
            <a:r>
              <a:rPr sz="1400" spc="1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begins</a:t>
            </a:r>
            <a:r>
              <a:rPr sz="1400" spc="1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1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disappear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because</a:t>
            </a:r>
            <a:r>
              <a:rPr sz="1400" spc="1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primary</a:t>
            </a:r>
            <a:r>
              <a:rPr sz="1400" spc="1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source</a:t>
            </a:r>
            <a:r>
              <a:rPr sz="1400" spc="1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ionization</a:t>
            </a:r>
            <a:r>
              <a:rPr sz="1400" spc="1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no</a:t>
            </a:r>
            <a:r>
              <a:rPr sz="1400" spc="1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longer</a:t>
            </a:r>
            <a:r>
              <a:rPr sz="1400" spc="1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present.</a:t>
            </a:r>
            <a:r>
              <a:rPr sz="1400" spc="1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increase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2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height</a:t>
            </a:r>
            <a:r>
              <a:rPr sz="1400" spc="2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</a:t>
            </a:r>
            <a:r>
              <a:rPr sz="1400" spc="2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</a:t>
            </a:r>
            <a:r>
              <a:rPr sz="1400" spc="2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maximum</a:t>
            </a:r>
            <a:r>
              <a:rPr sz="1400" spc="1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increases</a:t>
            </a:r>
            <a:r>
              <a:rPr sz="1400" spc="2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range</a:t>
            </a:r>
            <a:r>
              <a:rPr sz="1400" spc="2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2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which</a:t>
            </a:r>
            <a:r>
              <a:rPr sz="1400" spc="2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radio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can</a:t>
            </a:r>
            <a:r>
              <a:rPr sz="1400" spc="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travel</a:t>
            </a:r>
            <a:r>
              <a:rPr sz="1400" spc="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</a:t>
            </a:r>
            <a:r>
              <a:rPr sz="1400" spc="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reflection</a:t>
            </a:r>
            <a:r>
              <a:rPr sz="1400" spc="10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7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layer.</a:t>
            </a:r>
            <a:r>
              <a:rPr sz="1400" spc="4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</a:t>
            </a:r>
            <a:r>
              <a:rPr sz="1400" spc="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</a:t>
            </a:r>
            <a:r>
              <a:rPr sz="1400" spc="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innermost</a:t>
            </a:r>
          </a:p>
          <a:p>
            <a:pPr marL="9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layer,</a:t>
            </a:r>
            <a:r>
              <a:rPr sz="1400" spc="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50</a:t>
            </a:r>
            <a:r>
              <a:rPr sz="1400" spc="3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km</a:t>
            </a:r>
            <a:r>
              <a:rPr sz="1400" spc="1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90</a:t>
            </a:r>
            <a:r>
              <a:rPr sz="1400" spc="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km</a:t>
            </a:r>
            <a:r>
              <a:rPr sz="1400" spc="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above</a:t>
            </a:r>
            <a:r>
              <a:rPr sz="1400" spc="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Earth.</a:t>
            </a:r>
            <a:r>
              <a:rPr sz="1400" spc="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when</a:t>
            </a:r>
            <a:r>
              <a:rPr sz="1400" spc="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sun</a:t>
            </a:r>
            <a:r>
              <a:rPr sz="1400" spc="4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active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with</a:t>
            </a:r>
            <a:r>
              <a:rPr sz="1400" spc="1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50</a:t>
            </a:r>
            <a:r>
              <a:rPr sz="1400" spc="1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or</a:t>
            </a:r>
            <a:r>
              <a:rPr sz="1400" spc="1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more</a:t>
            </a:r>
            <a:r>
              <a:rPr sz="1400" spc="1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sunspots,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During</a:t>
            </a:r>
            <a:r>
              <a:rPr sz="1400" spc="1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night</a:t>
            </a:r>
            <a:r>
              <a:rPr sz="1400" spc="1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cosmic</a:t>
            </a:r>
            <a:r>
              <a:rPr sz="1400" spc="1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rays</a:t>
            </a:r>
            <a:r>
              <a:rPr sz="1400" spc="1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produce</a:t>
            </a:r>
            <a:r>
              <a:rPr sz="1400" spc="1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1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residual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amount</a:t>
            </a:r>
            <a:r>
              <a:rPr sz="1400" spc="3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3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ionization</a:t>
            </a:r>
            <a:r>
              <a:rPr sz="1400" spc="3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as</a:t>
            </a:r>
            <a:r>
              <a:rPr sz="1400" spc="3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3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result</a:t>
            </a:r>
            <a:r>
              <a:rPr sz="1400" spc="3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high-frequency</a:t>
            </a:r>
            <a:r>
              <a:rPr sz="1400" spc="2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(HF)</a:t>
            </a:r>
            <a:r>
              <a:rPr sz="1400" spc="3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radio</a:t>
            </a:r>
            <a:r>
              <a:rPr sz="1400" spc="3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3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aren't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reflected</a:t>
            </a:r>
            <a:r>
              <a:rPr sz="1400" spc="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 the</a:t>
            </a:r>
            <a:r>
              <a:rPr sz="1400" spc="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 layer.</a:t>
            </a:r>
            <a:r>
              <a:rPr sz="1400" spc="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</a:t>
            </a:r>
            <a:r>
              <a:rPr sz="1400" spc="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</a:t>
            </a:r>
            <a:r>
              <a:rPr sz="1400" spc="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mainly responsible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</a:t>
            </a:r>
            <a:r>
              <a:rPr sz="1400" spc="3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absorption</a:t>
            </a:r>
            <a:r>
              <a:rPr sz="1400" spc="1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</a:p>
          <a:p>
            <a:pPr marL="9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HF</a:t>
            </a:r>
            <a:r>
              <a:rPr sz="1400" spc="36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radio</a:t>
            </a:r>
            <a:r>
              <a:rPr sz="1400" spc="3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waves,</a:t>
            </a:r>
            <a:r>
              <a:rPr sz="1400" spc="35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particularly</a:t>
            </a:r>
            <a:r>
              <a:rPr sz="1400" spc="3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3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10</a:t>
            </a:r>
            <a:r>
              <a:rPr sz="1400" spc="3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MHz</a:t>
            </a:r>
            <a:r>
              <a:rPr sz="1400" spc="35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3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below,</a:t>
            </a:r>
            <a:r>
              <a:rPr sz="1400" spc="3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with</a:t>
            </a:r>
            <a:r>
              <a:rPr sz="1400" spc="35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progressively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smaller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absorption</a:t>
            </a:r>
            <a:r>
              <a:rPr sz="1400" spc="10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as</a:t>
            </a:r>
            <a:r>
              <a:rPr sz="1400" spc="5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frequency</a:t>
            </a:r>
            <a:r>
              <a:rPr sz="1400" spc="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gets</a:t>
            </a:r>
            <a:r>
              <a:rPr sz="1400" spc="9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higher.</a:t>
            </a:r>
            <a:r>
              <a:rPr sz="1400" spc="1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absorption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small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night</a:t>
            </a:r>
            <a:r>
              <a:rPr sz="1400" spc="1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greatest</a:t>
            </a:r>
            <a:r>
              <a:rPr sz="1400" spc="1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about</a:t>
            </a:r>
            <a:r>
              <a:rPr sz="1400" spc="1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midday.</a:t>
            </a:r>
            <a:r>
              <a:rPr sz="1400" spc="16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layer</a:t>
            </a:r>
            <a:r>
              <a:rPr sz="1400" spc="1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reduces</a:t>
            </a:r>
            <a:r>
              <a:rPr sz="1400" spc="17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greatly</a:t>
            </a:r>
            <a:r>
              <a:rPr sz="1400" spc="1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after</a:t>
            </a:r>
            <a:r>
              <a:rPr sz="1400" spc="16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sunset.</a:t>
            </a:r>
            <a:r>
              <a:rPr sz="1400" spc="1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</a:p>
          <a:p>
            <a:pPr marL="9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common</a:t>
            </a:r>
            <a:r>
              <a:rPr sz="1400" spc="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example of the D layer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action is</a:t>
            </a:r>
            <a:r>
              <a:rPr sz="1400" spc="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disappearance of</a:t>
            </a:r>
            <a:r>
              <a:rPr sz="1400" spc="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distant AM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broadcast band stations in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daytime.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485893" y="2110740"/>
            <a:ext cx="4686306" cy="1780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2993" y="1663804"/>
            <a:ext cx="2487199" cy="219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6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QCWUDW+Times-Bold"/>
                <a:cs typeface="QCWUDW+Times-Bold"/>
              </a:rPr>
              <a:t>Radio Propagation Modes: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72254" y="2162396"/>
            <a:ext cx="665558" cy="34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3" marR="0">
              <a:lnSpc>
                <a:spcPts val="105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JUTVL+Helvetica-Bold"/>
                <a:cs typeface="VJUTVL+Helvetica-Bold"/>
              </a:rPr>
              <a:t>RADIO</a:t>
            </a:r>
          </a:p>
          <a:p>
            <a:pPr marL="0" marR="0">
              <a:lnSpc>
                <a:spcPts val="1057"/>
              </a:lnSpc>
              <a:spcBef>
                <a:spcPts val="21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JUTVL+Helvetica-Bold"/>
                <a:cs typeface="VJUTVL+Helvetica-Bold"/>
              </a:rPr>
              <a:t>WAVES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72867" y="2837528"/>
            <a:ext cx="634492" cy="17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JUTVL+Helvetica-Bold"/>
                <a:cs typeface="VJUTVL+Helvetica-Bold"/>
              </a:rPr>
              <a:t>SPACE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33542" y="2837528"/>
            <a:ext cx="774711" cy="17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JUTVL+Helvetica-Bold"/>
                <a:cs typeface="VJUTVL+Helvetica-Bold"/>
              </a:rPr>
              <a:t>GROUND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63851" y="3505040"/>
            <a:ext cx="440116" cy="17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JUTVL+Helvetica-Bold"/>
                <a:cs typeface="VJUTVL+Helvetica-Bold"/>
              </a:rPr>
              <a:t>SKY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02634" y="3505040"/>
            <a:ext cx="992038" cy="17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JUTVL+Helvetica-Bold"/>
                <a:cs typeface="VJUTVL+Helvetica-Bold"/>
              </a:rPr>
              <a:t>REFLECTED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77282" y="3501992"/>
            <a:ext cx="673255" cy="17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JUTVL+Helvetica-Bold"/>
                <a:cs typeface="VJUTVL+Helvetica-Bold"/>
              </a:rPr>
              <a:t>DIRECT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14185" y="3501992"/>
            <a:ext cx="828728" cy="17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JUTVL+Helvetica-Bold"/>
                <a:cs typeface="VJUTVL+Helvetica-Bold"/>
              </a:rPr>
              <a:t>SURFACE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71599" y="4256941"/>
            <a:ext cx="2335712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QCWUDW+Times-Bold"/>
                <a:cs typeface="QCWUDW+Times-Bold"/>
              </a:rPr>
              <a:t>Ground</a:t>
            </a:r>
            <a:r>
              <a:rPr sz="1400" u="sng" spc="-15" dirty="0">
                <a:solidFill>
                  <a:srgbClr val="000000"/>
                </a:solidFill>
                <a:latin typeface="QCWUDW+Times-Bold"/>
                <a:cs typeface="QCWUDW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QCWUDW+Times-Bold"/>
                <a:cs typeface="QCWUDW+Times-Bold"/>
              </a:rPr>
              <a:t>Wave Propagation:-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71601" y="4662803"/>
            <a:ext cx="5409754" cy="203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Propagation</a:t>
            </a:r>
            <a:r>
              <a:rPr sz="1400" spc="15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54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EM</a:t>
            </a:r>
            <a:r>
              <a:rPr sz="1400" spc="15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15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near</a:t>
            </a:r>
            <a:r>
              <a:rPr sz="1400" spc="156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earth</a:t>
            </a:r>
            <a:r>
              <a:rPr sz="1400" spc="15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15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(including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troposphere).When</a:t>
            </a:r>
            <a:r>
              <a:rPr sz="1400" spc="1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</a:t>
            </a:r>
            <a:r>
              <a:rPr sz="1400" spc="13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Receive</a:t>
            </a:r>
            <a:r>
              <a:rPr sz="1400" spc="13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1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1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</a:t>
            </a:r>
            <a:r>
              <a:rPr sz="1400" spc="1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earth</a:t>
            </a:r>
            <a:r>
              <a:rPr sz="1400" spc="1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there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can</a:t>
            </a:r>
            <a:r>
              <a:rPr sz="1400" spc="20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</a:t>
            </a:r>
            <a:r>
              <a:rPr sz="1400" spc="1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multiple</a:t>
            </a:r>
            <a:r>
              <a:rPr sz="1400" spc="2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paths</a:t>
            </a:r>
            <a:r>
              <a:rPr sz="1400" spc="2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</a:t>
            </a:r>
            <a:r>
              <a:rPr sz="1400" spc="2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communication.</a:t>
            </a:r>
            <a:r>
              <a:rPr sz="1400" spc="2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If</a:t>
            </a:r>
            <a:r>
              <a:rPr sz="1400" spc="2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</a:t>
            </a:r>
            <a:r>
              <a:rPr sz="1400" spc="2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2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line</a:t>
            </a:r>
            <a:r>
              <a:rPr sz="1400" spc="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sight</a:t>
            </a:r>
            <a:r>
              <a:rPr sz="1400" spc="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(LOS)</a:t>
            </a:r>
            <a:r>
              <a:rPr sz="1400" spc="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then</a:t>
            </a:r>
            <a:r>
              <a:rPr sz="1400" spc="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direct</a:t>
            </a:r>
            <a:r>
              <a:rPr sz="1400" spc="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path</a:t>
            </a:r>
            <a:r>
              <a:rPr sz="1400" spc="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exist.</a:t>
            </a:r>
            <a:r>
              <a:rPr sz="1400" spc="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propagating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3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3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called</a:t>
            </a:r>
            <a:r>
              <a:rPr sz="1400" spc="35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direct</a:t>
            </a:r>
            <a:r>
              <a:rPr sz="1400" spc="3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wave.</a:t>
            </a:r>
            <a:r>
              <a:rPr sz="1400" spc="3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When</a:t>
            </a:r>
            <a:r>
              <a:rPr sz="1400" spc="35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EM</a:t>
            </a:r>
            <a:r>
              <a:rPr sz="1400" spc="3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3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encounters</a:t>
            </a:r>
            <a:r>
              <a:rPr sz="1400" spc="3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</a:t>
            </a:r>
            <a:r>
              <a:rPr sz="1400" spc="3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interface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between</a:t>
            </a:r>
            <a:r>
              <a:rPr sz="1400" spc="3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two</a:t>
            </a:r>
            <a:r>
              <a:rPr sz="1400" spc="3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dissimilar</a:t>
            </a:r>
            <a:r>
              <a:rPr sz="1400" spc="3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media,</a:t>
            </a:r>
            <a:r>
              <a:rPr sz="1400" spc="36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3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part</a:t>
            </a:r>
            <a:r>
              <a:rPr sz="1400" spc="3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3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energy</a:t>
            </a:r>
            <a:r>
              <a:rPr sz="1400" spc="3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will</a:t>
            </a:r>
            <a:r>
              <a:rPr sz="1400" spc="3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flow</a:t>
            </a:r>
            <a:r>
              <a:rPr sz="1400" spc="3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along</a:t>
            </a:r>
            <a:r>
              <a:rPr sz="1400" spc="3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interface</a:t>
            </a:r>
            <a:r>
              <a:rPr sz="1400" spc="2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Known</a:t>
            </a:r>
            <a:r>
              <a:rPr sz="1400" spc="2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as</a:t>
            </a:r>
            <a:r>
              <a:rPr sz="1400" spc="2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2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Wave.</a:t>
            </a:r>
            <a:r>
              <a:rPr sz="1400" spc="2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2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LF</a:t>
            </a:r>
            <a:r>
              <a:rPr sz="1400" spc="2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2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MF</a:t>
            </a:r>
            <a:r>
              <a:rPr sz="1400" spc="2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this</a:t>
            </a:r>
            <a:r>
              <a:rPr sz="1400" spc="2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2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predominant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mode</a:t>
            </a:r>
            <a:r>
              <a:rPr sz="1400" spc="3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3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energy</a:t>
            </a:r>
            <a:r>
              <a:rPr sz="1400" spc="3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transfer</a:t>
            </a:r>
            <a:r>
              <a:rPr sz="1400" spc="3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</a:t>
            </a:r>
            <a:r>
              <a:rPr sz="1400" spc="33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vertically</a:t>
            </a:r>
            <a:r>
              <a:rPr sz="1400" spc="31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polarized</a:t>
            </a:r>
            <a:r>
              <a:rPr sz="1400" spc="3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radiation.</a:t>
            </a:r>
            <a:r>
              <a:rPr sz="1400" spc="33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Interaction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with</a:t>
            </a:r>
            <a:r>
              <a:rPr sz="1400" spc="4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4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objects</a:t>
            </a:r>
            <a:r>
              <a:rPr sz="1400" spc="4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</a:t>
            </a:r>
            <a:r>
              <a:rPr sz="1400" spc="4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  <a:r>
              <a:rPr sz="1400" spc="4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will</a:t>
            </a:r>
            <a:r>
              <a:rPr sz="1400" spc="4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manifest</a:t>
            </a:r>
            <a:r>
              <a:rPr sz="1400" spc="4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as,</a:t>
            </a:r>
            <a:r>
              <a:rPr sz="1400" spc="4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Reflection,</a:t>
            </a:r>
            <a:r>
              <a:rPr sz="1400" spc="4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Refraction,</a:t>
            </a:r>
          </a:p>
          <a:p>
            <a:pPr marL="0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Diffraction, Scattering. Waves are collectively</a:t>
            </a:r>
            <a:r>
              <a:rPr sz="1400" spc="-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called as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Space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71599" y="6885840"/>
            <a:ext cx="1311862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QCWUDW+Times-Bold"/>
                <a:cs typeface="QCWUDW+Times-Bold"/>
              </a:rPr>
              <a:t>FREE SPACE: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71595" y="7291702"/>
            <a:ext cx="5410968" cy="1440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Implies</a:t>
            </a:r>
            <a:r>
              <a:rPr sz="1400" spc="6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</a:t>
            </a:r>
            <a:r>
              <a:rPr sz="1400" spc="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infinite</a:t>
            </a:r>
            <a:r>
              <a:rPr sz="1400" spc="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space</a:t>
            </a:r>
            <a:r>
              <a:rPr sz="1400" spc="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without</a:t>
            </a:r>
            <a:r>
              <a:rPr sz="1400" spc="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any</a:t>
            </a:r>
            <a:r>
              <a:rPr sz="1400" spc="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medium</a:t>
            </a:r>
            <a:r>
              <a:rPr sz="1400" spc="3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or</a:t>
            </a:r>
            <a:r>
              <a:rPr sz="1400" spc="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objects</a:t>
            </a:r>
            <a:r>
              <a:rPr sz="1400" spc="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that</a:t>
            </a:r>
            <a:r>
              <a:rPr sz="1400" spc="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can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interact</a:t>
            </a:r>
          </a:p>
          <a:p>
            <a:pPr marL="4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with</a:t>
            </a:r>
            <a:r>
              <a:rPr sz="1400" spc="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EM</a:t>
            </a:r>
            <a:r>
              <a:rPr sz="1400" spc="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wave.</a:t>
            </a:r>
            <a:r>
              <a:rPr sz="1400" spc="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kept</a:t>
            </a:r>
            <a:r>
              <a:rPr sz="1400" spc="7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free</a:t>
            </a:r>
            <a:r>
              <a:rPr sz="1400" spc="7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space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radiation</a:t>
            </a:r>
            <a:r>
              <a:rPr sz="1400" spc="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fields</a:t>
            </a:r>
            <a:r>
              <a:rPr sz="1400" spc="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</a:p>
          <a:p>
            <a:pPr marL="4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9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form</a:t>
            </a:r>
            <a:r>
              <a:rPr sz="1400" spc="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spherical</a:t>
            </a:r>
            <a:r>
              <a:rPr sz="1400" spc="1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waves</a:t>
            </a:r>
            <a:r>
              <a:rPr sz="1400" spc="1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with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angular</a:t>
            </a:r>
            <a:r>
              <a:rPr sz="1400" spc="1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</a:t>
            </a:r>
            <a:r>
              <a:rPr sz="1400" spc="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distribution</a:t>
            </a:r>
            <a:r>
              <a:rPr sz="1400" spc="1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given</a:t>
            </a:r>
            <a:r>
              <a:rPr sz="1400" spc="10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</a:t>
            </a:r>
          </a:p>
          <a:p>
            <a:pPr marL="4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pattern.</a:t>
            </a:r>
            <a:r>
              <a:rPr sz="1400" spc="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It</a:t>
            </a:r>
            <a:r>
              <a:rPr sz="1400" spc="7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assumes</a:t>
            </a:r>
            <a:r>
              <a:rPr sz="1400" spc="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far-field</a:t>
            </a:r>
            <a:r>
              <a:rPr sz="1400" spc="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(Fraunhofer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region)</a:t>
            </a:r>
            <a:r>
              <a:rPr sz="1400" spc="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</a:t>
            </a:r>
            <a:r>
              <a:rPr sz="1400" spc="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&gt;&gt;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</a:t>
            </a:r>
            <a:r>
              <a:rPr sz="1400" spc="4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</a:p>
          <a:p>
            <a:pPr marL="4" marR="0">
              <a:lnSpc>
                <a:spcPts val="1270"/>
              </a:lnSpc>
              <a:spcBef>
                <a:spcPts val="31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</a:t>
            </a:r>
            <a:r>
              <a:rPr sz="1400" spc="2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&gt;&gt;</a:t>
            </a:r>
            <a:r>
              <a:rPr sz="1400" spc="24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  <a:r>
              <a:rPr sz="14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,</a:t>
            </a:r>
            <a:r>
              <a:rPr sz="1400" spc="23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where</a:t>
            </a:r>
            <a:r>
              <a:rPr sz="1400" spc="2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</a:t>
            </a:r>
            <a:r>
              <a:rPr sz="1400" spc="23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2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largest</a:t>
            </a:r>
            <a:r>
              <a:rPr sz="1400" spc="2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linear</a:t>
            </a:r>
            <a:r>
              <a:rPr sz="1400" spc="2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dimension</a:t>
            </a:r>
            <a:r>
              <a:rPr sz="1400" spc="2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antenna,</a:t>
            </a:r>
            <a:r>
              <a:rPr sz="1400" spc="2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  <a:r>
              <a:rPr sz="14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2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carrier</a:t>
            </a:r>
            <a:r>
              <a:rPr sz="1400" spc="1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wavelength.</a:t>
            </a:r>
            <a:r>
              <a:rPr sz="1400" spc="1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With</a:t>
            </a:r>
            <a:r>
              <a:rPr sz="1400" spc="1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no</a:t>
            </a:r>
            <a:r>
              <a:rPr sz="1400" spc="14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interference</a:t>
            </a:r>
            <a:r>
              <a:rPr sz="1400" spc="13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obstructions.</a:t>
            </a:r>
            <a:r>
              <a:rPr sz="1400" spc="14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received</a:t>
            </a:r>
          </a:p>
          <a:p>
            <a:pPr marL="0" marR="0">
              <a:lnSpc>
                <a:spcPts val="1270"/>
              </a:lnSpc>
              <a:spcBef>
                <a:spcPts val="39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 at distance d is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371593" y="5003292"/>
            <a:ext cx="2628900" cy="1833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24455" y="915089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1599" y="953388"/>
            <a:ext cx="904259" cy="21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</a:t>
            </a:r>
            <a:r>
              <a:rPr sz="1400" spc="-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=K P</a:t>
            </a:r>
            <a:r>
              <a:rPr sz="1400" spc="1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 d</a:t>
            </a:r>
          </a:p>
          <a:p>
            <a:pPr marL="9906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80615" y="1023293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1600" y="1361821"/>
            <a:ext cx="5408688" cy="40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where</a:t>
            </a:r>
            <a:r>
              <a:rPr sz="1400" spc="1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Pt</a:t>
            </a:r>
            <a:r>
              <a:rPr sz="1400" spc="1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transmitter</a:t>
            </a:r>
            <a:r>
              <a:rPr sz="1400" spc="1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</a:t>
            </a:r>
            <a:r>
              <a:rPr sz="1400" spc="1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1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Watts,</a:t>
            </a:r>
            <a:r>
              <a:rPr sz="1400" spc="1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1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constant</a:t>
            </a:r>
            <a:r>
              <a:rPr sz="1400" spc="1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factor</a:t>
            </a:r>
            <a:r>
              <a:rPr sz="1400" spc="1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</a:t>
            </a:r>
            <a:r>
              <a:rPr sz="1400" spc="1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depends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 antenna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gain, a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system</a:t>
            </a:r>
            <a:r>
              <a:rPr sz="1400" spc="-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loss factor, and the carrier wavelength</a:t>
            </a:r>
            <a:r>
              <a:rPr sz="1200" dirty="0">
                <a:solidFill>
                  <a:srgbClr val="000000"/>
                </a:solidFill>
                <a:latin typeface="UPTQGU+Times-Roman"/>
                <a:cs typeface="UPTQGU+Times-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85899" y="1939809"/>
            <a:ext cx="1573951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</a:t>
            </a:r>
            <a:r>
              <a:rPr sz="1400" spc="-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=P</a:t>
            </a:r>
            <a:r>
              <a:rPr sz="1400" spc="-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</a:t>
            </a:r>
            <a:r>
              <a:rPr sz="1400" spc="-1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</a:t>
            </a:r>
            <a:r>
              <a:rPr sz="1400" spc="29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λ</a:t>
            </a:r>
            <a:r>
              <a:rPr sz="1400" spc="3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 (4</a:t>
            </a:r>
            <a:r>
              <a:rPr sz="1400" spc="3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11907" y="1937692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39566" y="1939809"/>
            <a:ext cx="242253" cy="235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06266" y="1937692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84959" y="2045897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22703" y="2045897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82723" y="2045897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42743" y="2045897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71599" y="2384424"/>
            <a:ext cx="5410652" cy="211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Where</a:t>
            </a:r>
            <a:r>
              <a:rPr sz="1400" spc="1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</a:t>
            </a:r>
            <a:r>
              <a:rPr sz="1400" spc="-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=Transmit</a:t>
            </a:r>
            <a:r>
              <a:rPr sz="1400" spc="1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power,</a:t>
            </a:r>
            <a:r>
              <a:rPr sz="1400" spc="17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</a:t>
            </a:r>
            <a:r>
              <a:rPr sz="1400" spc="-9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=Transmit</a:t>
            </a:r>
            <a:r>
              <a:rPr sz="1400" spc="1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gain</a:t>
            </a:r>
            <a:r>
              <a:rPr sz="1400" spc="1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antenna,</a:t>
            </a:r>
            <a:r>
              <a:rPr sz="1400" spc="1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</a:t>
            </a:r>
            <a:r>
              <a:rPr sz="1400" spc="-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=Receive</a:t>
            </a:r>
            <a:r>
              <a:rPr sz="1400" spc="1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gain</a:t>
            </a:r>
          </a:p>
          <a:p>
            <a:pPr marL="640079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538726" y="2454328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45833" y="2454328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71604" y="2588639"/>
            <a:ext cx="706948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71604" y="2792856"/>
            <a:ext cx="5410206" cy="1426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Transfer</a:t>
            </a:r>
            <a:r>
              <a:rPr sz="1400" spc="3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3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electromagnetic</a:t>
            </a:r>
            <a:r>
              <a:rPr sz="1400" spc="3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energy</a:t>
            </a:r>
            <a:r>
              <a:rPr sz="1400" spc="3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3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</a:t>
            </a:r>
            <a:r>
              <a:rPr sz="1400" spc="3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3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3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2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take</a:t>
            </a:r>
            <a:r>
              <a:rPr sz="1400" spc="2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place</a:t>
            </a:r>
            <a:r>
              <a:rPr sz="1400" spc="2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2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2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straight</a:t>
            </a:r>
            <a:r>
              <a:rPr sz="1400" spc="2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line</a:t>
            </a:r>
            <a:r>
              <a:rPr sz="1400" spc="2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path</a:t>
            </a:r>
            <a:r>
              <a:rPr sz="1400" spc="2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such</a:t>
            </a:r>
            <a:r>
              <a:rPr sz="1400" spc="2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communication</a:t>
            </a:r>
            <a:r>
              <a:rPr sz="1400" spc="2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link</a:t>
            </a:r>
            <a:r>
              <a:rPr sz="1400" spc="2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called line</a:t>
            </a:r>
            <a:r>
              <a:rPr sz="1400" spc="-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 sight link.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factor</a:t>
            </a:r>
            <a:r>
              <a:rPr sz="1400" spc="1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[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λ</a:t>
            </a:r>
            <a:r>
              <a:rPr sz="1400" spc="1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</a:t>
            </a:r>
            <a:r>
              <a:rPr sz="1400" spc="1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(4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R)]2</a:t>
            </a:r>
            <a:r>
              <a:rPr sz="1400" spc="1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3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due</a:t>
            </a:r>
            <a:r>
              <a:rPr sz="1400" spc="1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propagation</a:t>
            </a:r>
            <a:r>
              <a:rPr sz="1400" spc="1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3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called</a:t>
            </a:r>
            <a:r>
              <a:rPr sz="1400" spc="1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free</a:t>
            </a:r>
            <a:r>
              <a:rPr sz="1400" spc="13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space</a:t>
            </a:r>
            <a:r>
              <a:rPr sz="1400" spc="13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path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loss.It</a:t>
            </a:r>
            <a:r>
              <a:rPr sz="1400" spc="3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represents</a:t>
            </a:r>
            <a:r>
              <a:rPr sz="1400" spc="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attenuation</a:t>
            </a:r>
            <a:r>
              <a:rPr sz="1400" spc="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signal</a:t>
            </a:r>
            <a:r>
              <a:rPr sz="1400" spc="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due</a:t>
            </a:r>
            <a:r>
              <a:rPr sz="1400" spc="3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spreading</a:t>
            </a:r>
            <a:r>
              <a:rPr sz="1400" spc="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4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</a:t>
            </a:r>
            <a:r>
              <a:rPr sz="1400" spc="2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as</a:t>
            </a:r>
            <a:r>
              <a:rPr sz="1400" spc="2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function</a:t>
            </a:r>
            <a:r>
              <a:rPr sz="1400" spc="2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5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distance</a:t>
            </a:r>
            <a:r>
              <a:rPr sz="1400" spc="2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2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’R’.In</a:t>
            </a:r>
            <a:r>
              <a:rPr sz="1400" spc="2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decibel</a:t>
            </a:r>
            <a:r>
              <a:rPr sz="1400" spc="2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units</a:t>
            </a:r>
            <a:r>
              <a:rPr sz="1400" spc="2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path</a:t>
            </a:r>
            <a:r>
              <a:rPr sz="1400" spc="2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loss</a:t>
            </a:r>
            <a:r>
              <a:rPr sz="1400" spc="24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expressed as: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71677" y="4393449"/>
            <a:ext cx="1847652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</a:t>
            </a:r>
            <a:r>
              <a:rPr sz="1400" spc="1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=10log</a:t>
            </a:r>
            <a:r>
              <a:rPr sz="1400" spc="55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(4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R/</a:t>
            </a:r>
            <a:r>
              <a:rPr sz="1400" spc="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  <a:r>
              <a:rPr sz="1400" spc="4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dB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157726" y="4391332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869947" y="4499536"/>
            <a:ext cx="222102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446019" y="4499536"/>
            <a:ext cx="267277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10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71603" y="4840632"/>
            <a:ext cx="1630069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QCWUDW+Times-Bold"/>
                <a:cs typeface="QCWUDW+Times-Bold"/>
              </a:rPr>
              <a:t>Ground Reflection: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71599" y="6877174"/>
            <a:ext cx="5411533" cy="1834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5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LOS</a:t>
            </a:r>
            <a:r>
              <a:rPr sz="1400" spc="5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model,</a:t>
            </a:r>
            <a:r>
              <a:rPr sz="1400" spc="4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5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assumption</a:t>
            </a:r>
            <a:r>
              <a:rPr sz="1400" spc="5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5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that</a:t>
            </a:r>
            <a:r>
              <a:rPr sz="1400" spc="5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there</a:t>
            </a:r>
            <a:r>
              <a:rPr sz="1400" spc="5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5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only</a:t>
            </a:r>
            <a:r>
              <a:rPr sz="1400" spc="4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one</a:t>
            </a:r>
            <a:r>
              <a:rPr sz="1400" spc="4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path</a:t>
            </a:r>
            <a:r>
              <a:rPr sz="1400" spc="5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propagation</a:t>
            </a:r>
            <a:r>
              <a:rPr sz="1400" spc="10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EM</a:t>
            </a:r>
            <a:r>
              <a:rPr sz="1400" spc="8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1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</a:t>
            </a:r>
            <a:r>
              <a:rPr sz="1400" spc="9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1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receive</a:t>
            </a:r>
            <a:r>
              <a:rPr sz="1400" spc="1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antenna.</a:t>
            </a:r>
            <a:r>
              <a:rPr sz="1400" spc="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two</a:t>
            </a:r>
            <a:r>
              <a:rPr sz="1400" spc="2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antennas</a:t>
            </a:r>
            <a:r>
              <a:rPr sz="1400" spc="25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2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kept</a:t>
            </a:r>
            <a:r>
              <a:rPr sz="1400" spc="25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2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free</a:t>
            </a:r>
            <a:r>
              <a:rPr sz="1400" spc="2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space</a:t>
            </a:r>
            <a:r>
              <a:rPr sz="1400" spc="2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with</a:t>
            </a:r>
            <a:r>
              <a:rPr sz="1400" spc="2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no</a:t>
            </a:r>
            <a:r>
              <a:rPr sz="1400" spc="2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other</a:t>
            </a:r>
            <a:r>
              <a:rPr sz="1400" spc="2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objects</a:t>
            </a:r>
            <a:r>
              <a:rPr sz="1400" spc="25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intersecting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radiation</a:t>
            </a:r>
            <a:r>
              <a:rPr sz="1400" spc="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transmitter</a:t>
            </a:r>
            <a:r>
              <a:rPr sz="1400" spc="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antenna.</a:t>
            </a:r>
            <a:r>
              <a:rPr sz="1400" spc="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If</a:t>
            </a:r>
            <a:r>
              <a:rPr sz="1400" spc="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two</a:t>
            </a:r>
            <a:r>
              <a:rPr sz="1400" spc="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antennas</a:t>
            </a:r>
            <a:r>
              <a:rPr sz="1400" spc="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situated</a:t>
            </a:r>
            <a:r>
              <a:rPr sz="1400" spc="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close</a:t>
            </a:r>
            <a:r>
              <a:rPr sz="1400" spc="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  <a:r>
              <a:rPr sz="1400" spc="1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due</a:t>
            </a:r>
            <a:r>
              <a:rPr sz="1400" spc="1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1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discontinuity</a:t>
            </a:r>
            <a:r>
              <a:rPr sz="1400" spc="1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1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electrical</a:t>
            </a:r>
            <a:r>
              <a:rPr sz="1400" spc="13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properties</a:t>
            </a:r>
            <a:r>
              <a:rPr sz="1400" spc="1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1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air</a:t>
            </a:r>
            <a:r>
              <a:rPr sz="1400" spc="1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interface</a:t>
            </a:r>
            <a:r>
              <a:rPr sz="1400" spc="16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any</a:t>
            </a:r>
            <a:r>
              <a:rPr sz="1400" spc="1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1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that</a:t>
            </a:r>
            <a:r>
              <a:rPr sz="1400" spc="1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falls</a:t>
            </a:r>
            <a:r>
              <a:rPr sz="1400" spc="1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</a:t>
            </a:r>
            <a:r>
              <a:rPr sz="1400" spc="15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  <a:r>
              <a:rPr sz="1400" spc="1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reflected.</a:t>
            </a:r>
            <a:r>
              <a:rPr sz="1400" spc="1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amount</a:t>
            </a:r>
            <a:r>
              <a:rPr sz="1400" spc="1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reflection</a:t>
            </a:r>
            <a:r>
              <a:rPr sz="1400" spc="2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depending</a:t>
            </a:r>
            <a:r>
              <a:rPr sz="1400" spc="2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</a:t>
            </a:r>
            <a:r>
              <a:rPr sz="1400" spc="2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factors</a:t>
            </a:r>
            <a:r>
              <a:rPr sz="1400" spc="2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like</a:t>
            </a:r>
            <a:r>
              <a:rPr sz="1400" spc="2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angle</a:t>
            </a:r>
            <a:r>
              <a:rPr sz="1400" spc="21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incidence,</a:t>
            </a:r>
            <a:r>
              <a:rPr sz="1400" spc="1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Polarization</a:t>
            </a:r>
            <a:r>
              <a:rPr sz="1400" spc="2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wave,</a:t>
            </a:r>
            <a:r>
              <a:rPr sz="1400" spc="12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Electrical</a:t>
            </a:r>
            <a:r>
              <a:rPr sz="1400" spc="1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Properties</a:t>
            </a:r>
            <a:r>
              <a:rPr sz="1400" spc="1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  <a:r>
              <a:rPr sz="1400" spc="1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i.e</a:t>
            </a:r>
            <a:r>
              <a:rPr sz="1400" spc="1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conductivity</a:t>
            </a:r>
            <a:r>
              <a:rPr sz="1400" spc="1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dielectric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constant,</a:t>
            </a:r>
            <a:r>
              <a:rPr sz="1400" spc="16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frequency</a:t>
            </a:r>
            <a:r>
              <a:rPr sz="1400" spc="1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propagating</a:t>
            </a:r>
            <a:r>
              <a:rPr sz="1400" spc="1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wave.</a:t>
            </a:r>
            <a:r>
              <a:rPr sz="1400" spc="1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Thus,</a:t>
            </a:r>
            <a:r>
              <a:rPr sz="1400" spc="1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7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1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1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1674875" y="8115300"/>
            <a:ext cx="222504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50841" y="7391400"/>
            <a:ext cx="1135386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4557" y="7613904"/>
            <a:ext cx="21489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4369" y="6493764"/>
            <a:ext cx="1097286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561" y="6716267"/>
            <a:ext cx="21641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3456" y="5786628"/>
            <a:ext cx="216407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9844" y="5003292"/>
            <a:ext cx="216407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4768" y="3287268"/>
            <a:ext cx="771144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2993" y="955368"/>
            <a:ext cx="1712824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Directivity and</a:t>
            </a:r>
            <a:r>
              <a:rPr sz="1400" spc="-16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Gain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2993" y="1361821"/>
            <a:ext cx="5639341" cy="1630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From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field</a:t>
            </a:r>
            <a:r>
              <a:rPr sz="1400" spc="4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point</a:t>
            </a:r>
            <a:r>
              <a:rPr sz="1400" spc="4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2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view,</a:t>
            </a:r>
            <a:r>
              <a:rPr sz="1400" spc="3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most</a:t>
            </a:r>
            <a:r>
              <a:rPr sz="1400" spc="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important</a:t>
            </a:r>
            <a:r>
              <a:rPr sz="1400" spc="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quantitative</a:t>
            </a:r>
            <a:r>
              <a:rPr sz="1400" spc="3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information</a:t>
            </a:r>
            <a:r>
              <a:rPr sz="1400" spc="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3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22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22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3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directivity,</a:t>
            </a:r>
            <a:r>
              <a:rPr sz="1400" spc="23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which</a:t>
            </a:r>
            <a:r>
              <a:rPr sz="1400" spc="24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24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24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measure</a:t>
            </a:r>
            <a:r>
              <a:rPr sz="1400" spc="22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23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3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concentration</a:t>
            </a:r>
            <a:r>
              <a:rPr sz="1400" spc="24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radiated</a:t>
            </a:r>
            <a:r>
              <a:rPr sz="1400" spc="29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  <a:r>
              <a:rPr sz="1400" spc="29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</a:t>
            </a:r>
            <a:r>
              <a:rPr sz="1400" spc="30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28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particular</a:t>
            </a:r>
            <a:r>
              <a:rPr sz="1400" spc="29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direction.</a:t>
            </a:r>
            <a:r>
              <a:rPr sz="1400" spc="28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sz="1400" spc="30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29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defined</a:t>
            </a:r>
            <a:r>
              <a:rPr sz="1400" spc="30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</a:t>
            </a:r>
            <a:r>
              <a:rPr sz="1400" spc="30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8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ratio</a:t>
            </a:r>
            <a:r>
              <a:rPr sz="1400" spc="3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29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  <a:r>
              <a:rPr sz="1400" spc="28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intensity</a:t>
            </a:r>
            <a:r>
              <a:rPr sz="1400" spc="26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</a:t>
            </a:r>
            <a:r>
              <a:rPr sz="1400" spc="27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28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given</a:t>
            </a:r>
            <a:r>
              <a:rPr sz="1400" spc="27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direction</a:t>
            </a:r>
            <a:r>
              <a:rPr sz="1400" spc="29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from</a:t>
            </a:r>
            <a:r>
              <a:rPr sz="1400" spc="26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8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28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29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8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intensity</a:t>
            </a:r>
            <a:r>
              <a:rPr sz="1400" spc="32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averaged</a:t>
            </a:r>
            <a:r>
              <a:rPr sz="1400" spc="35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over</a:t>
            </a:r>
            <a:r>
              <a:rPr sz="1400" spc="34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all</a:t>
            </a:r>
            <a:r>
              <a:rPr sz="1400" spc="35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directions.</a:t>
            </a:r>
            <a:r>
              <a:rPr sz="1400" spc="34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35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average</a:t>
            </a:r>
            <a:r>
              <a:rPr sz="1400" spc="34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  <a:r>
              <a:rPr sz="1400" spc="3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intensity</a:t>
            </a:r>
            <a:r>
              <a:rPr sz="1400" spc="32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equal</a:t>
            </a:r>
            <a:r>
              <a:rPr sz="1400" spc="35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35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3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total</a:t>
            </a:r>
            <a:r>
              <a:rPr sz="1400" spc="35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radiated</a:t>
            </a:r>
            <a:r>
              <a:rPr sz="1400" spc="35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  <a:r>
              <a:rPr sz="1400" spc="35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divided</a:t>
            </a:r>
            <a:r>
              <a:rPr sz="1400" spc="36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by</a:t>
            </a:r>
            <a:r>
              <a:rPr sz="1400" spc="33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.</a:t>
            </a:r>
            <a:r>
              <a:rPr sz="1400" spc="35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If</a:t>
            </a:r>
            <a:r>
              <a:rPr sz="1400" spc="34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34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direction</a:t>
            </a:r>
            <a:r>
              <a:rPr sz="1400" spc="36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35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not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specified,</a:t>
            </a:r>
            <a:r>
              <a:rPr sz="1400" spc="22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direction</a:t>
            </a:r>
            <a:r>
              <a:rPr sz="1400" spc="22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2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maximum</a:t>
            </a:r>
            <a:r>
              <a:rPr sz="1400" spc="20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  <a:r>
              <a:rPr sz="1400" spc="23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2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implied.</a:t>
            </a:r>
            <a:r>
              <a:rPr sz="1400" spc="22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Mathematically,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directivity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(dimensionless) can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 written 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97251" y="3116563"/>
            <a:ext cx="747763" cy="20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800" spc="167" baseline="42857" dirty="0">
                <a:solidFill>
                  <a:srgbClr val="000000"/>
                </a:solidFill>
                <a:latin typeface="GIJANM+Times-Italic"/>
                <a:cs typeface="GIJANM+Times-Italic"/>
              </a:rPr>
              <a:t>U</a:t>
            </a:r>
            <a:r>
              <a:rPr sz="1800" spc="-89" baseline="42857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800" spc="144" baseline="42857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800" spc="58" baseline="42857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800" spc="107" baseline="4285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800" spc="56" baseline="42857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7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max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66542" y="3214099"/>
            <a:ext cx="383830" cy="184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31719" y="3332971"/>
            <a:ext cx="905139" cy="207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200" spc="167" dirty="0">
                <a:solidFill>
                  <a:srgbClr val="000000"/>
                </a:solidFill>
                <a:latin typeface="GIJANM+Times-Italic"/>
                <a:cs typeface="GIJANM+Times-Italic"/>
              </a:rPr>
              <a:t>U</a:t>
            </a:r>
            <a:r>
              <a:rPr sz="1200" spc="-77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4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47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spc="68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050" baseline="-25000" dirty="0">
                <a:solidFill>
                  <a:srgbClr val="000000"/>
                </a:solidFill>
                <a:latin typeface="GIJANM+Times-Italic"/>
                <a:cs typeface="GIJANM+Times-Italic"/>
              </a:rPr>
              <a:t>average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42995" y="3815459"/>
            <a:ext cx="5240683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directivity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a dimensionless quantity. The maximum</a:t>
            </a:r>
            <a:r>
              <a:rPr sz="1400" spc="-2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directivity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always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≥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42999" y="4431610"/>
            <a:ext cx="2152583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Directivity and Beam area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43683" y="4801867"/>
            <a:ext cx="317405" cy="123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3"/>
              </a:lnSpc>
              <a:spcBef>
                <a:spcPts val="0"/>
              </a:spcBef>
              <a:spcAft>
                <a:spcPts val="0"/>
              </a:spcAft>
            </a:pPr>
            <a:r>
              <a:rPr sz="700" spc="46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700" spc="-21" dirty="0">
                <a:solidFill>
                  <a:srgbClr val="000000"/>
                </a:solidFill>
                <a:latin typeface="OTAJKE+Symbol"/>
                <a:cs typeface="OTAJKE+Symbol"/>
              </a:rPr>
              <a:t>ΠΠ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71471" y="4840523"/>
            <a:ext cx="228534" cy="176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72639" y="4867934"/>
            <a:ext cx="307925" cy="397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spc="239" dirty="0">
                <a:solidFill>
                  <a:srgbClr val="000000"/>
                </a:solidFill>
                <a:latin typeface="BJDSDB+TT108t00"/>
                <a:cs typeface="BJDSDB+TT108t00"/>
              </a:rPr>
              <a:t>∫∫</a:t>
            </a:r>
          </a:p>
          <a:p>
            <a:pPr marL="9144" marR="0">
              <a:lnSpc>
                <a:spcPts val="63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  <a:r>
              <a:rPr sz="700" spc="19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4454" y="4930133"/>
            <a:ext cx="820988" cy="207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200" spc="35" dirty="0">
                <a:solidFill>
                  <a:srgbClr val="000000"/>
                </a:solidFill>
                <a:latin typeface="GIJANM+Times-Italic"/>
                <a:cs typeface="GIJANM+Times-Italic"/>
              </a:rPr>
              <a:t>P</a:t>
            </a:r>
            <a:r>
              <a:rPr sz="1200" spc="-77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4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58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spc="104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050" baseline="-25000" dirty="0">
                <a:solidFill>
                  <a:srgbClr val="000000"/>
                </a:solidFill>
                <a:latin typeface="GIJANM+Times-Italic"/>
                <a:cs typeface="GIJANM+Times-Italic"/>
              </a:rPr>
              <a:t>Av</a:t>
            </a:r>
            <a:r>
              <a:rPr sz="1050" spc="165" baseline="-25000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57176" y="4930133"/>
            <a:ext cx="1167335" cy="184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200" spc="36" dirty="0">
                <a:solidFill>
                  <a:srgbClr val="000000"/>
                </a:solidFill>
                <a:latin typeface="GIJANM+Times-Italic"/>
                <a:cs typeface="GIJANM+Times-Italic"/>
              </a:rPr>
              <a:t>P</a:t>
            </a:r>
            <a:r>
              <a:rPr sz="1200" spc="-89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4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58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spc="58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Sin</a:t>
            </a:r>
            <a:r>
              <a:rPr sz="1200" spc="-12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812035" y="5049005"/>
            <a:ext cx="345541" cy="184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88819" y="5585202"/>
            <a:ext cx="315880" cy="123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3"/>
              </a:lnSpc>
              <a:spcBef>
                <a:spcPts val="0"/>
              </a:spcBef>
              <a:spcAft>
                <a:spcPts val="0"/>
              </a:spcAft>
            </a:pPr>
            <a:r>
              <a:rPr sz="700" spc="34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700" spc="-21" dirty="0">
                <a:solidFill>
                  <a:srgbClr val="000000"/>
                </a:solidFill>
                <a:latin typeface="OTAJKE+Symbol"/>
                <a:cs typeface="OTAJKE+Symbol"/>
              </a:rPr>
              <a:t>ΠΠ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815083" y="5623858"/>
            <a:ext cx="228534" cy="176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17775" y="5651269"/>
            <a:ext cx="306326" cy="397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spc="226" dirty="0">
                <a:solidFill>
                  <a:srgbClr val="000000"/>
                </a:solidFill>
                <a:latin typeface="BJDSDB+TT108t00"/>
                <a:cs typeface="BJDSDB+TT108t00"/>
              </a:rPr>
              <a:t>∫∫</a:t>
            </a:r>
          </a:p>
          <a:p>
            <a:pPr marL="7619" marR="0">
              <a:lnSpc>
                <a:spcPts val="63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  <a:r>
              <a:rPr sz="700" spc="19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23059" y="5713469"/>
            <a:ext cx="235995" cy="184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200721" y="5713469"/>
            <a:ext cx="773719" cy="184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200" spc="36" dirty="0">
                <a:solidFill>
                  <a:srgbClr val="000000"/>
                </a:solidFill>
                <a:latin typeface="GIJANM+Times-Italic"/>
                <a:cs typeface="GIJANM+Times-Italic"/>
              </a:rPr>
              <a:t>P</a:t>
            </a:r>
            <a:r>
              <a:rPr sz="1200" spc="-77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4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47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spc="32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755647" y="5832341"/>
            <a:ext cx="345541" cy="184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735835" y="6323264"/>
            <a:ext cx="714215" cy="315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800" spc="36" baseline="42857" dirty="0">
                <a:solidFill>
                  <a:srgbClr val="000000"/>
                </a:solidFill>
                <a:latin typeface="GIJANM+Times-Italic"/>
                <a:cs typeface="GIJANM+Times-Italic"/>
              </a:rPr>
              <a:t>P</a:t>
            </a:r>
            <a:r>
              <a:rPr sz="1800" spc="-77" baseline="42857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800" spc="143" baseline="42857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800" spc="48" baseline="42857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800" spc="107" baseline="4285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800" spc="56" baseline="42857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7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max</a:t>
            </a:r>
          </a:p>
          <a:p>
            <a:pPr marL="4571" marR="0">
              <a:lnSpc>
                <a:spcPts val="672"/>
              </a:lnSpc>
              <a:spcBef>
                <a:spcPts val="120"/>
              </a:spcBef>
              <a:spcAft>
                <a:spcPts val="0"/>
              </a:spcAft>
            </a:pPr>
            <a:r>
              <a:rPr sz="700" spc="34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700" dirty="0">
                <a:solidFill>
                  <a:srgbClr val="000000"/>
                </a:solidFill>
                <a:latin typeface="OTAJKE+Symbol"/>
                <a:cs typeface="OTAJKE+Symbol"/>
              </a:rPr>
              <a:t>ΠΠ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66816" y="6419277"/>
            <a:ext cx="533009" cy="18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spc="140" dirty="0">
                <a:solidFill>
                  <a:srgbClr val="000000"/>
                </a:solidFill>
                <a:latin typeface="OTAJKE+Symbol"/>
                <a:cs typeface="OTAJKE+Symbol"/>
              </a:rPr>
              <a:t>∴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566672" y="6556728"/>
            <a:ext cx="228400" cy="17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769363" y="6581326"/>
            <a:ext cx="306274" cy="39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1"/>
              </a:lnSpc>
              <a:spcBef>
                <a:spcPts val="0"/>
              </a:spcBef>
              <a:spcAft>
                <a:spcPts val="0"/>
              </a:spcAft>
            </a:pPr>
            <a:r>
              <a:rPr sz="1800" spc="227" dirty="0">
                <a:solidFill>
                  <a:srgbClr val="000000"/>
                </a:solidFill>
                <a:latin typeface="BJDSDB+TT108t00"/>
                <a:cs typeface="BJDSDB+TT108t00"/>
              </a:rPr>
              <a:t>∫∫</a:t>
            </a:r>
          </a:p>
          <a:p>
            <a:pPr marL="9144" marR="0">
              <a:lnSpc>
                <a:spcPts val="63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  <a:r>
              <a:rPr sz="700" spc="19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952301" y="6643304"/>
            <a:ext cx="773522" cy="184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spc="35" dirty="0">
                <a:solidFill>
                  <a:srgbClr val="000000"/>
                </a:solidFill>
                <a:latin typeface="GIJANM+Times-Italic"/>
                <a:cs typeface="GIJANM+Times-Italic"/>
              </a:rPr>
              <a:t>P</a:t>
            </a:r>
            <a:r>
              <a:rPr sz="1200" spc="-77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3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60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spc="2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507236" y="6759128"/>
            <a:ext cx="345334" cy="18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981200" y="7228692"/>
            <a:ext cx="228487" cy="17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82624" y="7316784"/>
            <a:ext cx="383771" cy="184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708403" y="7412520"/>
            <a:ext cx="315889" cy="123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3"/>
              </a:lnSpc>
              <a:spcBef>
                <a:spcPts val="0"/>
              </a:spcBef>
              <a:spcAft>
                <a:spcPts val="0"/>
              </a:spcAft>
            </a:pPr>
            <a:r>
              <a:rPr sz="700" spc="34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700" spc="-21" dirty="0">
                <a:solidFill>
                  <a:srgbClr val="000000"/>
                </a:solidFill>
                <a:latin typeface="OTAJKE+Symbol"/>
                <a:cs typeface="OTAJKE+Symbol"/>
              </a:rPr>
              <a:t>ΠΠ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534667" y="7454244"/>
            <a:ext cx="228487" cy="17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737359" y="7478687"/>
            <a:ext cx="306230" cy="396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4"/>
              </a:lnSpc>
              <a:spcBef>
                <a:spcPts val="0"/>
              </a:spcBef>
              <a:spcAft>
                <a:spcPts val="0"/>
              </a:spcAft>
            </a:pPr>
            <a:r>
              <a:rPr sz="1800" spc="226" dirty="0">
                <a:solidFill>
                  <a:srgbClr val="000000"/>
                </a:solidFill>
                <a:latin typeface="BJDSDB+TT108t00"/>
                <a:cs typeface="BJDSDB+TT108t00"/>
              </a:rPr>
              <a:t>∫∫</a:t>
            </a:r>
          </a:p>
          <a:p>
            <a:pPr marL="7619" marR="0">
              <a:lnSpc>
                <a:spcPts val="63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  <a:r>
              <a:rPr sz="700" spc="20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920317" y="7540812"/>
            <a:ext cx="810212" cy="207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70" dirty="0">
                <a:solidFill>
                  <a:srgbClr val="000000"/>
                </a:solidFill>
                <a:latin typeface="GIJANM+Times-Italic"/>
                <a:cs typeface="GIJANM+Times-Italic"/>
              </a:rPr>
              <a:t>P</a:t>
            </a:r>
            <a:r>
              <a:rPr sz="1050" baseline="-25000" dirty="0">
                <a:solidFill>
                  <a:srgbClr val="000000"/>
                </a:solidFill>
                <a:latin typeface="GIJANM+Times-Italic"/>
                <a:cs typeface="GIJANM+Times-Italic"/>
              </a:rPr>
              <a:t>n</a:t>
            </a:r>
            <a:r>
              <a:rPr sz="1050" spc="-119" baseline="-25000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200" spc="-76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3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48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spc="32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475231" y="7656635"/>
            <a:ext cx="345470" cy="184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688591" y="7946195"/>
            <a:ext cx="345470" cy="184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173671" y="8042207"/>
            <a:ext cx="616751" cy="184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GIJANM+Times-Italic"/>
                <a:cs typeface="GIJANM+Times-Italic"/>
              </a:rPr>
              <a:t>i</a:t>
            </a:r>
            <a:r>
              <a:rPr sz="1200" spc="-58" dirty="0">
                <a:solidFill>
                  <a:srgbClr val="000000"/>
                </a:solidFill>
                <a:latin typeface="FJGWEG+Times-Roman"/>
                <a:cs typeface="FJGWEG+Times-Roman"/>
              </a:rPr>
              <a:t>.</a:t>
            </a:r>
            <a:r>
              <a:rPr sz="1200" spc="-52" dirty="0">
                <a:solidFill>
                  <a:srgbClr val="000000"/>
                </a:solidFill>
                <a:latin typeface="GIJANM+Times-Italic"/>
                <a:cs typeface="GIJANM+Times-Italic"/>
              </a:rPr>
              <a:t>e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.,</a:t>
            </a:r>
            <a:r>
              <a:rPr sz="1200" spc="-10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684019" y="8161079"/>
            <a:ext cx="342981" cy="20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spc="74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1050" baseline="-25000" dirty="0">
                <a:solidFill>
                  <a:srgbClr val="000000"/>
                </a:solidFill>
                <a:latin typeface="OTAJKE+Symbol"/>
                <a:cs typeface="OTAJKE+Symbol"/>
              </a:rPr>
              <a:t>Α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553191" y="8757383"/>
            <a:ext cx="228400" cy="17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9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371593" y="3543300"/>
            <a:ext cx="2857500" cy="1481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1599" y="953388"/>
            <a:ext cx="5410110" cy="60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point</a:t>
            </a:r>
            <a:r>
              <a:rPr sz="1400" spc="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above</a:t>
            </a:r>
            <a:r>
              <a:rPr sz="1400" spc="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  <a:r>
              <a:rPr sz="1400" spc="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6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vector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sum</a:t>
            </a:r>
            <a:r>
              <a:rPr sz="1400" spc="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fields</a:t>
            </a:r>
            <a:r>
              <a:rPr sz="1400" spc="5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due</a:t>
            </a:r>
            <a:r>
              <a:rPr sz="1400" spc="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direct</a:t>
            </a:r>
            <a:r>
              <a:rPr sz="1400" spc="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reflected waves.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1599" y="1743865"/>
            <a:ext cx="1224835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QCWUDW+Times-Bold"/>
                <a:cs typeface="QCWUDW+Times-Bold"/>
              </a:rPr>
              <a:t>Direct Wave:-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0907" y="2151251"/>
            <a:ext cx="5580961" cy="1222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692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It</a:t>
            </a:r>
            <a:r>
              <a:rPr sz="1400" spc="3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limited</a:t>
            </a:r>
            <a:r>
              <a:rPr sz="1400" spc="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“line-of</a:t>
            </a:r>
            <a:r>
              <a:rPr sz="1400" spc="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sight”</a:t>
            </a:r>
            <a:r>
              <a:rPr sz="1400" spc="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transmission</a:t>
            </a:r>
            <a:r>
              <a:rPr sz="1400" spc="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distances</a:t>
            </a:r>
            <a:r>
              <a:rPr sz="1400" spc="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.The</a:t>
            </a:r>
            <a:r>
              <a:rPr sz="1400" spc="3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limiting</a:t>
            </a:r>
            <a:r>
              <a:rPr sz="1400" spc="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factors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height</a:t>
            </a:r>
            <a:r>
              <a:rPr sz="1400" spc="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curvature</a:t>
            </a:r>
            <a:r>
              <a:rPr sz="1400" spc="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earth.</a:t>
            </a:r>
            <a:r>
              <a:rPr sz="1400" spc="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Radio</a:t>
            </a:r>
            <a:r>
              <a:rPr sz="1400" spc="7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horizon</a:t>
            </a:r>
            <a:r>
              <a:rPr sz="1400" spc="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7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about</a:t>
            </a:r>
            <a:r>
              <a:rPr sz="1400" spc="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80%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greater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than</a:t>
            </a:r>
            <a:r>
              <a:rPr sz="1400" spc="6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line</a:t>
            </a:r>
            <a:r>
              <a:rPr sz="1400" spc="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sight</a:t>
            </a:r>
            <a:r>
              <a:rPr sz="1400" spc="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because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diffraction</a:t>
            </a:r>
            <a:r>
              <a:rPr sz="1400" spc="7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effects.</a:t>
            </a:r>
            <a:r>
              <a:rPr sz="1400" spc="6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Part</a:t>
            </a:r>
            <a:r>
              <a:rPr sz="1400" spc="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signal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2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transmitter</a:t>
            </a:r>
            <a:r>
              <a:rPr sz="1400" spc="2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2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bounced</a:t>
            </a:r>
            <a:r>
              <a:rPr sz="1400" spc="2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off</a:t>
            </a:r>
            <a:r>
              <a:rPr sz="1400" spc="2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  <a:r>
              <a:rPr sz="1400" spc="23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2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reflected</a:t>
            </a:r>
            <a:r>
              <a:rPr sz="1400" spc="2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back</a:t>
            </a:r>
            <a:r>
              <a:rPr sz="1400" spc="23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2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receiving</a:t>
            </a:r>
            <a:r>
              <a:rPr sz="1400" spc="1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antenna.</a:t>
            </a:r>
            <a:r>
              <a:rPr sz="1400" spc="1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If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7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phase</a:t>
            </a:r>
            <a:r>
              <a:rPr sz="1400" spc="1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between</a:t>
            </a:r>
            <a:r>
              <a:rPr sz="1400" spc="1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direct</a:t>
            </a:r>
            <a:r>
              <a:rPr sz="1400" spc="1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1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reflected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 are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not in phase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can cause problems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8879" y="3378072"/>
            <a:ext cx="4984055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Detune the antenna so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that the reflected wave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too weak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 receive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0917" y="5267831"/>
            <a:ext cx="5581315" cy="1220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2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compute</a:t>
            </a:r>
            <a:r>
              <a:rPr sz="1400" spc="23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fields</a:t>
            </a:r>
            <a:r>
              <a:rPr sz="1400" spc="23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2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</a:t>
            </a:r>
            <a:r>
              <a:rPr sz="1400" spc="2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23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above</a:t>
            </a:r>
            <a:r>
              <a:rPr sz="1400" spc="23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</a:t>
            </a:r>
            <a:r>
              <a:rPr sz="1400" spc="25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imperfect</a:t>
            </a:r>
            <a:r>
              <a:rPr sz="1400" spc="23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Used</a:t>
            </a:r>
            <a:r>
              <a:rPr sz="1400" spc="3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3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design</a:t>
            </a:r>
            <a:r>
              <a:rPr sz="1400" spc="3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3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communication</a:t>
            </a:r>
            <a:r>
              <a:rPr sz="1400" spc="3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links.</a:t>
            </a:r>
            <a:r>
              <a:rPr sz="1400" spc="3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3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select</a:t>
            </a:r>
            <a:r>
              <a:rPr sz="1400" spc="3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locations</a:t>
            </a:r>
            <a:r>
              <a:rPr sz="1400" spc="3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3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</a:t>
            </a:r>
            <a:r>
              <a:rPr sz="1400" spc="4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4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receive</a:t>
            </a:r>
            <a:r>
              <a:rPr sz="1400" spc="4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antennas</a:t>
            </a:r>
            <a:r>
              <a:rPr sz="1400" spc="4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4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their</a:t>
            </a:r>
            <a:r>
              <a:rPr sz="1400" spc="48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patterns.</a:t>
            </a:r>
            <a:r>
              <a:rPr sz="1400" spc="4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Consider</a:t>
            </a:r>
            <a:r>
              <a:rPr sz="1400" spc="4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4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located</a:t>
            </a:r>
            <a:r>
              <a:rPr sz="1400" spc="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3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point</a:t>
            </a:r>
            <a:r>
              <a:rPr sz="1400" spc="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</a:t>
            </a:r>
            <a:r>
              <a:rPr sz="1400" spc="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height</a:t>
            </a:r>
            <a:r>
              <a:rPr sz="1400" spc="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ht.</a:t>
            </a:r>
            <a:r>
              <a:rPr sz="1400" spc="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Receive</a:t>
            </a:r>
            <a:r>
              <a:rPr sz="1400" spc="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located</a:t>
            </a:r>
            <a:r>
              <a:rPr sz="1400" spc="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3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point</a:t>
            </a:r>
            <a:r>
              <a:rPr sz="1400" spc="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Q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height</a:t>
            </a:r>
            <a:r>
              <a:rPr sz="1400" spc="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hr</a:t>
            </a:r>
            <a:r>
              <a:rPr sz="1400" spc="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ground.</a:t>
            </a:r>
            <a:r>
              <a:rPr sz="1400" spc="137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Let</a:t>
            </a:r>
            <a:r>
              <a:rPr sz="1400" spc="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horizontal</a:t>
            </a:r>
            <a:r>
              <a:rPr sz="1400" spc="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distance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between the two antenna be</a:t>
            </a:r>
            <a:r>
              <a:rPr sz="1400" spc="-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57293" y="6669910"/>
            <a:ext cx="5524723" cy="812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9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electromagnetic</a:t>
            </a:r>
            <a:r>
              <a:rPr sz="1400" spc="2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29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27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</a:t>
            </a:r>
            <a:r>
              <a:rPr sz="1400" spc="3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29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can</a:t>
            </a:r>
            <a:r>
              <a:rPr sz="1400" spc="3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reach</a:t>
            </a:r>
            <a:r>
              <a:rPr sz="1400" spc="29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</a:t>
            </a:r>
            <a:r>
              <a:rPr sz="1400" spc="16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two</a:t>
            </a:r>
            <a:r>
              <a:rPr sz="1400" spc="19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possible</a:t>
            </a:r>
            <a:r>
              <a:rPr sz="1400" spc="17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paths</a:t>
            </a:r>
            <a:r>
              <a:rPr sz="1400" spc="73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(a)</a:t>
            </a:r>
            <a:r>
              <a:rPr sz="1400" spc="18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direct</a:t>
            </a:r>
            <a:r>
              <a:rPr sz="1400" spc="1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path</a:t>
            </a:r>
            <a:r>
              <a:rPr sz="1400" spc="19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(b)</a:t>
            </a:r>
            <a:r>
              <a:rPr sz="1400" spc="1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  <a:r>
              <a:rPr sz="1400" spc="1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reflected</a:t>
            </a:r>
            <a:r>
              <a:rPr sz="1400" spc="19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path.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total</a:t>
            </a:r>
            <a:r>
              <a:rPr sz="1400" spc="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</a:t>
            </a:r>
            <a:r>
              <a:rPr sz="1400" spc="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3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1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point</a:t>
            </a:r>
            <a:r>
              <a:rPr sz="1400" spc="2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Q is given</a:t>
            </a:r>
            <a:r>
              <a:rPr sz="1400" spc="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 the vector</a:t>
            </a:r>
            <a:r>
              <a:rPr sz="1400" spc="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sum of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 field due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direct wave and ground reflected wave.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1590" y="7690990"/>
            <a:ext cx="119137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Assumptions:-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45216" y="8100946"/>
            <a:ext cx="5524117" cy="40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1.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transmit antenna and the field points are located in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y-z plane.</a:t>
            </a:r>
          </a:p>
          <a:p>
            <a:pPr marL="30718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2.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transmit antenna is an infinitesimal dipole oriented along the x-axis.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599" y="953388"/>
            <a:ext cx="5409042" cy="40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</a:t>
            </a:r>
            <a:r>
              <a:rPr sz="1400" spc="2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2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9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infinitesimal</a:t>
            </a:r>
            <a:r>
              <a:rPr sz="1400" spc="2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dipole</a:t>
            </a:r>
            <a:r>
              <a:rPr sz="1400" spc="2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oriented</a:t>
            </a:r>
            <a:r>
              <a:rPr sz="1400" spc="2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along</a:t>
            </a:r>
            <a:r>
              <a:rPr sz="1400" spc="19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x-axis</a:t>
            </a:r>
            <a:r>
              <a:rPr sz="1400" spc="20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given by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4541" y="1529855"/>
            <a:ext cx="3385799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 = -jk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η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(I</a:t>
            </a:r>
            <a:r>
              <a:rPr sz="1400" spc="4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dl/4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)(e</a:t>
            </a:r>
            <a:r>
              <a:rPr sz="1400" spc="123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/R)(a</a:t>
            </a:r>
            <a:r>
              <a:rPr sz="1400" spc="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cos</a:t>
            </a:r>
            <a:r>
              <a:rPr sz="1400" spc="31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cos</a:t>
            </a:r>
            <a:r>
              <a:rPr sz="1400" spc="4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-a</a:t>
            </a:r>
            <a:r>
              <a:rPr sz="1400" spc="1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sin</a:t>
            </a:r>
            <a:r>
              <a:rPr sz="1400" spc="4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78834" y="1527737"/>
            <a:ext cx="355232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-jkR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38370" y="1529855"/>
            <a:ext cx="237647" cy="235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59934" y="1529855"/>
            <a:ext cx="255114" cy="235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φ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75046" y="1529855"/>
            <a:ext cx="255114" cy="235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φ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11323" y="1635940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47286" y="1612747"/>
            <a:ext cx="20704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VEKOR+TTE2t00"/>
                <a:cs typeface="TVEKOR+TTE2t00"/>
              </a:rPr>
              <a:t>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02250" y="1612747"/>
            <a:ext cx="218240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VEKOR+TTE2t00"/>
                <a:cs typeface="TVEKOR+TTE2t00"/>
              </a:rPr>
              <a:t>φ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48859" y="1975992"/>
            <a:ext cx="3947212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 R is the distance from</a:t>
            </a:r>
            <a:r>
              <a:rPr sz="1400" spc="-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antenna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field point.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71596" y="2319286"/>
            <a:ext cx="5410992" cy="64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1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y-z</a:t>
            </a:r>
            <a:r>
              <a:rPr sz="1400" spc="1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plane,</a:t>
            </a:r>
            <a:r>
              <a:rPr sz="1400" spc="1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=90o</a:t>
            </a:r>
            <a:r>
              <a:rPr sz="1400" spc="1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.</a:t>
            </a:r>
            <a:r>
              <a:rPr sz="1400" spc="7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Since</a:t>
            </a:r>
            <a:r>
              <a:rPr sz="1400" spc="17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cos90o</a:t>
            </a:r>
            <a:r>
              <a:rPr sz="1400" spc="7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</a:t>
            </a:r>
            <a:r>
              <a:rPr sz="1400" spc="1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0.</a:t>
            </a:r>
            <a:r>
              <a:rPr sz="1400" spc="16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-component</a:t>
            </a:r>
            <a:r>
              <a:rPr sz="1400" spc="1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</a:t>
            </a:r>
            <a:r>
              <a:rPr sz="1400" spc="1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1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3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zero.</a:t>
            </a:r>
            <a:r>
              <a:rPr sz="1400" spc="1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60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-component</a:t>
            </a:r>
            <a:r>
              <a:rPr sz="1400" spc="1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</a:t>
            </a:r>
            <a:r>
              <a:rPr sz="1400" spc="13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1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13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Q</a:t>
            </a:r>
            <a:r>
              <a:rPr sz="1400" spc="1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due</a:t>
            </a:r>
            <a:r>
              <a:rPr sz="1400" spc="1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direct wave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given by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81795" y="3135556"/>
            <a:ext cx="2147806" cy="24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E1= -jk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η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(I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0</a:t>
            </a:r>
            <a:r>
              <a:rPr sz="1350" spc="13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dl/4</a:t>
            </a:r>
            <a:r>
              <a:rPr sz="1400" spc="-11" dirty="0">
                <a:solidFill>
                  <a:srgbClr val="000000"/>
                </a:solidFill>
                <a:latin typeface="TVEKOR+TTE2t00"/>
                <a:cs typeface="TVEKOR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)(e</a:t>
            </a:r>
            <a:r>
              <a:rPr sz="1350" baseline="46285" dirty="0">
                <a:solidFill>
                  <a:srgbClr val="000000"/>
                </a:solidFill>
                <a:latin typeface="UPTQGU+Times-Roman"/>
                <a:cs typeface="UPTQGU+Times-Roman"/>
              </a:rPr>
              <a:t>-jkR1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/R1)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71600" y="3378072"/>
            <a:ext cx="5410099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1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1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Q</a:t>
            </a:r>
            <a:r>
              <a:rPr sz="1400" spc="1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also</a:t>
            </a:r>
            <a:r>
              <a:rPr sz="1400" spc="1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has</a:t>
            </a:r>
            <a:r>
              <a:rPr sz="1400" spc="1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1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contribution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1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that</a:t>
            </a:r>
            <a:r>
              <a:rPr sz="1400" spc="1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travels</a:t>
            </a:r>
            <a:r>
              <a:rPr sz="1400" spc="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via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reflected</a:t>
            </a:r>
            <a:r>
              <a:rPr sz="1400" spc="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path</a:t>
            </a:r>
            <a:r>
              <a:rPr sz="1400" spc="7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PXQ.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location</a:t>
            </a:r>
            <a:r>
              <a:rPr sz="1400" spc="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point</a:t>
            </a:r>
            <a:r>
              <a:rPr sz="1400" spc="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reflection</a:t>
            </a:r>
            <a:r>
              <a:rPr sz="1400" spc="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X</a:t>
            </a:r>
            <a:r>
              <a:rPr sz="1400" spc="5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depends</a:t>
            </a:r>
            <a:r>
              <a:rPr sz="1400" spc="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-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,</a:t>
            </a:r>
            <a:r>
              <a:rPr sz="1400" spc="1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-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,</a:t>
            </a:r>
            <a:r>
              <a:rPr sz="1400" spc="1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d.</a:t>
            </a:r>
            <a:r>
              <a:rPr sz="1400" spc="1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1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X</a:t>
            </a:r>
            <a:r>
              <a:rPr sz="1400" spc="1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incident</a:t>
            </a:r>
            <a:r>
              <a:rPr sz="1400" spc="17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reflected</a:t>
            </a:r>
            <a:r>
              <a:rPr sz="1400" spc="1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rays</a:t>
            </a:r>
            <a:r>
              <a:rPr sz="1400" spc="1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satisfy</a:t>
            </a:r>
            <a:r>
              <a:rPr sz="1400" spc="1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snell’s</a:t>
            </a:r>
            <a:r>
              <a:rPr sz="1400" spc="17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law</a:t>
            </a:r>
            <a:r>
              <a:rPr sz="1400" spc="16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61515" y="3856408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93163" y="3856408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71600" y="3990719"/>
            <a:ext cx="5411550" cy="8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reflection</a:t>
            </a:r>
            <a:r>
              <a:rPr sz="1400" spc="43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(angle</a:t>
            </a:r>
            <a:r>
              <a:rPr sz="1400" spc="4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4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incidence</a:t>
            </a:r>
            <a:r>
              <a:rPr sz="1400" spc="4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4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equal</a:t>
            </a:r>
            <a:r>
              <a:rPr sz="1400" spc="42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4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angle</a:t>
            </a:r>
            <a:r>
              <a:rPr sz="1400" spc="4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4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reflection).</a:t>
            </a:r>
            <a:r>
              <a:rPr sz="1400" spc="10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3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incident</a:t>
            </a:r>
            <a:r>
              <a:rPr sz="1400" spc="2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ray PX</a:t>
            </a:r>
            <a:r>
              <a:rPr sz="1400" spc="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reflected</a:t>
            </a:r>
            <a:r>
              <a:rPr sz="1400" spc="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ray XQ</a:t>
            </a:r>
            <a:r>
              <a:rPr sz="1400" spc="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normal</a:t>
            </a:r>
            <a:r>
              <a:rPr sz="1400" spc="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surface</a:t>
            </a:r>
            <a:r>
              <a:rPr sz="1400" spc="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all</a:t>
            </a:r>
          </a:p>
          <a:p>
            <a:pPr marL="3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contained</a:t>
            </a:r>
            <a:r>
              <a:rPr sz="1400" spc="1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15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y-z</a:t>
            </a:r>
            <a:r>
              <a:rPr sz="1400" spc="1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plane.</a:t>
            </a:r>
            <a:r>
              <a:rPr sz="1400" spc="1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y-z</a:t>
            </a:r>
            <a:r>
              <a:rPr sz="1400" spc="1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plane</a:t>
            </a:r>
            <a:r>
              <a:rPr sz="1400" spc="1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also</a:t>
            </a:r>
            <a:r>
              <a:rPr sz="1400" spc="1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known</a:t>
            </a:r>
            <a:r>
              <a:rPr sz="1400" spc="1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as</a:t>
            </a:r>
            <a:r>
              <a:rPr sz="1400" spc="1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plane</a:t>
            </a:r>
            <a:r>
              <a:rPr sz="1400" spc="1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</a:p>
          <a:p>
            <a:pPr marL="3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incidence. The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incident field at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X is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given by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27357" y="4946068"/>
            <a:ext cx="2126664" cy="24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Ei= -jk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η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(I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0</a:t>
            </a:r>
            <a:r>
              <a:rPr sz="1350" spc="116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dl/4</a:t>
            </a:r>
            <a:r>
              <a:rPr sz="1400" spc="-11" dirty="0">
                <a:solidFill>
                  <a:srgbClr val="000000"/>
                </a:solidFill>
                <a:latin typeface="TVEKOR+TTE2t00"/>
                <a:cs typeface="TVEKOR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)(e</a:t>
            </a:r>
            <a:r>
              <a:rPr sz="1350" baseline="46285" dirty="0">
                <a:solidFill>
                  <a:srgbClr val="000000"/>
                </a:solidFill>
                <a:latin typeface="UPTQGU+Times-Roman"/>
                <a:cs typeface="UPTQGU+Times-Roman"/>
              </a:rPr>
              <a:t>-jkR'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/R'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71605" y="5392799"/>
            <a:ext cx="214688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•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00205" y="5392799"/>
            <a:ext cx="5181242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256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R'2</a:t>
            </a:r>
            <a:r>
              <a:rPr sz="1400" spc="1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distance</a:t>
            </a:r>
            <a:r>
              <a:rPr sz="1400" spc="1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15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7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transmitter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1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X</a:t>
            </a:r>
            <a:r>
              <a:rPr sz="1400" spc="1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incident</a:t>
            </a:r>
            <a:r>
              <a:rPr sz="1400" spc="1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3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vector</a:t>
            </a:r>
            <a:r>
              <a:rPr sz="1400" spc="36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3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perpendicular</a:t>
            </a:r>
            <a:r>
              <a:rPr sz="1400" spc="3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3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plane</a:t>
            </a:r>
            <a:r>
              <a:rPr sz="1400" spc="3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3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incidence.</a:t>
            </a:r>
            <a:r>
              <a:rPr sz="1400" spc="3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3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X</a:t>
            </a:r>
            <a:r>
              <a:rPr sz="1400" spc="3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reflection</a:t>
            </a:r>
            <a:r>
              <a:rPr sz="1400" spc="35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co-efficient ,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Γ┴</a:t>
            </a:r>
            <a:r>
              <a:rPr sz="14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given by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15083" y="6146048"/>
            <a:ext cx="902724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Γ┴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=Er/Ei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27430" y="6350264"/>
            <a:ext cx="3756559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 (sin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√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UPTQGU+Times-Roman"/>
                <a:cs typeface="UPTQGU+Times-Roman"/>
              </a:rPr>
              <a:t>(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Є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r-j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χ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)-cos2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))/ sin</a:t>
            </a:r>
            <a:r>
              <a:rPr sz="1400" spc="-12" dirty="0">
                <a:solidFill>
                  <a:srgbClr val="000000"/>
                </a:solidFill>
                <a:latin typeface="TVEKOR+TTE2t00"/>
                <a:cs typeface="TVEKOR+TTE2t00"/>
              </a:rPr>
              <a:t>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+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√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Є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r-j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χ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)-cos2</a:t>
            </a:r>
            <a:r>
              <a:rPr sz="1400" spc="-12" dirty="0">
                <a:solidFill>
                  <a:srgbClr val="000000"/>
                </a:solidFill>
                <a:latin typeface="TVEKOR+TTE2t00"/>
                <a:cs typeface="TVEKOR+TTE2t00"/>
              </a:rPr>
              <a:t>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95399" y="6794878"/>
            <a:ext cx="5318278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 field is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perpendicular to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plane of incidence. At Q is given by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61625" y="7203310"/>
            <a:ext cx="945604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 = E1+E2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43001" y="7574966"/>
            <a:ext cx="5351475" cy="1054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8803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 = jk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η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0</a:t>
            </a:r>
            <a:r>
              <a:rPr sz="1350" spc="13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dl/4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(e</a:t>
            </a: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-jkR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/R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  <a:r>
              <a:rPr sz="1350" spc="13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UPTQGU+Times-Roman"/>
                <a:cs typeface="UPTQGU+Times-Roman"/>
              </a:rPr>
              <a:t>+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Γ┴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e-</a:t>
            </a:r>
            <a:r>
              <a:rPr sz="1350" baseline="46285" dirty="0">
                <a:solidFill>
                  <a:srgbClr val="000000"/>
                </a:solidFill>
                <a:latin typeface="UPTQGU+Times-Roman"/>
                <a:cs typeface="UPTQGU+Times-Roman"/>
              </a:rPr>
              <a:t>jkR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/R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  <a:p>
            <a:pPr marL="0" marR="0">
              <a:lnSpc>
                <a:spcPts val="1553"/>
              </a:lnSpc>
              <a:spcBef>
                <a:spcPts val="151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 point Q is far away from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transmitter</a:t>
            </a:r>
            <a:r>
              <a:rPr sz="1400" spc="3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R2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R1.Total electric field</a:t>
            </a:r>
          </a:p>
          <a:p>
            <a:pPr marL="317228" marR="0">
              <a:lnSpc>
                <a:spcPts val="1270"/>
              </a:lnSpc>
              <a:spcBef>
                <a:spcPts val="194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 = E1+E2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575560" y="4098036"/>
            <a:ext cx="1696211" cy="730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0227" y="1119305"/>
            <a:ext cx="2577914" cy="24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 = jk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η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(I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0</a:t>
            </a:r>
            <a:r>
              <a:rPr sz="1350" spc="13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dl/4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)(e</a:t>
            </a: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-jkR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/R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 (1+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Γ┴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0512" y="1157604"/>
            <a:ext cx="23141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09642" y="1119305"/>
            <a:ext cx="707023" cy="24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-jk(R</a:t>
            </a:r>
            <a:r>
              <a:rPr sz="900" spc="4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–R</a:t>
            </a:r>
            <a:r>
              <a:rPr sz="900" spc="23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  <a:p>
            <a:pPr marL="240791" marR="0">
              <a:lnSpc>
                <a:spcPts val="814"/>
              </a:lnSpc>
              <a:spcBef>
                <a:spcPts val="87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64378" y="1157604"/>
            <a:ext cx="211663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68365" y="1227509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71599" y="1529855"/>
            <a:ext cx="5410699" cy="44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product</a:t>
            </a:r>
            <a:r>
              <a:rPr sz="1400" spc="7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free</a:t>
            </a:r>
            <a:r>
              <a:rPr sz="1400" spc="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space</a:t>
            </a:r>
            <a:r>
              <a:rPr sz="1400" spc="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</a:t>
            </a:r>
            <a:r>
              <a:rPr sz="1400" spc="9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environmental</a:t>
            </a:r>
            <a:r>
              <a:rPr sz="1400" spc="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factor,</a:t>
            </a:r>
            <a:r>
              <a:rPr sz="1400" spc="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</a:t>
            </a:r>
            <a:r>
              <a:rPr sz="1400" spc="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Γ</a:t>
            </a:r>
            <a:r>
              <a:rPr sz="1400" spc="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given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27430" y="2144026"/>
            <a:ext cx="1144484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Γ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 (1+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Γ┴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19626" y="2141909"/>
            <a:ext cx="708547" cy="24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-jk(R</a:t>
            </a:r>
            <a:r>
              <a:rPr sz="900" spc="4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–R</a:t>
            </a:r>
            <a:r>
              <a:rPr sz="900" spc="2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  <a:p>
            <a:pPr marL="240791" marR="0">
              <a:lnSpc>
                <a:spcPts val="814"/>
              </a:lnSpc>
              <a:spcBef>
                <a:spcPts val="87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75886" y="2180208"/>
            <a:ext cx="211663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79873" y="2250112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71605" y="2588639"/>
            <a:ext cx="5408685" cy="609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total</a:t>
            </a:r>
            <a:r>
              <a:rPr sz="1400" spc="1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1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1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Q</a:t>
            </a:r>
            <a:r>
              <a:rPr sz="1400" spc="1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due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1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</a:t>
            </a:r>
            <a:r>
              <a:rPr sz="1400" spc="1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infinitesimal</a:t>
            </a:r>
            <a:r>
              <a:rPr sz="1400" spc="1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dipole</a:t>
            </a:r>
            <a:r>
              <a:rPr sz="1400" spc="17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1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(0,</a:t>
            </a:r>
            <a:r>
              <a:rPr sz="1400" spc="1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0,</a:t>
            </a:r>
            <a:r>
              <a:rPr sz="1400" spc="16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ht)</a:t>
            </a:r>
            <a:r>
              <a:rPr sz="1400" spc="1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oriented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along</a:t>
            </a:r>
            <a:r>
              <a:rPr sz="1400" spc="4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4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z-direction.</a:t>
            </a:r>
            <a:r>
              <a:rPr sz="1400" spc="4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4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</a:t>
            </a:r>
            <a:r>
              <a:rPr sz="1400" spc="4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4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3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4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z-directed</a:t>
            </a:r>
            <a:r>
              <a:rPr sz="1400" spc="4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infinitesimal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dipole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48928" y="3339772"/>
            <a:ext cx="2394297" cy="24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6478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-jkR</a:t>
            </a:r>
          </a:p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E= a</a:t>
            </a:r>
            <a:r>
              <a:rPr sz="1400" spc="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jk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η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(I</a:t>
            </a:r>
            <a:r>
              <a:rPr sz="1400" spc="4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dlsin</a:t>
            </a:r>
            <a:r>
              <a:rPr sz="1400" spc="-11" dirty="0">
                <a:solidFill>
                  <a:srgbClr val="000000"/>
                </a:solidFill>
                <a:latin typeface="TVEKOR+TTE2t00"/>
                <a:cs typeface="TVEKOR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/4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)(e</a:t>
            </a:r>
            <a:r>
              <a:rPr sz="1400" spc="125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/R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79903" y="3424783"/>
            <a:ext cx="20704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VEKOR+TTE2t00"/>
                <a:cs typeface="TVEKOR+TTE2t00"/>
              </a:rPr>
              <a:t>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86810" y="3447976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71599" y="3786503"/>
            <a:ext cx="3608540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 field is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parallel to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plane</a:t>
            </a:r>
            <a:r>
              <a:rPr sz="1400" spc="-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 incidence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71599" y="5217539"/>
            <a:ext cx="5186582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electric field is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parallel to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plane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-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incidence and the reflection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coefficient,</a:t>
            </a:r>
            <a:r>
              <a:rPr sz="1400" spc="3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Γ┴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 X</a:t>
            </a:r>
            <a:r>
              <a:rPr sz="1400" spc="-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given by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04187" y="5795528"/>
            <a:ext cx="5044265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Γ</a:t>
            </a:r>
            <a:r>
              <a:rPr sz="1400" spc="9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 ((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Є</a:t>
            </a:r>
            <a:r>
              <a:rPr sz="1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-j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χ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)sin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ψ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-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√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Є</a:t>
            </a:r>
            <a:r>
              <a:rPr sz="1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-j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χ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)-cos2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 ((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Є</a:t>
            </a:r>
            <a:r>
              <a:rPr sz="1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-j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χ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)sin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+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√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Є</a:t>
            </a:r>
            <a:r>
              <a:rPr sz="1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-j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χ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)-cos2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52015" y="5878422"/>
            <a:ext cx="23322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VEKOR+TTE2t00"/>
                <a:cs typeface="TVEKOR+TTE2t00"/>
              </a:rPr>
              <a:t>║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57983" y="5901615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183634" y="5901615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442458" y="5901615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10782" y="5901615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64564" y="6240143"/>
            <a:ext cx="2744505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total field at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point Q is given by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771666" y="6610275"/>
            <a:ext cx="2403927" cy="24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E= jk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η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(I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0</a:t>
            </a:r>
            <a:r>
              <a:rPr sz="1350" spc="13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dlsin</a:t>
            </a:r>
            <a:r>
              <a:rPr sz="1400" spc="-11" dirty="0">
                <a:solidFill>
                  <a:srgbClr val="000000"/>
                </a:solidFill>
                <a:latin typeface="TVEKOR+TTE2t00"/>
                <a:cs typeface="TVEKOR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/4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)(e</a:t>
            </a: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-jkR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/R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 F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067554" y="6695286"/>
            <a:ext cx="23322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VEKOR+TTE2t00"/>
                <a:cs typeface="TVEKOR+TTE2t00"/>
              </a:rPr>
              <a:t>║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31627" y="7020823"/>
            <a:ext cx="1685195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Where F</a:t>
            </a:r>
            <a:r>
              <a:rPr sz="1400" spc="9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 (1+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Γ</a:t>
            </a:r>
            <a:r>
              <a:rPr sz="1400" spc="9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808731" y="7018706"/>
            <a:ext cx="710072" cy="24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-jk(R</a:t>
            </a:r>
            <a:r>
              <a:rPr sz="900" spc="4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–R</a:t>
            </a:r>
            <a:r>
              <a:rPr sz="900" spc="2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  <a:p>
            <a:pPr marL="240791" marR="0">
              <a:lnSpc>
                <a:spcPts val="814"/>
              </a:lnSpc>
              <a:spcBef>
                <a:spcPts val="87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410828" y="7057005"/>
            <a:ext cx="211663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892807" y="7103717"/>
            <a:ext cx="23322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VEKOR+TTE2t00"/>
                <a:cs typeface="TVEKOR+TTE2t00"/>
              </a:rPr>
              <a:t>║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560319" y="7103717"/>
            <a:ext cx="23322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VEKOR+TTE2t00"/>
                <a:cs typeface="TVEKOR+TTE2t00"/>
              </a:rPr>
              <a:t>║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270502" y="7126910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371604" y="7428662"/>
            <a:ext cx="2648665" cy="237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  <a:r>
              <a:rPr sz="1400" spc="4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√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</a:t>
            </a:r>
            <a:r>
              <a:rPr sz="1400" spc="4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+(h</a:t>
            </a:r>
            <a:r>
              <a:rPr sz="1400" spc="-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 h</a:t>
            </a:r>
            <a:r>
              <a:rPr sz="1400" spc="-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  <a:r>
              <a:rPr sz="1350" baseline="720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  <a:r>
              <a:rPr sz="1350" spc="129" baseline="7200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≈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√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1+( h</a:t>
            </a:r>
            <a:r>
              <a:rPr sz="1400" spc="-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 h</a:t>
            </a:r>
            <a:r>
              <a:rPr sz="1400" spc="-1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/d)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923287" y="7428662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867910" y="7428662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90471" y="7536866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273807" y="7536866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505455" y="7536866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409186" y="7536866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639310" y="7536866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142997" y="7875393"/>
            <a:ext cx="1394171" cy="211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 d»h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  <a:r>
              <a:rPr sz="1350" spc="124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 d»h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142993" y="8247643"/>
            <a:ext cx="5261132" cy="64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Using the first two significant terms in the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binomial expansion of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√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1+x,</a:t>
            </a:r>
          </a:p>
          <a:p>
            <a:pPr marL="0" marR="0">
              <a:lnSpc>
                <a:spcPts val="1553"/>
              </a:lnSpc>
              <a:spcBef>
                <a:spcPts val="1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√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1+x</a:t>
            </a:r>
            <a:r>
              <a:rPr sz="1400" spc="-12" dirty="0">
                <a:solidFill>
                  <a:srgbClr val="000000"/>
                </a:solidFill>
                <a:latin typeface="TVEKOR+TTE2t00"/>
                <a:cs typeface="TVEKOR+TTE2t00"/>
              </a:rPr>
              <a:t>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1+x/2</a:t>
            </a:r>
          </a:p>
          <a:p>
            <a:pPr marL="4432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 x«1;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5913" y="1325638"/>
            <a:ext cx="2035772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  <a:r>
              <a:rPr sz="1400" spc="4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≈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d[</a:t>
            </a:r>
            <a:r>
              <a:rPr sz="1400" spc="-12" dirty="0">
                <a:solidFill>
                  <a:srgbClr val="000000"/>
                </a:solidFill>
                <a:latin typeface="TVEKOR+TTE2t00"/>
                <a:cs typeface="TVEKOR+TTE2t00"/>
              </a:rPr>
              <a:t>√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1+1/2*(</a:t>
            </a:r>
            <a:r>
              <a:rPr sz="1400" spc="-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-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-8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/d)</a:t>
            </a:r>
            <a:r>
              <a:rPr sz="1400" spc="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82110" y="1323521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4667" y="1431725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23386" y="1431725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53510" y="1431725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15912" y="1735593"/>
            <a:ext cx="2076920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  <a:r>
              <a:rPr sz="1400" spc="4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≈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d[</a:t>
            </a:r>
            <a:r>
              <a:rPr sz="1400" spc="-12" dirty="0">
                <a:solidFill>
                  <a:srgbClr val="000000"/>
                </a:solidFill>
                <a:latin typeface="TVEKOR+TTE2t00"/>
                <a:cs typeface="TVEKOR+TTE2t00"/>
              </a:rPr>
              <a:t>√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1+1/2*(</a:t>
            </a:r>
            <a:r>
              <a:rPr sz="1400" spc="-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-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+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-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/d)</a:t>
            </a:r>
            <a:r>
              <a:rPr sz="1400" spc="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]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23258" y="1733476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34667" y="1841680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23386" y="1841680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94659" y="1841680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71601" y="2180208"/>
            <a:ext cx="4075659" cy="211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path difference R</a:t>
            </a:r>
            <a:r>
              <a:rPr sz="1400" spc="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 R</a:t>
            </a:r>
            <a:r>
              <a:rPr sz="1400" spc="4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given as</a:t>
            </a:r>
            <a:r>
              <a:rPr sz="1400" spc="3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  <a:r>
              <a:rPr sz="1400" spc="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  <a:r>
              <a:rPr sz="1400" spc="1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 2 h</a:t>
            </a:r>
            <a:r>
              <a:rPr sz="1400" spc="17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-1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/d</a:t>
            </a:r>
          </a:p>
          <a:p>
            <a:pPr marL="1554477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06494" y="2250112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65674" y="2250112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44566" y="2250112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69762" y="2250112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25209" y="2250112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71599" y="2523502"/>
            <a:ext cx="1218382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 (h</a:t>
            </a:r>
            <a:r>
              <a:rPr sz="1400" spc="3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-1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/d)«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;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12035" y="2629588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984247" y="2629588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59279" y="2931933"/>
            <a:ext cx="1956237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∆θ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=k(R</a:t>
            </a:r>
            <a:r>
              <a:rPr sz="1400" spc="1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 R</a:t>
            </a:r>
            <a:r>
              <a:rPr sz="1400" spc="9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)=4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2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-1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/d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λ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27731" y="3038021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706622" y="3038021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236974" y="3038021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07662" y="3038021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71604" y="3341890"/>
            <a:ext cx="4129214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path difference is small so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that sinx</a:t>
            </a:r>
            <a:r>
              <a:rPr sz="1400" spc="-12" dirty="0">
                <a:solidFill>
                  <a:srgbClr val="000000"/>
                </a:solidFill>
                <a:latin typeface="TVEKOR+TTE2t00"/>
                <a:cs typeface="TVEKOR+TTE2t00"/>
              </a:rPr>
              <a:t>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x and cosx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 ;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95043" y="3748204"/>
            <a:ext cx="710072" cy="24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-jk(R</a:t>
            </a:r>
            <a:r>
              <a:rPr sz="900" spc="4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–R</a:t>
            </a:r>
            <a:r>
              <a:rPr sz="900" spc="2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  <a:p>
            <a:pPr marL="240791" marR="0">
              <a:lnSpc>
                <a:spcPts val="814"/>
              </a:lnSpc>
              <a:spcBef>
                <a:spcPts val="87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51303" y="3750321"/>
            <a:ext cx="1441530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7763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∆θ</a:t>
            </a:r>
          </a:p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=cos(</a:t>
            </a:r>
            <a:r>
              <a:rPr sz="1400" spc="12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)-jsin(</a:t>
            </a:r>
            <a:r>
              <a:rPr sz="1400" spc="12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083050" y="3750321"/>
            <a:ext cx="352092" cy="235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∆θ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415908" y="3786503"/>
            <a:ext cx="23141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956815" y="3856408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037587" y="4158753"/>
            <a:ext cx="1101092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1-jk2 h</a:t>
            </a:r>
            <a:r>
              <a:rPr sz="1400" spc="3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-1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/d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645663" y="4264840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817875" y="4264840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53198" y="4568709"/>
            <a:ext cx="2904336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 low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angle of</a:t>
            </a:r>
            <a:r>
              <a:rPr sz="1400" spc="-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incidence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Γ</a:t>
            </a:r>
            <a:r>
              <a:rPr sz="1400" spc="2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≈</a:t>
            </a:r>
            <a:r>
              <a:rPr sz="14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Γ</a:t>
            </a:r>
            <a:r>
              <a:rPr sz="1400" spc="6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-1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509770" y="4651602"/>
            <a:ext cx="23322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VEKOR+TTE2t00"/>
                <a:cs typeface="TVEKOR+TTE2t00"/>
              </a:rPr>
              <a:t>┴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878578" y="4651602"/>
            <a:ext cx="23322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VEKOR+TTE2t00"/>
                <a:cs typeface="TVEKOR+TTE2t00"/>
              </a:rPr>
              <a:t>║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083113" y="4977141"/>
            <a:ext cx="1655743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F=F</a:t>
            </a:r>
            <a:r>
              <a:rPr sz="1400" spc="2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=F</a:t>
            </a:r>
            <a:r>
              <a:rPr sz="1400" spc="28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≈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jk2 h</a:t>
            </a:r>
            <a:r>
              <a:rPr sz="1400" spc="2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-1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/d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380487" y="5060034"/>
            <a:ext cx="23322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VEKOR+TTE2t00"/>
                <a:cs typeface="TVEKOR+TTE2t00"/>
              </a:rPr>
              <a:t>┴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660903" y="5060034"/>
            <a:ext cx="23322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TVEKOR+TTE2t00"/>
                <a:cs typeface="TVEKOR+TTE2t00"/>
              </a:rPr>
              <a:t>║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246118" y="5083227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416806" y="5083227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371600" y="5421755"/>
            <a:ext cx="5037089" cy="40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Taking into account the ground reflection,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 received by 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receive antenna can be written as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904615" y="5999744"/>
            <a:ext cx="2273259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Pr=PtGtGr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2 / (4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R)2</a:t>
            </a:r>
            <a:r>
              <a:rPr sz="1400" spc="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│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F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│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371599" y="6450458"/>
            <a:ext cx="2881793" cy="238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UPTQGU+Times-Roman"/>
                <a:cs typeface="UPTQGU+Times-Roman"/>
              </a:rPr>
              <a:t>For h</a:t>
            </a:r>
            <a:r>
              <a:rPr sz="1600" spc="3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UPTQGU+Times-Roman"/>
                <a:cs typeface="UPTQGU+Times-Roman"/>
              </a:rPr>
              <a:t>and h</a:t>
            </a:r>
            <a:r>
              <a:rPr sz="1600" spc="4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UPTQGU+Times-Roman"/>
                <a:cs typeface="UPTQGU+Times-Roman"/>
              </a:rPr>
              <a:t>small</a:t>
            </a:r>
            <a:r>
              <a:rPr sz="16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UPTQGU+Times-Roman"/>
                <a:cs typeface="UPTQGU+Times-Roman"/>
              </a:rPr>
              <a:t>compared to d</a:t>
            </a:r>
          </a:p>
          <a:p>
            <a:pPr marL="434339" marR="0">
              <a:lnSpc>
                <a:spcPts val="95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346959" y="6529600"/>
            <a:ext cx="189611" cy="159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371599" y="6642501"/>
            <a:ext cx="4147427" cy="46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6124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1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  <a:r>
              <a:rPr sz="1600" baseline="-15750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  <a:r>
              <a:rPr sz="1600" dirty="0">
                <a:solidFill>
                  <a:srgbClr val="000000"/>
                </a:solidFill>
                <a:latin typeface="TVEKOR+TTE2t00"/>
                <a:cs typeface="TVEKOR+TTE2t00"/>
              </a:rPr>
              <a:t>≈</a:t>
            </a:r>
            <a:r>
              <a:rPr sz="1600" dirty="0">
                <a:solidFill>
                  <a:srgbClr val="000000"/>
                </a:solidFill>
                <a:latin typeface="UPTQGU+Times-Roman"/>
                <a:cs typeface="UPTQGU+Times-Roman"/>
              </a:rPr>
              <a:t>d</a:t>
            </a:r>
          </a:p>
          <a:p>
            <a:pPr marL="0" marR="0">
              <a:lnSpc>
                <a:spcPts val="1270"/>
              </a:lnSpc>
              <a:spcBef>
                <a:spcPts val="22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Therefore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received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 is approximately</a:t>
            </a:r>
            <a:r>
              <a:rPr sz="1400" spc="-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given by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617377" y="7284475"/>
            <a:ext cx="1495138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</a:t>
            </a:r>
            <a:r>
              <a:rPr sz="1400" spc="-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TVEKOR+TTE2t00"/>
                <a:cs typeface="TVEKOR+TTE2t00"/>
              </a:rPr>
              <a:t>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</a:t>
            </a:r>
            <a:r>
              <a:rPr sz="1400" spc="-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</a:t>
            </a:r>
            <a:r>
              <a:rPr sz="1400" spc="-1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</a:t>
            </a:r>
            <a:r>
              <a:rPr sz="1400" spc="2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(h</a:t>
            </a:r>
            <a:r>
              <a:rPr sz="1400" spc="3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-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  <a:r>
              <a:rPr sz="1400" spc="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/d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764278" y="7282358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959350" y="7282358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4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714242" y="7390563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950463" y="7390563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110482" y="7390563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270502" y="7390563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502150" y="7390563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674362" y="7390563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371594" y="7690790"/>
            <a:ext cx="5180185" cy="851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 large d the received power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decreases as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</a:t>
            </a:r>
            <a:r>
              <a:rPr sz="1350" baseline="46286" dirty="0">
                <a:solidFill>
                  <a:srgbClr val="000000"/>
                </a:solidFill>
                <a:latin typeface="UPTQGU+Times-Roman"/>
                <a:cs typeface="UPTQGU+Times-Roman"/>
              </a:rPr>
              <a:t>4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. This rate of change of</a:t>
            </a:r>
          </a:p>
          <a:p>
            <a:pPr marL="8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 with</a:t>
            </a:r>
            <a:r>
              <a:rPr sz="1400" spc="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distance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 much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faster than that observed in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free space</a:t>
            </a:r>
          </a:p>
          <a:p>
            <a:pPr marL="8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propagation condition.</a:t>
            </a:r>
            <a:r>
              <a:rPr sz="1400" spc="5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Taking into account the ground reflection,</a:t>
            </a:r>
            <a:r>
              <a:rPr sz="1400" spc="-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1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 received by</a:t>
            </a:r>
            <a:r>
              <a:rPr sz="1400" spc="-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receive antenna can be written as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904619" y="8712988"/>
            <a:ext cx="2088910" cy="238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7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</a:t>
            </a:r>
            <a:r>
              <a:rPr sz="1400" spc="-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=P</a:t>
            </a:r>
            <a:r>
              <a:rPr sz="1400" spc="-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</a:t>
            </a:r>
            <a:r>
              <a:rPr sz="1400" spc="-1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</a:t>
            </a:r>
            <a:r>
              <a:rPr sz="1400" spc="29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QQAGCK+TT61t00"/>
                <a:cs typeface="QQAGCK+TT61t00"/>
              </a:rPr>
              <a:t>λ</a:t>
            </a:r>
            <a:r>
              <a:rPr sz="1400" spc="3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 (4</a:t>
            </a:r>
            <a:r>
              <a:rPr sz="1400" spc="6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R)</a:t>
            </a:r>
            <a:r>
              <a:rPr sz="1350" baseline="71999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  <a:r>
              <a:rPr sz="1350" spc="129" baseline="7199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QQAGCK+TT61t00"/>
                <a:cs typeface="QQAGCK+TT61t00"/>
              </a:rPr>
              <a:t>│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</a:t>
            </a:r>
            <a:r>
              <a:rPr sz="1400" spc="-11" dirty="0">
                <a:solidFill>
                  <a:srgbClr val="000000"/>
                </a:solidFill>
                <a:latin typeface="QQAGCK+TT61t00"/>
                <a:cs typeface="QQAGCK+TT61t00"/>
              </a:rPr>
              <a:t>│</a:t>
            </a:r>
            <a:r>
              <a:rPr sz="1350" baseline="46285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732531" y="8713394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061714" y="8712988"/>
            <a:ext cx="275187" cy="237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7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QQAGCK+TT61t00"/>
                <a:cs typeface="QQAGCK+TT61t00"/>
              </a:rPr>
              <a:t>π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002535" y="8821598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2240279" y="8821598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400299" y="8821598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560319" y="8821598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1599" y="1157604"/>
            <a:ext cx="2528605" cy="21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 h</a:t>
            </a:r>
            <a:r>
              <a:rPr sz="1400" spc="3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2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small compared to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</a:t>
            </a:r>
          </a:p>
          <a:p>
            <a:pPr marL="382523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6563" y="1227509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1600" y="1498376"/>
            <a:ext cx="4147426" cy="443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3033" marR="0">
              <a:lnSpc>
                <a:spcPts val="1567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  <a:r>
              <a:rPr sz="1400" dirty="0">
                <a:solidFill>
                  <a:srgbClr val="000000"/>
                </a:solidFill>
                <a:latin typeface="QQAGCK+TT61t00"/>
                <a:cs typeface="QQAGCK+TT61t00"/>
              </a:rPr>
              <a:t>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</a:t>
            </a:r>
          </a:p>
          <a:p>
            <a:pPr marL="0" marR="0">
              <a:lnSpc>
                <a:spcPts val="1270"/>
              </a:lnSpc>
              <a:spcBef>
                <a:spcPts val="20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Therefore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received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 is approximately</a:t>
            </a:r>
            <a:r>
              <a:rPr sz="1400" spc="-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given by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44463" y="2112547"/>
            <a:ext cx="1493732" cy="238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7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</a:t>
            </a:r>
            <a:r>
              <a:rPr sz="1400" spc="-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QQAGCK+TT61t00"/>
                <a:cs typeface="QQAGCK+TT61t00"/>
              </a:rPr>
              <a:t>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</a:t>
            </a:r>
            <a:r>
              <a:rPr sz="1400" spc="-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</a:t>
            </a:r>
            <a:r>
              <a:rPr sz="1400" spc="-1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</a:t>
            </a:r>
            <a:r>
              <a:rPr sz="1400" spc="2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(h</a:t>
            </a:r>
            <a:r>
              <a:rPr sz="1400" spc="3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</a:t>
            </a:r>
            <a:r>
              <a:rPr sz="1400" spc="-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  <a:r>
              <a:rPr sz="1400" spc="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89958" y="2112952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85030" y="2112952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41447" y="2221156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76142" y="2221156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36163" y="2221156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96182" y="2221156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27830" y="2221156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00042" y="2221156"/>
            <a:ext cx="184113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71592" y="2528014"/>
            <a:ext cx="1383416" cy="174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QCWUDW+Times-Bold"/>
                <a:cs typeface="QCWUDW+Times-Bold"/>
              </a:rPr>
              <a:t>SURFACE WAVE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71599" y="2882772"/>
            <a:ext cx="5410822" cy="1222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Travels directly</a:t>
            </a:r>
            <a:r>
              <a:rPr sz="1400" spc="-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without reflection on ground. Occurs when both antennas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 in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LOS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Space</a:t>
            </a:r>
            <a:r>
              <a:rPr sz="1400" spc="3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3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bend</a:t>
            </a:r>
            <a:r>
              <a:rPr sz="1400" spc="3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near</a:t>
            </a:r>
            <a:r>
              <a:rPr sz="1400" spc="30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  <a:r>
              <a:rPr sz="1400" spc="3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follows</a:t>
            </a:r>
            <a:r>
              <a:rPr sz="1400" spc="3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3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curved</a:t>
            </a:r>
            <a:r>
              <a:rPr sz="1400" spc="3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path.</a:t>
            </a:r>
            <a:r>
              <a:rPr sz="1400" spc="30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Antennas</a:t>
            </a:r>
            <a:r>
              <a:rPr sz="1400" spc="3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must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display a</a:t>
            </a:r>
            <a:r>
              <a:rPr sz="1400" spc="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very low</a:t>
            </a:r>
            <a:r>
              <a:rPr sz="1400" spc="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angle</a:t>
            </a:r>
            <a:r>
              <a:rPr sz="1400" spc="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emission.</a:t>
            </a:r>
            <a:r>
              <a:rPr sz="1400" spc="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</a:t>
            </a:r>
            <a:r>
              <a:rPr sz="1400" spc="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radiated</a:t>
            </a:r>
            <a:r>
              <a:rPr sz="1400" spc="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must</a:t>
            </a:r>
            <a:r>
              <a:rPr sz="1400" spc="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 in</a:t>
            </a:r>
            <a:r>
              <a:rPr sz="1400" spc="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direction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5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horizon</a:t>
            </a:r>
            <a:r>
              <a:rPr sz="1400" spc="1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instead</a:t>
            </a:r>
            <a:r>
              <a:rPr sz="1400" spc="1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escaping</a:t>
            </a:r>
            <a:r>
              <a:rPr sz="1400" spc="1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1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sky.</a:t>
            </a:r>
            <a:r>
              <a:rPr sz="1400" spc="1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1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high</a:t>
            </a:r>
            <a:r>
              <a:rPr sz="1400" spc="1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gain</a:t>
            </a:r>
            <a:r>
              <a:rPr sz="1400" spc="1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horizontally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polarized antenna is recommended.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71599" y="4313807"/>
            <a:ext cx="5407263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If</a:t>
            </a:r>
            <a:r>
              <a:rPr sz="1400" spc="3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dipole</a:t>
            </a:r>
            <a:r>
              <a:rPr sz="1400" spc="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3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points</a:t>
            </a:r>
            <a:r>
              <a:rPr sz="1400" spc="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 the surface</a:t>
            </a:r>
            <a:r>
              <a:rPr sz="1400" spc="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 the</a:t>
            </a:r>
            <a:r>
              <a:rPr sz="1400" spc="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earth</a:t>
            </a:r>
            <a:r>
              <a:rPr sz="1400" spc="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but</a:t>
            </a:r>
            <a:r>
              <a:rPr sz="1400" spc="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separated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</a:t>
            </a:r>
            <a:r>
              <a:rPr sz="1400" spc="-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 distance d,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We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have R</a:t>
            </a:r>
            <a:r>
              <a:rPr sz="1400" spc="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 R</a:t>
            </a:r>
            <a:r>
              <a:rPr sz="1400" spc="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=d and</a:t>
            </a:r>
            <a:r>
              <a:rPr sz="1400" spc="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ψ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71595" y="4587928"/>
            <a:ext cx="5409220" cy="333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054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2</a:t>
            </a:r>
          </a:p>
          <a:p>
            <a:pPr marL="0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If</a:t>
            </a:r>
            <a:r>
              <a:rPr sz="1400" spc="1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  <a:r>
              <a:rPr sz="1400" spc="1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has</a:t>
            </a:r>
            <a:r>
              <a:rPr sz="1400" spc="1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finite</a:t>
            </a:r>
            <a:r>
              <a:rPr sz="1400" spc="1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conductivity</a:t>
            </a:r>
            <a:r>
              <a:rPr sz="1400" spc="1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(typically</a:t>
            </a:r>
            <a:r>
              <a:rPr sz="1400" spc="16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10-3S/m-30*10-3S/m)</a:t>
            </a:r>
            <a:r>
              <a:rPr sz="1400" spc="7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633214" y="4587928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PTQGU+Times-Roman"/>
                <a:cs typeface="UPTQGU+Times-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71599" y="4890273"/>
            <a:ext cx="719495" cy="247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Γ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50" baseline="-14571" dirty="0">
                <a:solidFill>
                  <a:srgbClr val="000000"/>
                </a:solidFill>
                <a:latin typeface="TVEKOR+TTE2t00"/>
                <a:cs typeface="TVEKOR+TTE2t00"/>
              </a:rPr>
              <a:t>║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 -1,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71599" y="5336411"/>
            <a:ext cx="5410644" cy="1834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7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EF</a:t>
            </a:r>
            <a:r>
              <a:rPr sz="1400" spc="2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due</a:t>
            </a:r>
            <a:r>
              <a:rPr sz="1400" spc="2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2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direct</a:t>
            </a:r>
            <a:r>
              <a:rPr sz="1400" spc="26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2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  <a:r>
              <a:rPr sz="1400" spc="2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reflected</a:t>
            </a:r>
            <a:r>
              <a:rPr sz="1400" spc="2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2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will</a:t>
            </a:r>
            <a:r>
              <a:rPr sz="1400" spc="2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cancel</a:t>
            </a:r>
            <a:r>
              <a:rPr sz="1400" spc="2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each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other.</a:t>
            </a:r>
            <a:r>
              <a:rPr sz="1400" spc="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EF</a:t>
            </a:r>
            <a:r>
              <a:rPr sz="1400" spc="7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due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5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direct</a:t>
            </a:r>
            <a:r>
              <a:rPr sz="1400" spc="7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  <a:r>
              <a:rPr sz="1400" spc="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reflected</a:t>
            </a:r>
            <a:r>
              <a:rPr sz="1400" spc="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6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also</a:t>
            </a:r>
            <a:r>
              <a:rPr sz="1400" spc="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known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as</a:t>
            </a:r>
            <a:r>
              <a:rPr sz="1400" spc="73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7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wave.</a:t>
            </a:r>
            <a:r>
              <a:rPr sz="1400" spc="72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7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7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constitute</a:t>
            </a:r>
            <a:r>
              <a:rPr sz="1400" spc="7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7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primary</a:t>
            </a:r>
            <a:r>
              <a:rPr sz="1400" spc="7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mode</a:t>
            </a:r>
            <a:r>
              <a:rPr sz="1400" spc="7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propagation</a:t>
            </a:r>
            <a:r>
              <a:rPr sz="1400" spc="2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</a:t>
            </a:r>
            <a:r>
              <a:rPr sz="1400" spc="2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frequencies</a:t>
            </a:r>
            <a:r>
              <a:rPr sz="1400" spc="2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24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range</a:t>
            </a:r>
            <a:r>
              <a:rPr sz="1400" spc="2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few</a:t>
            </a:r>
            <a:r>
              <a:rPr sz="1400" spc="2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KHz-several</a:t>
            </a:r>
            <a:r>
              <a:rPr sz="1400" spc="2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MHz.</a:t>
            </a:r>
            <a:r>
              <a:rPr sz="1400" spc="2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AM</a:t>
            </a:r>
            <a:r>
              <a:rPr sz="1400" spc="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broadcast</a:t>
            </a:r>
            <a:r>
              <a:rPr sz="1400" spc="4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application,</a:t>
            </a:r>
            <a:r>
              <a:rPr sz="1400" spc="3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3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vertical</a:t>
            </a:r>
            <a:r>
              <a:rPr sz="1400" spc="3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monopole</a:t>
            </a:r>
            <a:r>
              <a:rPr sz="1400" spc="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above</a:t>
            </a:r>
            <a:r>
              <a:rPr sz="1400" spc="3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  <a:r>
              <a:rPr sz="1400" spc="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3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used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2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radiate</a:t>
            </a:r>
            <a:r>
              <a:rPr sz="1400" spc="2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</a:t>
            </a:r>
            <a:r>
              <a:rPr sz="1400" spc="2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2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MW</a:t>
            </a:r>
            <a:r>
              <a:rPr sz="1400" spc="2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frequency</a:t>
            </a:r>
            <a:r>
              <a:rPr sz="1400" spc="20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band.</a:t>
            </a:r>
            <a:r>
              <a:rPr sz="1400" spc="2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receivers</a:t>
            </a:r>
            <a:r>
              <a:rPr sz="1400" spc="23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23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placed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very close to</a:t>
            </a:r>
            <a:r>
              <a:rPr sz="1400" spc="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surface</a:t>
            </a:r>
            <a:r>
              <a:rPr sz="1400" spc="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 the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earth</a:t>
            </a:r>
            <a:r>
              <a:rPr sz="1400" spc="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hence they receive the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broadcast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signal</a:t>
            </a:r>
            <a:r>
              <a:rPr sz="1400" spc="7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via</a:t>
            </a:r>
            <a:r>
              <a:rPr sz="1400" spc="7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7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wave.</a:t>
            </a:r>
            <a:r>
              <a:rPr sz="1400" spc="73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Achieve</a:t>
            </a:r>
            <a:r>
              <a:rPr sz="1400" spc="7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Propagation</a:t>
            </a:r>
            <a:r>
              <a:rPr sz="1400" spc="7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over</a:t>
            </a:r>
            <a:r>
              <a:rPr sz="1400" spc="7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hundreds</a:t>
            </a:r>
            <a:r>
              <a:rPr sz="1400" spc="74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kilometers. Attenuation factor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 the surface wave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depends 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71599" y="7175877"/>
            <a:ext cx="3628471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1.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Distance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between the transmitter and</a:t>
            </a:r>
            <a:r>
              <a:rPr sz="1400" spc="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receiver.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71599" y="7380093"/>
            <a:ext cx="5409220" cy="621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2.</a:t>
            </a:r>
            <a:r>
              <a:rPr sz="1400" spc="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frequency of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electrical</a:t>
            </a:r>
            <a:r>
              <a:rPr sz="1400" spc="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properties</a:t>
            </a:r>
            <a:r>
              <a:rPr sz="1400" spc="2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ground</a:t>
            </a:r>
            <a:r>
              <a:rPr sz="1400" spc="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over</a:t>
            </a:r>
            <a:r>
              <a:rPr sz="1400" spc="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which</a:t>
            </a:r>
            <a:r>
              <a:rPr sz="1400" spc="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  <a:r>
              <a:rPr sz="1400" spc="23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propagates.</a:t>
            </a:r>
            <a:r>
              <a:rPr sz="1400" spc="8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2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24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earth</a:t>
            </a:r>
            <a:r>
              <a:rPr sz="1400" spc="2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attenuation</a:t>
            </a:r>
            <a:r>
              <a:rPr sz="1400" spc="23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2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also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known as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 wave attenuation factor and is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designated as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su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71603" y="8162299"/>
            <a:ext cx="5410836" cy="43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3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numerical</a:t>
            </a:r>
            <a:r>
              <a:rPr sz="1400" spc="32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distance</a:t>
            </a:r>
            <a:r>
              <a:rPr sz="1400" spc="100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p=(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R/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λχ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)cosb,</a:t>
            </a:r>
            <a:r>
              <a:rPr sz="1400" spc="32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where</a:t>
            </a:r>
            <a:r>
              <a:rPr sz="1400" spc="3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</a:t>
            </a:r>
            <a:r>
              <a:rPr sz="1400" spc="3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34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</a:t>
            </a:r>
            <a:r>
              <a:rPr sz="1400" spc="33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factor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angle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305937" y="8570731"/>
            <a:ext cx="1363680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b=tan-1(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Є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r+1/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χ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)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594" y="917206"/>
            <a:ext cx="5411469" cy="439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Where</a:t>
            </a:r>
            <a:r>
              <a:rPr sz="1400" spc="6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distance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between</a:t>
            </a:r>
            <a:r>
              <a:rPr sz="1400" spc="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transmit</a:t>
            </a:r>
            <a:r>
              <a:rPr sz="1400" spc="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receive</a:t>
            </a:r>
            <a:r>
              <a:rPr sz="1400" spc="6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antennas</a:t>
            </a:r>
            <a:r>
              <a:rPr sz="1400" spc="6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χ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given 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7770" y="1325638"/>
            <a:ext cx="771795" cy="247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χ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=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σ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ωЄ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1592" y="1529855"/>
            <a:ext cx="5408594" cy="861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</a:t>
            </a:r>
            <a:r>
              <a:rPr sz="1400" spc="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χ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»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Є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  <a:r>
              <a:rPr sz="1400" spc="6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5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</a:t>
            </a:r>
            <a:r>
              <a:rPr sz="1400" spc="6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factor</a:t>
            </a:r>
            <a:r>
              <a:rPr sz="1400" spc="8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angle</a:t>
            </a:r>
            <a:r>
              <a:rPr sz="1400" spc="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nearly</a:t>
            </a:r>
            <a:r>
              <a:rPr sz="1400" spc="7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zero</a:t>
            </a:r>
            <a:r>
              <a:rPr sz="1400" spc="7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</a:t>
            </a:r>
            <a:r>
              <a:rPr sz="1400" spc="7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almost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resistive.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 a 1MHz wave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propagating over a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ground surface with</a:t>
            </a:r>
          </a:p>
          <a:p>
            <a:pPr marL="6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σ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=12*10-3S/m</a:t>
            </a:r>
            <a:r>
              <a:rPr sz="1400" spc="-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Є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=15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1597" y="2348242"/>
            <a:ext cx="3760004" cy="247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valve of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χ</a:t>
            </a:r>
            <a:r>
              <a:rPr sz="14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215.7 and is much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greater</a:t>
            </a:r>
            <a:r>
              <a:rPr sz="1400" spc="-1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than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Є</a:t>
            </a:r>
            <a:r>
              <a:rPr sz="1350" baseline="-14571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71595" y="2754556"/>
            <a:ext cx="5411347" cy="443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</a:t>
            </a:r>
            <a:r>
              <a:rPr sz="1400" spc="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factor</a:t>
            </a:r>
            <a:r>
              <a:rPr sz="1400" spc="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angle</a:t>
            </a:r>
            <a:r>
              <a:rPr sz="1400" spc="6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6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4.25</a:t>
            </a:r>
            <a:r>
              <a:rPr sz="1350" baseline="46285" dirty="0">
                <a:solidFill>
                  <a:srgbClr val="000000"/>
                </a:solidFill>
                <a:latin typeface="UPTQGU+Times-Roman"/>
                <a:cs typeface="UPTQGU+Times-Roman"/>
              </a:rPr>
              <a:t>0</a:t>
            </a:r>
            <a:r>
              <a:rPr sz="1350" spc="189" baseline="462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.</a:t>
            </a:r>
            <a:r>
              <a:rPr sz="1400" spc="5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higher</a:t>
            </a:r>
            <a:r>
              <a:rPr sz="1400" spc="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frequency</a:t>
            </a:r>
            <a:r>
              <a:rPr sz="1400" spc="4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100MHz</a:t>
            </a:r>
            <a:r>
              <a:rPr sz="1400" spc="5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valve</a:t>
            </a:r>
          </a:p>
          <a:p>
            <a:pPr marL="0" marR="0">
              <a:lnSpc>
                <a:spcPts val="1553"/>
              </a:lnSpc>
              <a:spcBef>
                <a:spcPts val="4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 </a:t>
            </a:r>
            <a:r>
              <a:rPr sz="1400" dirty="0">
                <a:solidFill>
                  <a:srgbClr val="000000"/>
                </a:solidFill>
                <a:latin typeface="TVEKOR+TTE2t00"/>
                <a:cs typeface="TVEKOR+TTE2t00"/>
              </a:rPr>
              <a:t>χ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 2.157 and</a:t>
            </a:r>
            <a:r>
              <a:rPr sz="1400" spc="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 factor angle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becomes 82.32</a:t>
            </a:r>
            <a:r>
              <a:rPr sz="1350" baseline="46285" dirty="0">
                <a:solidFill>
                  <a:srgbClr val="000000"/>
                </a:solidFill>
                <a:latin typeface="UPTQGU+Times-Roman"/>
                <a:cs typeface="UPTQGU+Times-Roman"/>
              </a:rPr>
              <a:t>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1599" y="3378072"/>
            <a:ext cx="5412245" cy="1426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</a:t>
            </a:r>
            <a:r>
              <a:rPr sz="1400" spc="10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large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numerical</a:t>
            </a:r>
            <a:r>
              <a:rPr sz="1400" spc="1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distance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attenuation</a:t>
            </a:r>
            <a:r>
              <a:rPr sz="1400" spc="1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factor</a:t>
            </a:r>
            <a:r>
              <a:rPr sz="1400" spc="10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decreases</a:t>
            </a:r>
            <a:r>
              <a:rPr sz="1400" spc="1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by</a:t>
            </a:r>
            <a:r>
              <a:rPr sz="1400" spc="10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1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factor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3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10</a:t>
            </a:r>
            <a:r>
              <a:rPr sz="1400" spc="3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</a:t>
            </a:r>
            <a:r>
              <a:rPr sz="1400" spc="3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every</a:t>
            </a:r>
            <a:r>
              <a:rPr sz="1400" spc="3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decade</a:t>
            </a:r>
            <a:r>
              <a:rPr sz="1400" spc="3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i.e</a:t>
            </a:r>
            <a:r>
              <a:rPr sz="1400" spc="3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20dB/decade.Thus</a:t>
            </a:r>
            <a:r>
              <a:rPr sz="1400" spc="3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attenuation</a:t>
            </a:r>
            <a:r>
              <a:rPr sz="1400" spc="33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3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inversely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proportional to</a:t>
            </a:r>
            <a:r>
              <a:rPr sz="1400" spc="-1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 and R.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electric</a:t>
            </a:r>
            <a:r>
              <a:rPr sz="1400" spc="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field</a:t>
            </a:r>
            <a:r>
              <a:rPr sz="1400" spc="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intensity</a:t>
            </a:r>
            <a:r>
              <a:rPr sz="1400" spc="6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due</a:t>
            </a:r>
            <a:r>
              <a:rPr sz="1400" spc="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8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8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proportional</a:t>
            </a:r>
            <a:r>
              <a:rPr sz="1400" spc="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product</a:t>
            </a:r>
            <a:r>
              <a:rPr sz="1400" spc="2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29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Asu</a:t>
            </a:r>
            <a:r>
              <a:rPr sz="1400" spc="29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29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</a:t>
            </a:r>
            <a:r>
              <a:rPr sz="1350" baseline="46285" dirty="0">
                <a:solidFill>
                  <a:srgbClr val="000000"/>
                </a:solidFill>
                <a:latin typeface="UPTQGU+Times-Roman"/>
                <a:cs typeface="UPTQGU+Times-Roman"/>
              </a:rPr>
              <a:t>-jkR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/R.</a:t>
            </a:r>
            <a:r>
              <a:rPr sz="1400" spc="2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3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EF</a:t>
            </a:r>
            <a:r>
              <a:rPr sz="1400" spc="2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due</a:t>
            </a:r>
            <a:r>
              <a:rPr sz="1400" spc="30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  <a:r>
              <a:rPr sz="1400" spc="29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28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2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at</a:t>
            </a:r>
            <a:r>
              <a:rPr sz="1400" spc="29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large</a:t>
            </a:r>
          </a:p>
          <a:p>
            <a:pPr marL="3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distance</a:t>
            </a:r>
            <a:r>
              <a:rPr sz="1400" spc="23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from</a:t>
            </a:r>
            <a:r>
              <a:rPr sz="1400" spc="21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vertically</a:t>
            </a:r>
            <a:r>
              <a:rPr sz="1400" spc="2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polarized</a:t>
            </a:r>
            <a:r>
              <a:rPr sz="1400" spc="24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antenna</a:t>
            </a:r>
            <a:r>
              <a:rPr sz="1400" spc="2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22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inversely</a:t>
            </a:r>
            <a:r>
              <a:rPr sz="1400" spc="22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propositional</a:t>
            </a:r>
            <a:r>
              <a:rPr sz="1400" spc="23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to</a:t>
            </a:r>
          </a:p>
          <a:p>
            <a:pPr marL="3" marR="0">
              <a:lnSpc>
                <a:spcPts val="1270"/>
              </a:lnSpc>
              <a:spcBef>
                <a:spcPts val="4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surface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-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distance</a:t>
            </a:r>
            <a:r>
              <a:rPr sz="1400" spc="-1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or the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power</a:t>
            </a:r>
            <a:r>
              <a:rPr sz="1400" spc="-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inversely</a:t>
            </a:r>
            <a:r>
              <a:rPr sz="1400" spc="-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propositional to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R</a:t>
            </a:r>
            <a:r>
              <a:rPr sz="1350" baseline="46285" dirty="0">
                <a:solidFill>
                  <a:srgbClr val="000000"/>
                </a:solidFill>
                <a:latin typeface="UPTQGU+Times-Roman"/>
                <a:cs typeface="UPTQGU+Times-Roman"/>
              </a:rPr>
              <a:t>4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71596" y="5013323"/>
            <a:ext cx="5411533" cy="10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EF</a:t>
            </a:r>
            <a:r>
              <a:rPr sz="1400" spc="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  <a:r>
              <a:rPr sz="1400" spc="2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vertically</a:t>
            </a:r>
            <a:r>
              <a:rPr sz="1400" spc="1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polarized</a:t>
            </a:r>
            <a:r>
              <a:rPr sz="1400" spc="2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2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near</a:t>
            </a:r>
            <a:r>
              <a:rPr sz="1400" spc="2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surface of</a:t>
            </a:r>
            <a:r>
              <a:rPr sz="1400" spc="1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earth</a:t>
            </a:r>
            <a:r>
              <a:rPr sz="1400" spc="1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have</a:t>
            </a:r>
            <a:r>
              <a:rPr sz="1400" spc="2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forward</a:t>
            </a:r>
            <a:r>
              <a:rPr sz="1400" spc="10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tilt.</a:t>
            </a:r>
            <a:r>
              <a:rPr sz="1400" spc="9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magnitude</a:t>
            </a:r>
            <a:r>
              <a:rPr sz="1400" spc="8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wave</a:t>
            </a:r>
            <a:r>
              <a:rPr sz="1400" spc="8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tilt</a:t>
            </a:r>
            <a:r>
              <a:rPr sz="1400" spc="9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depends</a:t>
            </a:r>
            <a:r>
              <a:rPr sz="1400" spc="8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on</a:t>
            </a:r>
            <a:r>
              <a:rPr sz="1400" spc="8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conductivity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74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permittivity</a:t>
            </a:r>
            <a:r>
              <a:rPr sz="1400" spc="15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of</a:t>
            </a:r>
            <a:r>
              <a:rPr sz="1400" spc="158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6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earth.</a:t>
            </a:r>
            <a:r>
              <a:rPr sz="1400" spc="16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horizontal</a:t>
            </a:r>
            <a:r>
              <a:rPr sz="1400" spc="17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component</a:t>
            </a:r>
            <a:r>
              <a:rPr sz="1400" spc="172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7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smaller</a:t>
            </a:r>
            <a:r>
              <a:rPr sz="1400" spc="16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than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2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vertical</a:t>
            </a:r>
            <a:r>
              <a:rPr sz="1400" spc="1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component</a:t>
            </a:r>
            <a:r>
              <a:rPr sz="1400" spc="149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and</a:t>
            </a:r>
            <a:r>
              <a:rPr sz="1400" spc="15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they</a:t>
            </a:r>
            <a:r>
              <a:rPr sz="1400" spc="13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are</a:t>
            </a:r>
            <a:r>
              <a:rPr sz="1400" spc="1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not</a:t>
            </a:r>
            <a:r>
              <a:rPr sz="1400" spc="14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in</a:t>
            </a:r>
            <a:r>
              <a:rPr sz="1400" spc="15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phase.</a:t>
            </a:r>
            <a:r>
              <a:rPr sz="1400" spc="137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</a:t>
            </a:r>
            <a:r>
              <a:rPr sz="1400" spc="141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EF</a:t>
            </a:r>
            <a:r>
              <a:rPr sz="1400" spc="146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is</a:t>
            </a:r>
            <a:r>
              <a:rPr sz="1400" spc="143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elliptically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polarized very</a:t>
            </a:r>
            <a:r>
              <a:rPr sz="1400" spc="-15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close to</a:t>
            </a:r>
            <a:r>
              <a:rPr sz="1400" spc="10" dirty="0">
                <a:solidFill>
                  <a:srgbClr val="000000"/>
                </a:solidFill>
                <a:latin typeface="UPTQGU+Times-Roman"/>
                <a:cs typeface="UPTQGU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UPTQGU+Times-Roman"/>
                <a:cs typeface="UPTQGU+Times-Roman"/>
              </a:rPr>
              <a:t>the surface of the earth</a:t>
            </a:r>
            <a:r>
              <a:rPr sz="1200" dirty="0">
                <a:solidFill>
                  <a:srgbClr val="000000"/>
                </a:solidFill>
                <a:latin typeface="UPTQGU+Times-Roman"/>
                <a:cs typeface="UPTQGU+Times-Roman"/>
              </a:rPr>
              <a:t>.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68394" y="1359491"/>
            <a:ext cx="1584514" cy="219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OHLLU+Times-Bold"/>
                <a:cs typeface="VOHLLU+Times-Bold"/>
              </a:rPr>
              <a:t>DIFFRACTION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3" y="1744344"/>
            <a:ext cx="6097243" cy="3256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</a:t>
            </a:r>
            <a:r>
              <a:rPr sz="1400" spc="4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4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bending</a:t>
            </a:r>
            <a:r>
              <a:rPr sz="1400" spc="4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4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4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path</a:t>
            </a:r>
            <a:r>
              <a:rPr sz="1400" spc="4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when</a:t>
            </a:r>
            <a:r>
              <a:rPr sz="1400" spc="4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4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meet</a:t>
            </a:r>
            <a:r>
              <a:rPr sz="1400" spc="4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</a:p>
          <a:p>
            <a:pPr marL="0" marR="0">
              <a:lnSpc>
                <a:spcPts val="1270"/>
              </a:lnSpc>
              <a:spcBef>
                <a:spcPts val="53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obstruction.</a:t>
            </a:r>
            <a:r>
              <a:rPr sz="1400" spc="2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amount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</a:t>
            </a:r>
            <a:r>
              <a:rPr sz="1400" spc="2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depends</a:t>
            </a:r>
            <a:r>
              <a:rPr sz="1400" spc="2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2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wavelength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wave.</a:t>
            </a:r>
          </a:p>
          <a:p>
            <a:pPr marL="0" marR="0">
              <a:lnSpc>
                <a:spcPts val="1270"/>
              </a:lnSpc>
              <a:spcBef>
                <a:spcPts val="57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Higher</a:t>
            </a:r>
            <a:r>
              <a:rPr sz="1400" spc="2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frequency</a:t>
            </a:r>
            <a:r>
              <a:rPr sz="1400" spc="2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2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rarely</a:t>
            </a:r>
            <a:r>
              <a:rPr sz="1400" spc="2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diffracted</a:t>
            </a:r>
            <a:r>
              <a:rPr sz="1400" spc="2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normal</a:t>
            </a:r>
            <a:r>
              <a:rPr sz="1400" spc="2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world.</a:t>
            </a:r>
            <a:r>
              <a:rPr sz="1400" spc="8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Since</a:t>
            </a:r>
            <a:r>
              <a:rPr sz="1400" spc="2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light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frequency waves, they are</a:t>
            </a:r>
            <a:r>
              <a:rPr sz="1400" spc="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rarely diffracted. However, diffraction in</a:t>
            </a:r>
          </a:p>
          <a:p>
            <a:pPr marL="0" marR="0">
              <a:lnSpc>
                <a:spcPts val="1270"/>
              </a:lnSpc>
              <a:spcBef>
                <a:spcPts val="57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sound</a:t>
            </a:r>
            <a:r>
              <a:rPr sz="1400" spc="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observed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 listening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music.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When</a:t>
            </a:r>
            <a:r>
              <a:rPr sz="1400" spc="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outdoors,</a:t>
            </a:r>
            <a:r>
              <a:rPr sz="1400" spc="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behind</a:t>
            </a:r>
            <a:r>
              <a:rPr sz="1400" spc="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solid</a:t>
            </a:r>
          </a:p>
          <a:p>
            <a:pPr marL="0" marR="0">
              <a:lnSpc>
                <a:spcPts val="1270"/>
              </a:lnSpc>
              <a:spcBef>
                <a:spcPts val="53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obstruction,</a:t>
            </a:r>
            <a:r>
              <a:rPr sz="1400" spc="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such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brick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wall,</a:t>
            </a:r>
            <a:r>
              <a:rPr sz="1400" spc="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hear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mostly</a:t>
            </a:r>
            <a:r>
              <a:rPr sz="1400" spc="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low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notes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4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heard.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because</a:t>
            </a:r>
          </a:p>
          <a:p>
            <a:pPr marL="0" marR="0">
              <a:lnSpc>
                <a:spcPts val="1270"/>
              </a:lnSpc>
              <a:spcBef>
                <a:spcPts val="57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higher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notes,</a:t>
            </a:r>
            <a:r>
              <a:rPr sz="1400" spc="1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having</a:t>
            </a:r>
            <a:r>
              <a:rPr sz="1400" spc="1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short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2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lengths,</a:t>
            </a:r>
            <a:r>
              <a:rPr sz="1400" spc="1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undergo</a:t>
            </a:r>
            <a:r>
              <a:rPr sz="1400" spc="1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little</a:t>
            </a:r>
            <a:r>
              <a:rPr sz="1400" spc="1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1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</a:t>
            </a:r>
            <a:r>
              <a:rPr sz="1400" spc="1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pass</a:t>
            </a:r>
            <a:r>
              <a:rPr sz="1400" spc="1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over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wall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without</a:t>
            </a:r>
            <a:r>
              <a:rPr sz="1400" spc="1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wrapping</a:t>
            </a:r>
            <a:r>
              <a:rPr sz="1400" spc="1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around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wall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reaching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ears.</a:t>
            </a:r>
          </a:p>
          <a:p>
            <a:pPr marL="0" marR="0">
              <a:lnSpc>
                <a:spcPts val="1270"/>
              </a:lnSpc>
              <a:spcBef>
                <a:spcPts val="58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low</a:t>
            </a:r>
            <a:r>
              <a:rPr sz="1400" spc="2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notes,</a:t>
            </a:r>
            <a:r>
              <a:rPr sz="1400" spc="2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having</a:t>
            </a:r>
            <a:r>
              <a:rPr sz="1400" spc="2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longer</a:t>
            </a:r>
            <a:r>
              <a:rPr sz="1400" spc="2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wavelengths,</a:t>
            </a:r>
            <a:r>
              <a:rPr sz="1400" spc="2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wrap</a:t>
            </a:r>
            <a:r>
              <a:rPr sz="1400" spc="2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around</a:t>
            </a:r>
            <a:r>
              <a:rPr sz="1400" spc="2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wall</a:t>
            </a:r>
            <a:r>
              <a:rPr sz="1400" spc="2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reach</a:t>
            </a:r>
            <a:r>
              <a:rPr sz="1400" spc="2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ears.</a:t>
            </a:r>
            <a:r>
              <a:rPr sz="1400" spc="3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3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leads</a:t>
            </a:r>
            <a:r>
              <a:rPr sz="1400" spc="3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3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general</a:t>
            </a:r>
            <a:r>
              <a:rPr sz="1400" spc="3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statement</a:t>
            </a:r>
            <a:r>
              <a:rPr sz="1400" spc="3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3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lower</a:t>
            </a:r>
            <a:r>
              <a:rPr sz="1400" spc="3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frequency</a:t>
            </a:r>
            <a:r>
              <a:rPr sz="1400" spc="3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3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tend</a:t>
            </a:r>
            <a:r>
              <a:rPr sz="1400" spc="3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</a:p>
          <a:p>
            <a:pPr marL="0" marR="0">
              <a:lnSpc>
                <a:spcPts val="1270"/>
              </a:lnSpc>
              <a:spcBef>
                <a:spcPts val="57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</a:t>
            </a:r>
            <a:r>
              <a:rPr sz="1400" spc="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more</a:t>
            </a:r>
            <a:r>
              <a:rPr sz="1400" spc="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higher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frequency waves.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Broadcast</a:t>
            </a:r>
            <a:r>
              <a:rPr sz="1400" spc="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band(AM</a:t>
            </a:r>
            <a:r>
              <a:rPr sz="1400" spc="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band)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(lower</a:t>
            </a:r>
            <a:r>
              <a:rPr sz="1400" spc="1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frequency</a:t>
            </a:r>
            <a:r>
              <a:rPr sz="1400" spc="1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waves)</a:t>
            </a:r>
            <a:r>
              <a:rPr sz="1400" spc="1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often</a:t>
            </a:r>
            <a:r>
              <a:rPr sz="1400" spc="1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travel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over</a:t>
            </a:r>
            <a:r>
              <a:rPr sz="1400" spc="2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mountain</a:t>
            </a:r>
            <a:r>
              <a:rPr sz="1400" spc="1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opposite</a:t>
            </a:r>
            <a:r>
              <a:rPr sz="1400" spc="2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side</a:t>
            </a:r>
            <a:r>
              <a:rPr sz="1400" spc="2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</a:p>
          <a:p>
            <a:pPr marL="0" marR="0">
              <a:lnSpc>
                <a:spcPts val="1270"/>
              </a:lnSpc>
              <a:spcBef>
                <a:spcPts val="58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their</a:t>
            </a:r>
            <a:r>
              <a:rPr sz="1400" spc="2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source</a:t>
            </a:r>
            <a:r>
              <a:rPr sz="1400" spc="2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because</a:t>
            </a:r>
            <a:r>
              <a:rPr sz="1400" spc="2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diffraction,</a:t>
            </a:r>
            <a:r>
              <a:rPr sz="1400" spc="2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while</a:t>
            </a:r>
            <a:r>
              <a:rPr sz="1400" spc="2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higher</a:t>
            </a:r>
            <a:r>
              <a:rPr sz="1400" spc="2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frequency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TV</a:t>
            </a:r>
            <a:r>
              <a:rPr sz="1400" spc="2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FM</a:t>
            </a:r>
            <a:r>
              <a:rPr sz="1400" spc="2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signals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-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same source</a:t>
            </a:r>
            <a:r>
              <a:rPr sz="1400" spc="-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tend to be stopped by the mountain.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3" y="5164199"/>
            <a:ext cx="6096176" cy="1374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Diffraction,</a:t>
            </a:r>
            <a:r>
              <a:rPr sz="1400" spc="1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results</a:t>
            </a:r>
            <a:r>
              <a:rPr sz="1400" spc="1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change</a:t>
            </a:r>
            <a:r>
              <a:rPr sz="1400" spc="1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direction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part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1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energy</a:t>
            </a:r>
            <a:r>
              <a:rPr sz="1400" spc="1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1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normal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line-of-sight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path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making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possible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receive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energy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around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edges</a:t>
            </a:r>
            <a:r>
              <a:rPr sz="1400" spc="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57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obstacle.</a:t>
            </a:r>
            <a:r>
              <a:rPr sz="1400" spc="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Although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diffracted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RF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energy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usually</a:t>
            </a:r>
            <a:r>
              <a:rPr sz="1400" spc="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weak,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still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detected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1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suitable</a:t>
            </a:r>
            <a:r>
              <a:rPr sz="1400" spc="1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receiver.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principal</a:t>
            </a:r>
            <a:r>
              <a:rPr sz="1400" spc="1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effect</a:t>
            </a:r>
            <a:r>
              <a:rPr sz="1400" spc="1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extends</a:t>
            </a:r>
            <a:r>
              <a:rPr sz="1400" spc="1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1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range</a:t>
            </a:r>
          </a:p>
          <a:p>
            <a:pPr marL="0" marR="0">
              <a:lnSpc>
                <a:spcPts val="1270"/>
              </a:lnSpc>
              <a:spcBef>
                <a:spcPts val="58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beyond</a:t>
            </a:r>
            <a:r>
              <a:rPr sz="1400" spc="2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visible</a:t>
            </a:r>
            <a:r>
              <a:rPr sz="1400" spc="2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horizon.</a:t>
            </a:r>
            <a:r>
              <a:rPr sz="1400" spc="2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certain</a:t>
            </a:r>
            <a:r>
              <a:rPr sz="1400" spc="2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cases,</a:t>
            </a:r>
            <a:r>
              <a:rPr sz="1400" spc="1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1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using</a:t>
            </a:r>
            <a:r>
              <a:rPr sz="1400" spc="2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power</a:t>
            </a:r>
            <a:r>
              <a:rPr sz="1400" spc="2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very</a:t>
            </a:r>
            <a:r>
              <a:rPr sz="1400" spc="1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low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frequencies, radio waves can be made to encircle the Earth by</a:t>
            </a:r>
            <a:r>
              <a:rPr sz="1400" spc="-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3" y="6711777"/>
            <a:ext cx="2440062" cy="219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OHLLU+Times-Bold"/>
                <a:cs typeface="VOHLLU+Times-Bold"/>
              </a:rPr>
              <a:t>Mechanism</a:t>
            </a:r>
            <a:r>
              <a:rPr sz="1600" spc="-16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600" dirty="0">
                <a:solidFill>
                  <a:srgbClr val="000000"/>
                </a:solidFill>
                <a:latin typeface="VOHLLU+Times-Bold"/>
                <a:cs typeface="VOHLLU+Times-Bold"/>
              </a:rPr>
              <a:t>for diffraction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3" y="7096629"/>
            <a:ext cx="6095821" cy="1834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arises</a:t>
            </a:r>
            <a:r>
              <a:rPr sz="1400" spc="1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because</a:t>
            </a:r>
            <a:r>
              <a:rPr sz="1400" spc="1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way</a:t>
            </a:r>
            <a:r>
              <a:rPr sz="1400" spc="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1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propagate;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1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described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2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Hugyens-Fresnel</a:t>
            </a:r>
            <a:r>
              <a:rPr sz="1400" spc="2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Principle</a:t>
            </a:r>
            <a:r>
              <a:rPr sz="1400" spc="6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principle</a:t>
            </a:r>
            <a:r>
              <a:rPr sz="1400" spc="2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superposition</a:t>
            </a:r>
            <a:r>
              <a:rPr sz="1400" spc="2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waves.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2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2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2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2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visualized</a:t>
            </a:r>
            <a:r>
              <a:rPr sz="1400" spc="2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2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considering</a:t>
            </a:r>
            <a:r>
              <a:rPr sz="1400" spc="2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every</a:t>
            </a:r>
            <a:r>
              <a:rPr sz="1400" spc="2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point</a:t>
            </a:r>
            <a:r>
              <a:rPr sz="1400" spc="2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2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wavefront</a:t>
            </a:r>
            <a:r>
              <a:rPr sz="1400" spc="6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6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6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point</a:t>
            </a:r>
            <a:r>
              <a:rPr sz="1400" spc="7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source</a:t>
            </a:r>
            <a:r>
              <a:rPr sz="1400" spc="6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6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6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secondary</a:t>
            </a:r>
            <a:r>
              <a:rPr sz="1400" spc="-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spherical</a:t>
            </a:r>
            <a:r>
              <a:rPr sz="1400" spc="6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waves.</a:t>
            </a:r>
            <a:r>
              <a:rPr sz="1400" spc="6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displacement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any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subsequent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point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sum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these</a:t>
            </a:r>
            <a:r>
              <a:rPr sz="14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secondary</a:t>
            </a:r>
            <a:r>
              <a:rPr sz="14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waves.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When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added</a:t>
            </a:r>
            <a:r>
              <a:rPr sz="1400" spc="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together,</a:t>
            </a:r>
            <a:r>
              <a:rPr sz="1400" spc="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their</a:t>
            </a:r>
            <a:r>
              <a:rPr sz="1400" spc="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sum</a:t>
            </a:r>
            <a:r>
              <a:rPr sz="1400" spc="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determined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relative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phases</a:t>
            </a:r>
            <a:r>
              <a:rPr sz="1400" spc="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well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amplitudes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individual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summed</a:t>
            </a:r>
            <a:r>
              <a:rPr sz="1400" spc="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amplitude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have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any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value</a:t>
            </a:r>
            <a:r>
              <a:rPr sz="1400" spc="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between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zero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sum</a:t>
            </a:r>
            <a:r>
              <a:rPr sz="1400" spc="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individual</a:t>
            </a:r>
            <a:r>
              <a:rPr sz="1400" spc="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amplitudes.</a:t>
            </a:r>
            <a:r>
              <a:rPr sz="1400" spc="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Hence,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 patterns usually</a:t>
            </a:r>
            <a:r>
              <a:rPr sz="1400" spc="-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have a series of</a:t>
            </a:r>
            <a:r>
              <a:rPr sz="1400" spc="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maxima and minima.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896105" y="7997958"/>
            <a:ext cx="5980176" cy="280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6105" y="6795521"/>
            <a:ext cx="5980176" cy="793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6105" y="4314450"/>
            <a:ext cx="5980176" cy="2276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6105" y="2807214"/>
            <a:ext cx="5980176" cy="280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6105" y="1937010"/>
            <a:ext cx="5980176" cy="257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393" y="953388"/>
            <a:ext cx="6096674" cy="1198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</a:t>
            </a:r>
            <a:r>
              <a:rPr sz="1400" spc="5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5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various</a:t>
            </a:r>
            <a:r>
              <a:rPr sz="1400" spc="5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analytical</a:t>
            </a:r>
            <a:r>
              <a:rPr sz="1400" spc="5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models</a:t>
            </a:r>
            <a:r>
              <a:rPr sz="1400" spc="5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5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allow</a:t>
            </a:r>
            <a:r>
              <a:rPr sz="1400" spc="5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diffracted</a:t>
            </a:r>
            <a:r>
              <a:rPr sz="1400" spc="5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field</a:t>
            </a:r>
            <a:r>
              <a:rPr sz="1400" spc="5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5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calculated,</a:t>
            </a:r>
            <a:r>
              <a:rPr sz="1400" spc="2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including</a:t>
            </a:r>
            <a:r>
              <a:rPr sz="1400" spc="2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Kirchoff-Fresnel</a:t>
            </a:r>
            <a:r>
              <a:rPr sz="1400" spc="2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</a:t>
            </a:r>
            <a:r>
              <a:rPr sz="1400" spc="2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equation</a:t>
            </a:r>
            <a:r>
              <a:rPr sz="1400" spc="2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2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derived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-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3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equation,</a:t>
            </a:r>
            <a:r>
              <a:rPr sz="1400" spc="3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Fraunofer</a:t>
            </a:r>
            <a:r>
              <a:rPr sz="1400" spc="3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</a:t>
            </a:r>
            <a:r>
              <a:rPr sz="1400" spc="3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approximation</a:t>
            </a:r>
            <a:r>
              <a:rPr sz="1400" spc="3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Kirchhoff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equation</a:t>
            </a:r>
            <a:r>
              <a:rPr sz="1400" spc="2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2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applies</a:t>
            </a:r>
            <a:r>
              <a:rPr sz="1400" spc="2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far</a:t>
            </a:r>
            <a:r>
              <a:rPr sz="1400" spc="2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field and</a:t>
            </a:r>
            <a:r>
              <a:rPr sz="1400" spc="2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Fresnel</a:t>
            </a:r>
            <a:r>
              <a:rPr sz="1400" spc="2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</a:t>
            </a:r>
            <a:r>
              <a:rPr sz="1400" spc="2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approximation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 applies to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near field. Most configurations cannot be solved </a:t>
            </a:r>
            <a:r>
              <a:rPr sz="1200" dirty="0">
                <a:solidFill>
                  <a:srgbClr val="000000"/>
                </a:solidFill>
                <a:latin typeface="ODCNBC+Times-Roman"/>
                <a:cs typeface="ODCNBC+Times-Roman"/>
              </a:rPr>
              <a:t>analytically, but</a:t>
            </a:r>
          </a:p>
          <a:p>
            <a:pPr marL="0" marR="0">
              <a:lnSpc>
                <a:spcPts val="1086"/>
              </a:lnSpc>
              <a:spcBef>
                <a:spcPts val="33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200" spc="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ODCNBC+Times-Roman"/>
                <a:cs typeface="ODCNBC+Times-Roman"/>
              </a:rPr>
              <a:t>yield numerical solutions through finite element and boundary</a:t>
            </a:r>
            <a:r>
              <a:rPr sz="1200" spc="-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ODCNBC+Times-Roman"/>
                <a:cs typeface="ODCNBC+Times-Roman"/>
              </a:rPr>
              <a:t>element</a:t>
            </a:r>
            <a:r>
              <a:rPr sz="1200" spc="3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ODCNBC+Times-Roman"/>
                <a:cs typeface="ODCNBC+Times-Roman"/>
              </a:rPr>
              <a:t>methods.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393" y="2233548"/>
            <a:ext cx="6096218" cy="8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possible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obtain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qualitative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understanding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many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phenomena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considering</a:t>
            </a:r>
            <a:r>
              <a:rPr sz="1400" spc="1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how</a:t>
            </a:r>
            <a:r>
              <a:rPr sz="1400" spc="1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relative</a:t>
            </a:r>
            <a:r>
              <a:rPr sz="1400" spc="1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phases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individual</a:t>
            </a:r>
            <a:r>
              <a:rPr sz="1400" spc="1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secondary</a:t>
            </a:r>
            <a:r>
              <a:rPr sz="1400" spc="1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1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sources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vary,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particular,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conditions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phase</a:t>
            </a:r>
            <a:r>
              <a:rPr sz="1400" spc="1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difference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equals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half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cycle in which case</a:t>
            </a:r>
            <a:r>
              <a:rPr sz="1400" spc="-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 will cancel one another</a:t>
            </a:r>
            <a:r>
              <a:rPr sz="1400" spc="-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out.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393" y="3126612"/>
            <a:ext cx="6098022" cy="1426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simplest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descriptions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</a:t>
            </a:r>
            <a:r>
              <a:rPr sz="1400" spc="2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those</a:t>
            </a:r>
            <a:r>
              <a:rPr sz="1400" spc="2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2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situation</a:t>
            </a:r>
            <a:r>
              <a:rPr sz="1400" spc="2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2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reduced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two-dimensional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problem.</a:t>
            </a:r>
            <a:r>
              <a:rPr sz="1400" spc="1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water</a:t>
            </a:r>
            <a:r>
              <a:rPr sz="1400" spc="1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waves,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already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case;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water</a:t>
            </a:r>
            <a:r>
              <a:rPr sz="1400" spc="1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1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propagate</a:t>
            </a:r>
            <a:r>
              <a:rPr sz="1400" spc="1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only</a:t>
            </a:r>
            <a:r>
              <a:rPr sz="1400" spc="1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1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water.</a:t>
            </a:r>
            <a:r>
              <a:rPr sz="1400" spc="1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light,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</a:t>
            </a:r>
            <a:r>
              <a:rPr sz="1400" spc="1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1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often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neglect</a:t>
            </a:r>
            <a:r>
              <a:rPr sz="1400" spc="3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one</a:t>
            </a:r>
            <a:r>
              <a:rPr sz="1400" spc="3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direction</a:t>
            </a:r>
            <a:r>
              <a:rPr sz="1400" spc="3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if</a:t>
            </a:r>
            <a:r>
              <a:rPr sz="1400" spc="3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diffracting</a:t>
            </a:r>
            <a:r>
              <a:rPr sz="1400" spc="3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object</a:t>
            </a:r>
            <a:r>
              <a:rPr sz="1400" spc="3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extends</a:t>
            </a:r>
            <a:r>
              <a:rPr sz="1400" spc="3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3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3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direction</a:t>
            </a:r>
            <a:r>
              <a:rPr sz="1400" spc="3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over</a:t>
            </a:r>
            <a:r>
              <a:rPr sz="1400" spc="3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distance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far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greater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wavelength.</a:t>
            </a:r>
            <a:r>
              <a:rPr sz="1400" spc="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case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light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shining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through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small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circular</a:t>
            </a:r>
            <a:r>
              <a:rPr sz="1400" spc="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holes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</a:t>
            </a:r>
            <a:r>
              <a:rPr sz="1400" spc="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will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have</a:t>
            </a:r>
            <a:r>
              <a:rPr sz="1400" spc="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take</a:t>
            </a:r>
            <a:r>
              <a:rPr sz="1400" spc="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into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account</a:t>
            </a:r>
            <a:r>
              <a:rPr sz="1400" spc="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full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three dimensional</a:t>
            </a:r>
            <a:r>
              <a:rPr sz="1400" spc="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nature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problem.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393" y="4643709"/>
            <a:ext cx="2726121" cy="219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OHLLU+Times-Bold"/>
                <a:cs typeface="VOHLLU+Times-Bold"/>
              </a:rPr>
              <a:t>Effect of</a:t>
            </a:r>
            <a:r>
              <a:rPr sz="1600" spc="-10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600" dirty="0">
                <a:solidFill>
                  <a:srgbClr val="000000"/>
                </a:solidFill>
                <a:latin typeface="VOHLLU+Times-Bold"/>
                <a:cs typeface="VOHLLU+Times-Bold"/>
              </a:rPr>
              <a:t>diffraction of</a:t>
            </a:r>
            <a:r>
              <a:rPr sz="1600" spc="-10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600" dirty="0">
                <a:solidFill>
                  <a:srgbClr val="000000"/>
                </a:solidFill>
                <a:latin typeface="VOHLLU+Times-Bold"/>
                <a:cs typeface="VOHLLU+Times-Bold"/>
              </a:rPr>
              <a:t>waves: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393" y="4944743"/>
            <a:ext cx="3737209" cy="10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Speed</a:t>
            </a:r>
            <a:r>
              <a:rPr sz="1400" spc="10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…………………………does not</a:t>
            </a:r>
            <a:r>
              <a:rPr sz="1400" spc="-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change</a:t>
            </a:r>
          </a:p>
          <a:p>
            <a:pPr marL="0" marR="0">
              <a:lnSpc>
                <a:spcPts val="1270"/>
              </a:lnSpc>
              <a:spcBef>
                <a:spcPts val="9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Frequency………………………. does</a:t>
            </a:r>
            <a:r>
              <a:rPr sz="1400" spc="-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 change</a:t>
            </a:r>
          </a:p>
          <a:p>
            <a:pPr marL="0" marR="0">
              <a:lnSpc>
                <a:spcPts val="1270"/>
              </a:lnSpc>
              <a:spcBef>
                <a:spcPts val="9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Wavelength…………………….. does</a:t>
            </a:r>
            <a:r>
              <a:rPr sz="1400" spc="-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 change</a:t>
            </a:r>
          </a:p>
          <a:p>
            <a:pPr marL="0" marR="0">
              <a:lnSpc>
                <a:spcPts val="1270"/>
              </a:lnSpc>
              <a:spcBef>
                <a:spcPts val="9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Amplitude ………………………decreases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393" y="6424547"/>
            <a:ext cx="6096084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If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due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mountain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hill,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Knife</a:t>
            </a:r>
            <a:r>
              <a:rPr sz="1400" spc="1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edge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model</a:t>
            </a:r>
            <a:r>
              <a:rPr sz="1400" spc="1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used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study</a:t>
            </a:r>
            <a:r>
              <a:rPr sz="1400" spc="2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properties</a:t>
            </a:r>
            <a:r>
              <a:rPr sz="1400" spc="2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diffracted</a:t>
            </a:r>
            <a:r>
              <a:rPr sz="1400" spc="2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ray,</a:t>
            </a:r>
            <a:r>
              <a:rPr sz="1400" spc="2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if</a:t>
            </a:r>
            <a:r>
              <a:rPr sz="1400" spc="2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due</a:t>
            </a:r>
            <a:r>
              <a:rPr sz="1400" spc="2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building,</a:t>
            </a:r>
            <a:r>
              <a:rPr sz="1400" spc="2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rounded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-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 model is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used.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393" y="7225364"/>
            <a:ext cx="2751004" cy="219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OHLLU+Times-Bold"/>
                <a:cs typeface="VOHLLU+Times-Bold"/>
              </a:rPr>
              <a:t>Knife Edge diffraction model: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393" y="7628505"/>
            <a:ext cx="6096430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3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EM</a:t>
            </a:r>
            <a:r>
              <a:rPr sz="1400" spc="3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3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10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knife-edge</a:t>
            </a:r>
            <a:r>
              <a:rPr sz="1400" spc="3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effect or edge</a:t>
            </a:r>
            <a:r>
              <a:rPr sz="1400" spc="3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 is</a:t>
            </a:r>
            <a:r>
              <a:rPr sz="1400" spc="3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3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redirection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-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diffraction</a:t>
            </a:r>
            <a:r>
              <a:rPr sz="1400" spc="9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portion</a:t>
            </a:r>
            <a:r>
              <a:rPr sz="1400" spc="3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incident radiation</a:t>
            </a:r>
            <a:r>
              <a:rPr sz="1400" spc="3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2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strikes</a:t>
            </a:r>
            <a:r>
              <a:rPr sz="1400" spc="2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well-defined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obstacle such as a mountain range</a:t>
            </a:r>
            <a:r>
              <a:rPr sz="1400" spc="-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 the edge of a building.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393" y="8317353"/>
            <a:ext cx="6096971" cy="813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knife-edge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effect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explained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-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Hugyens-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Fresnel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principle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states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well-defined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obstruction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electromagnetic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acts</a:t>
            </a:r>
            <a:r>
              <a:rPr sz="1400" spc="1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1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secondary</a:t>
            </a:r>
            <a:r>
              <a:rPr sz="14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source,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creates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new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front.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new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front</a:t>
            </a:r>
            <a:r>
              <a:rPr sz="1400" spc="1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propagates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into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geometric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shadow area</a:t>
            </a:r>
            <a:r>
              <a:rPr sz="1400" spc="-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 the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obstacle.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896105" y="7865370"/>
            <a:ext cx="5980176" cy="763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6105" y="4264158"/>
            <a:ext cx="5980176" cy="382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6105" y="1171961"/>
            <a:ext cx="5980176" cy="842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55163" y="1470836"/>
            <a:ext cx="3012525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TROPOSPHERIC PROPAGATION: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3" y="1849500"/>
            <a:ext cx="6096945" cy="2651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lowest</a:t>
            </a:r>
            <a:r>
              <a:rPr sz="1400" spc="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part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earth’s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atmosphere</a:t>
            </a:r>
            <a:r>
              <a:rPr sz="1400" spc="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called</a:t>
            </a:r>
            <a:r>
              <a:rPr sz="1400" spc="1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troposphere.</a:t>
            </a:r>
            <a:r>
              <a:rPr sz="14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Typically,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troposphere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extends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altitude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approximately</a:t>
            </a:r>
            <a:r>
              <a:rPr sz="1400" spc="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9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km at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poles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17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km at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equator.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upper</a:t>
            </a:r>
            <a:r>
              <a:rPr sz="1400" spc="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boundary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referred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tropopause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defined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point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temperature</a:t>
            </a:r>
            <a:r>
              <a:rPr sz="1400" spc="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atmosphere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begins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increase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height.</a:t>
            </a:r>
            <a:r>
              <a:rPr sz="1400" spc="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Within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troposphere,</a:t>
            </a:r>
            <a:r>
              <a:rPr sz="1400" spc="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temperature</a:t>
            </a:r>
            <a:r>
              <a:rPr sz="1400" spc="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found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decrease</a:t>
            </a:r>
            <a:r>
              <a:rPr sz="1400" spc="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altitude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rate of</a:t>
            </a:r>
            <a:r>
              <a:rPr sz="1400" spc="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approximately </a:t>
            </a:r>
            <a:r>
              <a:rPr sz="1400" spc="19" dirty="0">
                <a:solidFill>
                  <a:srgbClr val="000000"/>
                </a:solidFill>
                <a:latin typeface="ODCNBC+Times-Roman"/>
                <a:cs typeface="ODCNBC+Times-Roman"/>
              </a:rPr>
              <a:t>7o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</a:t>
            </a:r>
            <a:r>
              <a:rPr sz="1400" spc="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per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km .</a:t>
            </a:r>
            <a:r>
              <a:rPr sz="1400" spc="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earth’s</a:t>
            </a:r>
            <a:r>
              <a:rPr sz="1400" spc="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weather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system</a:t>
            </a:r>
            <a:r>
              <a:rPr sz="1400" spc="1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confined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troposphere</a:t>
            </a:r>
            <a:r>
              <a:rPr sz="1400" spc="1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fluctuations</a:t>
            </a:r>
            <a:r>
              <a:rPr sz="1400" spc="1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weather</a:t>
            </a:r>
            <a:r>
              <a:rPr sz="1400" spc="1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parameters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like</a:t>
            </a:r>
            <a:r>
              <a:rPr sz="1400" spc="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temperature,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pressure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humidity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cause</a:t>
            </a:r>
            <a:r>
              <a:rPr sz="1400" spc="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refractive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index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air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</a:p>
          <a:p>
            <a:pPr marL="0" marR="0">
              <a:lnSpc>
                <a:spcPts val="1270"/>
              </a:lnSpc>
              <a:spcBef>
                <a:spcPts val="39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1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vary</a:t>
            </a:r>
            <a:r>
              <a:rPr sz="1400" spc="1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1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one</a:t>
            </a:r>
            <a:r>
              <a:rPr sz="1400" spc="1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point</a:t>
            </a:r>
            <a:r>
              <a:rPr sz="1400" spc="1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another.</a:t>
            </a:r>
            <a:r>
              <a:rPr sz="1400" spc="1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1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context</a:t>
            </a:r>
            <a:r>
              <a:rPr sz="1400" spc="1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1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assumes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vital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role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VHF</a:t>
            </a:r>
            <a:r>
              <a:rPr sz="1400" spc="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(30-300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MHz)</a:t>
            </a:r>
            <a:r>
              <a:rPr sz="14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UHF</a:t>
            </a:r>
            <a:r>
              <a:rPr sz="1400" spc="5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(300-3000</a:t>
            </a:r>
            <a:r>
              <a:rPr sz="1400" spc="5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MHz)</a:t>
            </a:r>
            <a:r>
              <a:rPr sz="1400" spc="5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frequencies.</a:t>
            </a:r>
            <a:r>
              <a:rPr sz="1400" spc="5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meteorological</a:t>
            </a:r>
            <a:r>
              <a:rPr sz="1400" spc="5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conditions</a:t>
            </a:r>
            <a:r>
              <a:rPr sz="1400" spc="5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therefore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influence</a:t>
            </a:r>
            <a:r>
              <a:rPr sz="1400" spc="1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manner</a:t>
            </a:r>
            <a:r>
              <a:rPr sz="1400" spc="1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1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1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1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1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occurs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troposphere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both on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 spatial and temporal scale.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3" y="4686475"/>
            <a:ext cx="4439953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Refractive Index, Refractivity and Modified Refractivity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393" y="5068187"/>
            <a:ext cx="6096859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[“Transhorizon</a:t>
            </a:r>
            <a:r>
              <a:rPr sz="1400" spc="3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Radiowave Propagation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due to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Ducting, The Effect 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Tropospheric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Weather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Conditions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VHF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UHF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Paths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Over</a:t>
            </a:r>
            <a:r>
              <a:rPr sz="1400" spc="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Sea”,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 Gunashekar, D R Siddle and E M Warrington]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393" y="5859143"/>
            <a:ext cx="6097240" cy="224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general,</a:t>
            </a:r>
            <a:r>
              <a:rPr sz="1400" spc="1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refractive</a:t>
            </a:r>
            <a:r>
              <a:rPr sz="1400" spc="1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index,</a:t>
            </a:r>
            <a:r>
              <a:rPr sz="1400" spc="1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n,</a:t>
            </a:r>
            <a:r>
              <a:rPr sz="1400" spc="1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troposphere</a:t>
            </a:r>
            <a:r>
              <a:rPr sz="1400" spc="1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decreases</a:t>
            </a:r>
            <a:r>
              <a:rPr sz="1400" spc="1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1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altitude</a:t>
            </a:r>
            <a:r>
              <a:rPr sz="1400" spc="1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simplify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mathematics</a:t>
            </a:r>
            <a:r>
              <a:rPr sz="1400" spc="1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involved</a:t>
            </a:r>
            <a:r>
              <a:rPr sz="1400" spc="1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</a:t>
            </a:r>
            <a:r>
              <a:rPr sz="1400" spc="1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horizontal</a:t>
            </a:r>
            <a:r>
              <a:rPr sz="1400" spc="1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1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neglected</a:t>
            </a:r>
            <a:r>
              <a:rPr sz="1400" spc="1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horizontal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homogeneity</a:t>
            </a:r>
            <a:r>
              <a:rPr sz="1400" spc="1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refractive</a:t>
            </a:r>
            <a:r>
              <a:rPr sz="1400" spc="2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index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troposphere</a:t>
            </a:r>
            <a:r>
              <a:rPr sz="1400" spc="2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assumed</a:t>
            </a:r>
            <a:r>
              <a:rPr sz="1400" spc="2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most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discussions on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topic. A typical value</a:t>
            </a:r>
            <a:r>
              <a:rPr sz="1400" spc="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sea</a:t>
            </a:r>
            <a:r>
              <a:rPr sz="1400" spc="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level is 1.000350. A few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above</a:t>
            </a:r>
            <a:r>
              <a:rPr sz="1400" spc="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sea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level,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might</a:t>
            </a:r>
            <a:r>
              <a:rPr sz="1400" spc="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decrease</a:t>
            </a:r>
            <a:r>
              <a:rPr sz="1400" spc="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value</a:t>
            </a:r>
            <a:r>
              <a:rPr sz="1400" spc="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such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1.000300.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all</a:t>
            </a:r>
            <a:r>
              <a:rPr sz="1400" spc="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practical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purposes,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scale,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change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refractive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index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negligibly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small,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hardly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any</a:t>
            </a:r>
            <a:r>
              <a:rPr sz="1400" spc="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visible</a:t>
            </a:r>
            <a:r>
              <a:rPr sz="1400" spc="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deviation.</a:t>
            </a:r>
            <a:r>
              <a:rPr sz="1400" spc="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However,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immediately</a:t>
            </a:r>
            <a:r>
              <a:rPr sz="1400" spc="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above</a:t>
            </a:r>
            <a:r>
              <a:rPr sz="1400" spc="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sea,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often</a:t>
            </a:r>
            <a:r>
              <a:rPr sz="1400" spc="1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small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(but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rapid)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change</a:t>
            </a:r>
            <a:r>
              <a:rPr sz="1400" spc="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refractive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index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profile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facilitates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7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formation</a:t>
            </a:r>
            <a:r>
              <a:rPr sz="1400" spc="8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7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meteorological</a:t>
            </a:r>
            <a:r>
              <a:rPr sz="1400" spc="8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phenomena</a:t>
            </a:r>
            <a:r>
              <a:rPr sz="1400" spc="8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called</a:t>
            </a:r>
            <a:r>
              <a:rPr sz="1400" spc="8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8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ducts.</a:t>
            </a:r>
            <a:r>
              <a:rPr sz="1400" spc="7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</a:p>
          <a:p>
            <a:pPr marL="0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convenient</a:t>
            </a:r>
            <a:r>
              <a:rPr sz="1400" spc="2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way</a:t>
            </a:r>
            <a:r>
              <a:rPr sz="1400" spc="2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expressing</a:t>
            </a:r>
            <a:r>
              <a:rPr sz="1400" spc="2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these</a:t>
            </a:r>
            <a:r>
              <a:rPr sz="1400" spc="2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unwieldy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numbers</a:t>
            </a:r>
            <a:r>
              <a:rPr sz="1400" spc="2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use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concept</a:t>
            </a:r>
            <a:r>
              <a:rPr sz="1400" spc="2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refractivity</a:t>
            </a:r>
            <a:r>
              <a:rPr sz="1400" spc="-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instead. Refractivity, N, is defined as follows: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72610" y="8245526"/>
            <a:ext cx="1180227" cy="237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 = (n–1)*10</a:t>
            </a:r>
            <a:r>
              <a:rPr sz="1350" baseline="46285" dirty="0">
                <a:solidFill>
                  <a:srgbClr val="000000"/>
                </a:solidFill>
                <a:latin typeface="ODCNBC+Times-Roman"/>
                <a:cs typeface="ODCNBC+Times-Roman"/>
              </a:rPr>
              <a:t>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393" y="8666349"/>
            <a:ext cx="3466700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So, for example, when n =</a:t>
            </a:r>
            <a:r>
              <a:rPr sz="14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1.000350, N =</a:t>
            </a:r>
            <a:r>
              <a:rPr sz="14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350.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6105" y="1296924"/>
            <a:ext cx="5980176" cy="1787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393" y="951864"/>
            <a:ext cx="4598428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 well-known approximation for refractivity</a:t>
            </a:r>
            <a:r>
              <a:rPr sz="1400" spc="-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 is given below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3" y="1974468"/>
            <a:ext cx="3408148" cy="9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where P = total atmospheric</a:t>
            </a:r>
            <a:r>
              <a:rPr sz="1400" spc="-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pressure (in mb);</a:t>
            </a:r>
          </a:p>
          <a:p>
            <a:pPr marL="0" marR="0">
              <a:lnSpc>
                <a:spcPts val="1270"/>
              </a:lnSpc>
              <a:spcBef>
                <a:spcPts val="174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 = atmospheric</a:t>
            </a:r>
            <a:r>
              <a:rPr sz="1400" spc="-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temperature (in K);</a:t>
            </a:r>
          </a:p>
          <a:p>
            <a:pPr marL="0" marR="0">
              <a:lnSpc>
                <a:spcPts val="1270"/>
              </a:lnSpc>
              <a:spcBef>
                <a:spcPts val="174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 = water vapour pressure (in mb).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3" y="3123563"/>
            <a:ext cx="6098567" cy="3876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All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three</a:t>
            </a:r>
            <a:r>
              <a:rPr sz="1400" spc="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terms,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P,</a:t>
            </a:r>
            <a:r>
              <a:rPr sz="1400" spc="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fall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</a:t>
            </a:r>
            <a:r>
              <a:rPr sz="1400" spc="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exponential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manner,</a:t>
            </a:r>
            <a:r>
              <a:rPr sz="1400" spc="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resulting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corresponding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decrease</a:t>
            </a:r>
            <a:r>
              <a:rPr sz="1400" spc="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1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height.</a:t>
            </a:r>
            <a:r>
              <a:rPr sz="1400" spc="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standard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atmosphere,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therefore</a:t>
            </a:r>
            <a:r>
              <a:rPr sz="1400" spc="1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1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refractivity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varies</a:t>
            </a:r>
            <a:r>
              <a:rPr sz="1400" spc="1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altitude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according</a:t>
            </a:r>
            <a:r>
              <a:rPr sz="1400" spc="1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equation.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Using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Snell’s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law,</a:t>
            </a:r>
            <a:r>
              <a:rPr sz="14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ray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projected</a:t>
            </a:r>
            <a:r>
              <a:rPr sz="14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into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atmosphere</a:t>
            </a:r>
            <a:r>
              <a:rPr sz="1400" spc="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will</a:t>
            </a:r>
            <a:r>
              <a:rPr sz="1400" spc="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have</a:t>
            </a:r>
            <a:r>
              <a:rPr sz="1400" spc="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travel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denser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rarer</a:t>
            </a:r>
            <a:r>
              <a:rPr sz="1400" spc="2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medium</a:t>
            </a:r>
            <a:r>
              <a:rPr sz="1400" spc="2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will</a:t>
            </a:r>
            <a:r>
              <a:rPr sz="1400" spc="2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</a:t>
            </a:r>
            <a:r>
              <a:rPr sz="1400" spc="2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downwards</a:t>
            </a:r>
            <a:r>
              <a:rPr sz="1400" spc="2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towards</a:t>
            </a:r>
            <a:r>
              <a:rPr sz="1400" spc="2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2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earth.</a:t>
            </a:r>
            <a:r>
              <a:rPr sz="1400" spc="2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curvature</a:t>
            </a:r>
            <a:r>
              <a:rPr sz="1400" spc="2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ray,</a:t>
            </a:r>
            <a:r>
              <a:rPr sz="1400" spc="2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however,</a:t>
            </a:r>
            <a:r>
              <a:rPr sz="1400" spc="2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will</a:t>
            </a:r>
            <a:r>
              <a:rPr sz="1400" spc="2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still</a:t>
            </a:r>
            <a:r>
              <a:rPr sz="1400" spc="2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2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less</a:t>
            </a:r>
            <a:r>
              <a:rPr sz="1400" spc="2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2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earth’s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curvature.</a:t>
            </a:r>
            <a:r>
              <a:rPr sz="1400" spc="2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gradient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refractivity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case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generally</a:t>
            </a:r>
            <a:r>
              <a:rPr sz="1400" spc="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varies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0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–79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N-units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per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kilo.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When</a:t>
            </a:r>
            <a:r>
              <a:rPr sz="1400" spc="1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refractivity</a:t>
            </a:r>
            <a:r>
              <a:rPr sz="1400" spc="1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gradient</a:t>
            </a:r>
            <a:r>
              <a:rPr sz="1400" spc="1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varies</a:t>
            </a:r>
            <a:r>
              <a:rPr sz="1400" spc="1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–79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–157</a:t>
            </a:r>
            <a:r>
              <a:rPr sz="1400" spc="1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N-units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per</a:t>
            </a:r>
            <a:r>
              <a:rPr sz="1400" spc="1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kilo,</a:t>
            </a:r>
            <a:r>
              <a:rPr sz="1400" spc="1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super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refractive</a:t>
            </a:r>
            <a:r>
              <a:rPr sz="1400" spc="2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condition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said</a:t>
            </a:r>
            <a:r>
              <a:rPr sz="1400" spc="1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prevail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troposphere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ray</a:t>
            </a:r>
            <a:r>
              <a:rPr sz="1400" spc="1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will</a:t>
            </a:r>
            <a:r>
              <a:rPr sz="1400" spc="2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</a:t>
            </a:r>
          </a:p>
          <a:p>
            <a:pPr marL="0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downwards</a:t>
            </a:r>
            <a:r>
              <a:rPr sz="1400" spc="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rate</a:t>
            </a:r>
            <a:r>
              <a:rPr sz="1400" spc="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greater</a:t>
            </a:r>
            <a:r>
              <a:rPr sz="1400" spc="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standard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but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less</a:t>
            </a:r>
            <a:r>
              <a:rPr sz="1400" spc="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curvature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refractivity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gradient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even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less</a:t>
            </a:r>
            <a:r>
              <a:rPr sz="1400" spc="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1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–157</a:t>
            </a:r>
            <a:r>
              <a:rPr sz="1400" spc="1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N-units</a:t>
            </a:r>
            <a:r>
              <a:rPr sz="1400" spc="1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per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kilo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will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result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ray</a:t>
            </a:r>
            <a:r>
              <a:rPr sz="1400" spc="3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3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refracts</a:t>
            </a:r>
            <a:r>
              <a:rPr sz="1400" spc="3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towards</a:t>
            </a:r>
            <a:r>
              <a:rPr sz="1400" spc="3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earth’s</a:t>
            </a:r>
            <a:r>
              <a:rPr sz="1400" spc="3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3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3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3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curvature</a:t>
            </a:r>
            <a:r>
              <a:rPr sz="1400" spc="3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3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exceeds</a:t>
            </a:r>
            <a:r>
              <a:rPr sz="1400" spc="3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curvature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earth.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situation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referred</a:t>
            </a:r>
            <a:r>
              <a:rPr sz="1400" spc="1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trapping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particular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importance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context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ducts.</a:t>
            </a:r>
            <a:r>
              <a:rPr sz="1400" spc="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Finally,</a:t>
            </a:r>
            <a:r>
              <a:rPr sz="1400" spc="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if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refractivity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gradient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greater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0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</a:t>
            </a:r>
            <a:r>
              <a:rPr sz="1400" spc="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units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per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kilo,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sub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refractive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condition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exists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1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will</a:t>
            </a:r>
            <a:r>
              <a:rPr sz="1400" spc="1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now</a:t>
            </a:r>
            <a:r>
              <a:rPr sz="1400" spc="1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</a:t>
            </a:r>
            <a:r>
              <a:rPr sz="1400" spc="1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upwards,</a:t>
            </a:r>
            <a:r>
              <a:rPr sz="1400" spc="1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away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1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earth.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Depending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existing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conditions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troposphere,</a:t>
            </a:r>
            <a:r>
              <a:rPr sz="14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1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will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undergo</a:t>
            </a:r>
            <a:r>
              <a:rPr sz="1400" spc="1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any</a:t>
            </a:r>
            <a:r>
              <a:rPr sz="1400" spc="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types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 refraction: sub</a:t>
            </a:r>
            <a:r>
              <a:rPr sz="1400" spc="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refraction, standard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refraction,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super refraction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trapping.Figure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 illustrates the four refractive conditions discussed above.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3172968" y="1557528"/>
            <a:ext cx="272796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2993" y="953388"/>
            <a:ext cx="5531130" cy="60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Directivity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the ratio of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total solid angle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sphere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beam</a:t>
            </a:r>
            <a:r>
              <a:rPr sz="1400" spc="-2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solid angle.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For antennas with rotationally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symmetric lobes, 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directivity D can be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approximated 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23259" y="1387086"/>
            <a:ext cx="311773" cy="184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sz="1200" spc="-48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6266" y="1483098"/>
            <a:ext cx="380589" cy="184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D</a:t>
            </a:r>
            <a:r>
              <a:rPr sz="1200" spc="-2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≈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79134" y="1578989"/>
            <a:ext cx="410702" cy="206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200" spc="4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71593" y="1716534"/>
            <a:ext cx="2010475" cy="254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FSJED+Helvetica"/>
                <a:cs typeface="EFSJED+Helvetica"/>
              </a:rPr>
              <a:t>•</a:t>
            </a:r>
            <a:r>
              <a:rPr sz="1400" spc="921" dirty="0">
                <a:solidFill>
                  <a:srgbClr val="000000"/>
                </a:solidFill>
                <a:latin typeface="EFSJED+Helvetica"/>
                <a:cs typeface="EFSJED+Helvetica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Directivity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isotropic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61358" y="1709010"/>
            <a:ext cx="176146" cy="9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2"/>
              </a:lnSpc>
              <a:spcBef>
                <a:spcPts val="0"/>
              </a:spcBef>
              <a:spcAft>
                <a:spcPts val="0"/>
              </a:spcAft>
            </a:pPr>
            <a:r>
              <a:rPr sz="5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HP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74161" y="1771775"/>
            <a:ext cx="23141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53357" y="1771775"/>
            <a:ext cx="290859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59478" y="1710534"/>
            <a:ext cx="140952" cy="9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2"/>
              </a:lnSpc>
              <a:spcBef>
                <a:spcPts val="0"/>
              </a:spcBef>
              <a:spcAft>
                <a:spcPts val="0"/>
              </a:spcAft>
            </a:pPr>
            <a:r>
              <a:rPr sz="500" dirty="0">
                <a:solidFill>
                  <a:srgbClr val="000000"/>
                </a:solidFill>
                <a:latin typeface="FJGWEG+Times-Roman"/>
                <a:cs typeface="FJGWEG+Times-Roman"/>
              </a:rPr>
              <a:t>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91994" y="1771775"/>
            <a:ext cx="2892394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enna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equal 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unity</a:t>
            </a:r>
            <a:r>
              <a:rPr sz="1400" spc="-2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 for an isotropic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03724" y="1710534"/>
            <a:ext cx="130444" cy="9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2"/>
              </a:lnSpc>
              <a:spcBef>
                <a:spcPts val="0"/>
              </a:spcBef>
              <a:spcAft>
                <a:spcPts val="0"/>
              </a:spcAft>
            </a:pPr>
            <a:r>
              <a:rPr sz="500" dirty="0">
                <a:solidFill>
                  <a:srgbClr val="000000"/>
                </a:solidFill>
                <a:latin typeface="FJGWEG+Times-Roman"/>
                <a:cs typeface="FJGWEG+Times-Roman"/>
              </a:rPr>
              <a:t>P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00193" y="1939809"/>
            <a:ext cx="2133542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 Beam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 </a:t>
            </a:r>
            <a:r>
              <a:rPr sz="1400" dirty="0">
                <a:solidFill>
                  <a:srgbClr val="000000"/>
                </a:solidFill>
                <a:latin typeface="TEKESP+TTE2t00"/>
                <a:cs typeface="TEKESP+TTE2t00"/>
              </a:rPr>
              <a:t>Ω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 =4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71602" y="2124967"/>
            <a:ext cx="4993041" cy="664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FSJED+Helvetica"/>
                <a:cs typeface="EFSJED+Helvetica"/>
              </a:rPr>
              <a:t>•</a:t>
            </a:r>
            <a:r>
              <a:rPr sz="1400" spc="921" dirty="0">
                <a:solidFill>
                  <a:srgbClr val="000000"/>
                </a:solidFill>
                <a:latin typeface="EFSJED+Helvetica"/>
                <a:cs typeface="EFSJED+Helvetica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Directivity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indicates how</a:t>
            </a:r>
            <a:r>
              <a:rPr sz="1400" spc="-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well an</a:t>
            </a:r>
            <a:r>
              <a:rPr sz="1400" spc="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radiates in a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particular</a:t>
            </a:r>
          </a:p>
          <a:p>
            <a:pPr marL="22860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direction in comparison with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 isotropic antenna radiating same</a:t>
            </a:r>
          </a:p>
          <a:p>
            <a:pPr marL="22860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amount of power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71602" y="2739139"/>
            <a:ext cx="3670028" cy="254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FSJED+Helvetica"/>
                <a:cs typeface="EFSJED+Helvetica"/>
              </a:rPr>
              <a:t>•</a:t>
            </a:r>
            <a:r>
              <a:rPr sz="1400" spc="921" dirty="0">
                <a:solidFill>
                  <a:srgbClr val="000000"/>
                </a:solidFill>
                <a:latin typeface="EFSJED+Helvetica"/>
                <a:cs typeface="EFSJED+Helvetica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Smaller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beam</a:t>
            </a:r>
            <a:r>
              <a:rPr sz="1400" spc="-2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area, larger is 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directivity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42995" y="3203267"/>
            <a:ext cx="5512895" cy="622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Gain: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Any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physical Antenna has losses associated with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it. Depending on</a:t>
            </a:r>
          </a:p>
          <a:p>
            <a:pPr marL="15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structure both ohmic and dielectric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losses can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 present. Input power P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in</a:t>
            </a:r>
            <a:r>
              <a:rPr sz="1350" spc="116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</a:p>
          <a:p>
            <a:pPr marL="0" marR="0">
              <a:lnSpc>
                <a:spcPts val="1270"/>
              </a:lnSpc>
              <a:spcBef>
                <a:spcPts val="20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sum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the Radiated power P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rad</a:t>
            </a:r>
            <a:r>
              <a:rPr sz="1350" spc="133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</a:t>
            </a:r>
            <a:r>
              <a:rPr sz="1400" spc="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losses 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P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loss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360902" y="3901550"/>
            <a:ext cx="1035652" cy="207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P</a:t>
            </a:r>
            <a:r>
              <a:rPr sz="1200" spc="466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20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P</a:t>
            </a:r>
            <a:r>
              <a:rPr sz="1200" spc="910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+</a:t>
            </a:r>
            <a:r>
              <a:rPr sz="12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P</a:t>
            </a:r>
          </a:p>
          <a:p>
            <a:pPr marL="745008" marR="0">
              <a:lnSpc>
                <a:spcPts val="6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loss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29508" y="3991657"/>
            <a:ext cx="202383" cy="117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in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746369" y="3991657"/>
            <a:ext cx="257042" cy="117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rad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43005" y="4431155"/>
            <a:ext cx="5619757" cy="10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Gain G of an</a:t>
            </a:r>
            <a:r>
              <a:rPr sz="1400" spc="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 is an actual or realized quantity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which is less than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Directivity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 due 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ohmic losses in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antenna. Mismatch in feeding 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 also reduces gain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ratio of Gain to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Directivity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the Antenna efficiency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factor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k(dimensionless)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04999" y="5609953"/>
            <a:ext cx="737733" cy="18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spc="69" dirty="0">
                <a:solidFill>
                  <a:srgbClr val="000000"/>
                </a:solidFill>
                <a:latin typeface="OTAJKE+Symbol"/>
                <a:cs typeface="OTAJKE+Symbol"/>
              </a:rPr>
              <a:t>∴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G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2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kD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926415" y="5884273"/>
            <a:ext cx="668809" cy="18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  <a:r>
              <a:rPr sz="1200" spc="-6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≤</a:t>
            </a:r>
            <a:r>
              <a:rPr sz="12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k</a:t>
            </a:r>
            <a:r>
              <a:rPr sz="1200" spc="43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200" spc="157" dirty="0">
                <a:solidFill>
                  <a:srgbClr val="000000"/>
                </a:solidFill>
                <a:latin typeface="OTAJKE+Symbol"/>
                <a:cs typeface="OTAJKE+Symbol"/>
              </a:rPr>
              <a:t>≤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42992" y="6476362"/>
            <a:ext cx="5588626" cy="1426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 practice,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total input power 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</a:t>
            </a:r>
            <a:r>
              <a:rPr sz="1400" spc="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 can be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obtained easily, but</a:t>
            </a:r>
          </a:p>
          <a:p>
            <a:pPr marL="12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total radiated power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 antenna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actually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hard 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get. The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gain of an</a:t>
            </a:r>
          </a:p>
          <a:p>
            <a:pPr marL="15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antenna is</a:t>
            </a:r>
            <a:r>
              <a:rPr sz="1400" spc="-13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introduced to</a:t>
            </a:r>
            <a:r>
              <a:rPr sz="1400" spc="-11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solve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this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problem. This</a:t>
            </a:r>
            <a:r>
              <a:rPr sz="1400" spc="-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defined as</a:t>
            </a:r>
            <a:r>
              <a:rPr sz="1400" spc="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ratio of</a:t>
            </a:r>
          </a:p>
          <a:p>
            <a:pPr marL="15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radiation intensity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 a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given direction from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antenna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total input</a:t>
            </a:r>
          </a:p>
          <a:p>
            <a:pPr marL="15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 accepted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antenna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divided by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  <a:r>
              <a:rPr sz="1400" dirty="0">
                <a:solidFill>
                  <a:srgbClr val="000000"/>
                </a:solidFill>
                <a:latin typeface="CCDIOK+TTE3t00"/>
                <a:cs typeface="CCDIOK+TTE3t00"/>
              </a:rPr>
              <a:t>π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. If</a:t>
            </a:r>
            <a:r>
              <a:rPr sz="1400" spc="14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the direction</a:t>
            </a:r>
            <a:r>
              <a:rPr sz="1400" spc="-10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not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specified, the direction of maximum</a:t>
            </a:r>
            <a:r>
              <a:rPr sz="1400" spc="-2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 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implied. Mathematically,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gain (dimensionless) can be written as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42992" y="7871516"/>
            <a:ext cx="797535" cy="437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G =</a:t>
            </a:r>
            <a:r>
              <a:rPr sz="1400" spc="-348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GIJANM+Times-Italic"/>
                <a:cs typeface="GIJANM+Times-Italic"/>
              </a:rPr>
              <a:t>4</a:t>
            </a:r>
            <a:r>
              <a:rPr sz="1400" u="sng" dirty="0">
                <a:solidFill>
                  <a:srgbClr val="000000"/>
                </a:solidFill>
                <a:latin typeface="CCDIOK+TTE3t00"/>
                <a:cs typeface="CCDIOK+TTE3t00"/>
              </a:rPr>
              <a:t>π</a:t>
            </a:r>
            <a:r>
              <a:rPr sz="1400" u="sng" dirty="0">
                <a:solidFill>
                  <a:srgbClr val="000000"/>
                </a:solidFill>
                <a:latin typeface="GIJANM+Times-Italic"/>
                <a:cs typeface="GIJANM+Times-Italic"/>
              </a:rPr>
              <a:t>U</a:t>
            </a:r>
          </a:p>
          <a:p>
            <a:pPr marL="355765" marR="0">
              <a:lnSpc>
                <a:spcPts val="1251"/>
              </a:lnSpc>
              <a:spcBef>
                <a:spcPts val="29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Pin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476999" y="8757383"/>
            <a:ext cx="304551" cy="17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10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667256" y="914400"/>
            <a:ext cx="4448556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6105" y="4785366"/>
            <a:ext cx="5980176" cy="144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393" y="3189096"/>
            <a:ext cx="6099041" cy="183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While</a:t>
            </a:r>
            <a:r>
              <a:rPr sz="1400" spc="1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dealing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1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profiles,</a:t>
            </a:r>
            <a:r>
              <a:rPr sz="1400" spc="1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curved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rays</a:t>
            </a:r>
            <a:r>
              <a:rPr sz="1400" spc="1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1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replaced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linear</a:t>
            </a:r>
            <a:r>
              <a:rPr sz="1400" spc="1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rays</a:t>
            </a:r>
            <a:r>
              <a:rPr sz="1400" spc="1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purpose</a:t>
            </a:r>
            <a:r>
              <a:rPr sz="1400" spc="1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geometric</a:t>
            </a:r>
            <a:r>
              <a:rPr sz="1400" spc="1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simplicity.</a:t>
            </a:r>
            <a:r>
              <a:rPr sz="1400" spc="1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account</a:t>
            </a:r>
            <a:r>
              <a:rPr sz="1400" spc="1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drawing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rays</a:t>
            </a:r>
            <a:r>
              <a:rPr sz="1400" spc="1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straight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lines,</a:t>
            </a:r>
            <a:r>
              <a:rPr sz="1400" spc="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</a:t>
            </a:r>
            <a:r>
              <a:rPr sz="1400" spc="1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radius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has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increased.</a:t>
            </a:r>
            <a:r>
              <a:rPr sz="1400" spc="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radius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virtual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sphere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known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effective</a:t>
            </a:r>
            <a:r>
              <a:rPr sz="1400" spc="1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radius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approximately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equal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four-thirds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true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radius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(i.e.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roughly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8500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km).</a:t>
            </a:r>
            <a:r>
              <a:rPr sz="1400" spc="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more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classical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form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representing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modified</a:t>
            </a:r>
            <a:r>
              <a:rPr sz="14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refractivity,</a:t>
            </a:r>
            <a:r>
              <a:rPr sz="1400" spc="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M.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case,</a:t>
            </a:r>
            <a:r>
              <a:rPr sz="1400" spc="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</a:t>
            </a:r>
            <a:r>
              <a:rPr sz="1400" spc="2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represented</a:t>
            </a:r>
            <a:r>
              <a:rPr sz="1400" spc="2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2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flat</a:t>
            </a:r>
            <a:r>
              <a:rPr sz="1400" spc="2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plane</a:t>
            </a:r>
            <a:r>
              <a:rPr sz="1400" spc="2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2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rays</a:t>
            </a:r>
            <a:r>
              <a:rPr sz="1400" spc="2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constituted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curves that are determined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Snell’s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law and the corresponding value of</a:t>
            </a:r>
            <a:r>
              <a:rPr sz="1400" spc="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 at each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point along the radio link. The following is the expression for 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61002" y="5883527"/>
            <a:ext cx="1005044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 + 0.157h,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3" y="6267575"/>
            <a:ext cx="6095952" cy="402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where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</a:t>
            </a:r>
            <a:r>
              <a:rPr sz="1400" spc="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=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refractivity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(in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N-units),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=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above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sea</a:t>
            </a:r>
            <a:r>
              <a:rPr sz="1400" spc="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level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(in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s),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=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radius</a:t>
            </a:r>
            <a:r>
              <a:rPr sz="1400" spc="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 (in s).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3" y="6856649"/>
            <a:ext cx="2627758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Formation of Evaporation Ducts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393" y="7185022"/>
            <a:ext cx="6096600" cy="142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air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1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immediate</a:t>
            </a:r>
            <a:r>
              <a:rPr sz="1400" spc="1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contact</a:t>
            </a:r>
            <a:r>
              <a:rPr sz="1400" spc="1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sea</a:t>
            </a:r>
            <a:r>
              <a:rPr sz="1400" spc="1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1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saturated</a:t>
            </a:r>
            <a:r>
              <a:rPr sz="1400" spc="1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1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water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vapour</a:t>
            </a:r>
            <a:r>
              <a:rPr sz="1400" spc="2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(i.e.</a:t>
            </a:r>
            <a:r>
              <a:rPr sz="1400" spc="2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relative</a:t>
            </a:r>
            <a:r>
              <a:rPr sz="1400" spc="2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humidity</a:t>
            </a:r>
            <a:r>
              <a:rPr sz="1400" spc="2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100%).</a:t>
            </a:r>
            <a:r>
              <a:rPr sz="1400" spc="2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2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</a:t>
            </a:r>
            <a:r>
              <a:rPr sz="1400" spc="2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increases,</a:t>
            </a:r>
            <a:r>
              <a:rPr sz="1400" spc="2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water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vapour</a:t>
            </a:r>
            <a:r>
              <a:rPr sz="1400" spc="2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pressure</a:t>
            </a:r>
            <a:r>
              <a:rPr sz="1400" spc="2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atmosphere</a:t>
            </a:r>
            <a:r>
              <a:rPr sz="1400" spc="2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rapidly</a:t>
            </a:r>
            <a:r>
              <a:rPr sz="1400" spc="2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decreases</a:t>
            </a:r>
            <a:r>
              <a:rPr sz="1400" spc="2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until</a:t>
            </a:r>
            <a:r>
              <a:rPr sz="1400" spc="2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2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reaches</a:t>
            </a:r>
            <a:r>
              <a:rPr sz="1400" spc="2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2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ambient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value</a:t>
            </a:r>
            <a:r>
              <a:rPr sz="1400" spc="3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3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3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3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remains</a:t>
            </a:r>
            <a:r>
              <a:rPr sz="1400" spc="3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more</a:t>
            </a:r>
            <a:r>
              <a:rPr sz="1400" spc="3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3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less</a:t>
            </a:r>
            <a:r>
              <a:rPr sz="1400" spc="3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static</a:t>
            </a:r>
            <a:r>
              <a:rPr sz="1400" spc="3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3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3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further</a:t>
            </a:r>
            <a:r>
              <a:rPr sz="1400" spc="3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increase</a:t>
            </a:r>
            <a:r>
              <a:rPr sz="1400" spc="3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3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Therefore,</a:t>
            </a:r>
            <a:r>
              <a:rPr sz="1400" spc="1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first</a:t>
            </a:r>
            <a:r>
              <a:rPr sz="1400" spc="1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few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</a:t>
            </a:r>
            <a:r>
              <a:rPr sz="1400" spc="1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above</a:t>
            </a:r>
            <a:r>
              <a:rPr sz="1400" spc="1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sea,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1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water</a:t>
            </a:r>
            <a:r>
              <a:rPr sz="1400" spc="1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vapour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pressure,</a:t>
            </a:r>
            <a:r>
              <a:rPr sz="1400" spc="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e,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expression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</a:t>
            </a:r>
            <a:r>
              <a:rPr sz="1400" spc="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dominates.</a:t>
            </a:r>
            <a:r>
              <a:rPr sz="1400" spc="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rapid</a:t>
            </a:r>
            <a:r>
              <a:rPr sz="1400" spc="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decrease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causes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 steep fall in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N.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34205" y="1655064"/>
            <a:ext cx="4924044" cy="1652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3" y="953388"/>
            <a:ext cx="5921134" cy="60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 is reflected in</a:t>
            </a:r>
            <a:r>
              <a:rPr sz="14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modified refractivity, M, which also correspondingly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decreases. (The</a:t>
            </a:r>
            <a:r>
              <a:rPr sz="1400" spc="-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 term</a:t>
            </a:r>
            <a:r>
              <a:rPr sz="1400" spc="-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h,</a:t>
            </a:r>
            <a:r>
              <a:rPr sz="1400" spc="-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 increases,</a:t>
            </a:r>
            <a:r>
              <a:rPr sz="1400" spc="-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 more than offset by</a:t>
            </a:r>
            <a:r>
              <a:rPr sz="1400" spc="-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rapidly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decreasing N term).</a:t>
            </a:r>
            <a:r>
              <a:rPr sz="1400" spc="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 behaviour can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 seen in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-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graph of</a:t>
            </a:r>
            <a:r>
              <a:rPr sz="1400" spc="-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 vs 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3" y="3467988"/>
            <a:ext cx="6096549" cy="60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1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portion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curve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strong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negative</a:t>
            </a:r>
            <a:r>
              <a:rPr sz="1400" spc="1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gradient.</a:t>
            </a:r>
            <a:r>
              <a:rPr sz="1400" spc="1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Therefore,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despite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fact</a:t>
            </a:r>
            <a:r>
              <a:rPr sz="1400" spc="2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2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</a:t>
            </a:r>
            <a:r>
              <a:rPr sz="1400" spc="2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</a:t>
            </a:r>
            <a:r>
              <a:rPr sz="1400" spc="2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increasing,</a:t>
            </a:r>
            <a:r>
              <a:rPr sz="1400" spc="2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2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sharp</a:t>
            </a:r>
            <a:r>
              <a:rPr sz="1400" spc="2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fall</a:t>
            </a:r>
            <a:r>
              <a:rPr sz="1400" spc="2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water</a:t>
            </a:r>
            <a:r>
              <a:rPr sz="1400" spc="2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vapour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pressure, e, that contributes to</a:t>
            </a:r>
            <a:r>
              <a:rPr sz="14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rapid decrease in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3" y="4208651"/>
            <a:ext cx="6097243" cy="1426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Once</a:t>
            </a:r>
            <a:r>
              <a:rPr sz="1400" spc="1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1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has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reached</a:t>
            </a:r>
            <a:r>
              <a:rPr sz="1400" spc="1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its</a:t>
            </a:r>
            <a:r>
              <a:rPr sz="1400" spc="1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ambient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value</a:t>
            </a:r>
            <a:r>
              <a:rPr sz="1400" spc="1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given</a:t>
            </a:r>
            <a:r>
              <a:rPr sz="1400" spc="1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height,</a:t>
            </a:r>
            <a:r>
              <a:rPr sz="1400" spc="1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further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rise</a:t>
            </a:r>
            <a:r>
              <a:rPr sz="1400" spc="1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altitude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does</a:t>
            </a:r>
            <a:r>
              <a:rPr sz="1400" spc="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cause</a:t>
            </a:r>
            <a:r>
              <a:rPr sz="1400" spc="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substantial</a:t>
            </a:r>
            <a:r>
              <a:rPr sz="1400" spc="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change</a:t>
            </a:r>
            <a:r>
              <a:rPr sz="1400" spc="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humidity</a:t>
            </a:r>
            <a:r>
              <a:rPr sz="1400" spc="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troposphere.</a:t>
            </a:r>
            <a:r>
              <a:rPr sz="1400" spc="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Thus,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increases</a:t>
            </a:r>
            <a:r>
              <a:rPr sz="1400" spc="4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further,</a:t>
            </a:r>
            <a:r>
              <a:rPr sz="1400" spc="4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</a:t>
            </a:r>
            <a:r>
              <a:rPr sz="1400" spc="4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decreases</a:t>
            </a:r>
            <a:r>
              <a:rPr sz="1400" spc="4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more</a:t>
            </a:r>
            <a:r>
              <a:rPr sz="1400" spc="4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(since</a:t>
            </a:r>
            <a:r>
              <a:rPr sz="1400" spc="4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air</a:t>
            </a:r>
            <a:r>
              <a:rPr sz="1400" spc="4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pressure</a:t>
            </a:r>
            <a:r>
              <a:rPr sz="1400" spc="4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4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temperature</a:t>
            </a:r>
            <a:r>
              <a:rPr sz="1400" spc="3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both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decrease</a:t>
            </a:r>
            <a:r>
              <a:rPr sz="1400" spc="3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3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height).</a:t>
            </a:r>
            <a:r>
              <a:rPr sz="1400" spc="3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But</a:t>
            </a:r>
            <a:r>
              <a:rPr sz="1400" spc="3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3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decrease</a:t>
            </a:r>
            <a:r>
              <a:rPr sz="1400" spc="3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3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</a:t>
            </a:r>
            <a:r>
              <a:rPr sz="1400" spc="3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3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very</a:t>
            </a:r>
            <a:r>
              <a:rPr sz="1400" spc="3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small</a:t>
            </a:r>
            <a:r>
              <a:rPr sz="1400" spc="3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over</a:t>
            </a:r>
            <a:r>
              <a:rPr sz="1400" spc="3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large</a:t>
            </a:r>
            <a:r>
              <a:rPr sz="1400" spc="3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increments. Consequently, despite a decreasing N term,</a:t>
            </a:r>
            <a:r>
              <a:rPr sz="1400" spc="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 is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 term</a:t>
            </a:r>
            <a:r>
              <a:rPr sz="1400" spc="-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 starts to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dominate</a:t>
            </a:r>
            <a:r>
              <a:rPr sz="1400" spc="1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expression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M.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Thus,</a:t>
            </a:r>
            <a:r>
              <a:rPr sz="1400" spc="1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</a:t>
            </a:r>
            <a:r>
              <a:rPr sz="1400" spc="1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now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gradually</a:t>
            </a:r>
            <a:r>
              <a:rPr sz="1400" spc="1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increases</a:t>
            </a:r>
            <a:r>
              <a:rPr sz="1400" spc="1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1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 can be</a:t>
            </a:r>
            <a:r>
              <a:rPr sz="1400" spc="-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seen as</a:t>
            </a:r>
            <a:r>
              <a:rPr sz="1400" spc="-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portion of the curve that has a</a:t>
            </a:r>
            <a:r>
              <a:rPr sz="14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positive M gradient.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3" y="5767702"/>
            <a:ext cx="6097099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point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gradient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changes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negative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positive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referred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3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3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</a:t>
            </a:r>
            <a:r>
              <a:rPr sz="1400" spc="3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</a:t>
            </a:r>
            <a:r>
              <a:rPr sz="1400" spc="3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(or</a:t>
            </a:r>
            <a:r>
              <a:rPr sz="1400" spc="3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thickness),</a:t>
            </a:r>
            <a:r>
              <a:rPr sz="1400" spc="3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4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4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3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practical</a:t>
            </a:r>
            <a:r>
              <a:rPr sz="1400" spc="3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4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realistic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measure</a:t>
            </a:r>
            <a:r>
              <a:rPr sz="1400" spc="-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 the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strength of the evaporation duct.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3" y="6509177"/>
            <a:ext cx="3214518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Evaporation Ducts and the Troposphere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3" y="6839073"/>
            <a:ext cx="6097005" cy="224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virtue</a:t>
            </a:r>
            <a:r>
              <a:rPr sz="1400" spc="2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their</a:t>
            </a:r>
            <a:r>
              <a:rPr sz="1400" spc="2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nature</a:t>
            </a:r>
            <a:r>
              <a:rPr sz="1400" spc="2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formation,</a:t>
            </a:r>
            <a:r>
              <a:rPr sz="1400" spc="2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2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ducts</a:t>
            </a:r>
            <a:r>
              <a:rPr sz="1400" spc="2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nearly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permanent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features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over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sea</a:t>
            </a:r>
            <a:r>
              <a:rPr sz="1400" spc="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surface.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Typically,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order</a:t>
            </a:r>
            <a:r>
              <a:rPr sz="1400" spc="3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only</a:t>
            </a:r>
            <a:r>
              <a:rPr sz="1400" spc="3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3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few</a:t>
            </a:r>
            <a:r>
              <a:rPr sz="1400" spc="3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s;</a:t>
            </a:r>
            <a:r>
              <a:rPr sz="1400" spc="3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however,</a:t>
            </a:r>
            <a:r>
              <a:rPr sz="1400" spc="3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3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3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vary</a:t>
            </a:r>
            <a:r>
              <a:rPr sz="1400" spc="3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considerably</a:t>
            </a:r>
            <a:r>
              <a:rPr sz="1400" spc="3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3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geographical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location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changes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atmospheric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parameters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such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humidity,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air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pressure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temperature.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lower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regions</a:t>
            </a:r>
            <a:r>
              <a:rPr sz="1400" spc="1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troposphere</a:t>
            </a:r>
            <a:r>
              <a:rPr sz="1400" spc="1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where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earth’s</a:t>
            </a:r>
            <a:r>
              <a:rPr sz="1400" spc="1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weather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confined,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these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parameters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do,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fact,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fluctuate</a:t>
            </a:r>
            <a:r>
              <a:rPr sz="1400" spc="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significantly.</a:t>
            </a:r>
            <a:r>
              <a:rPr sz="14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turbulent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nature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atmosphere</a:t>
            </a:r>
            <a:r>
              <a:rPr sz="1400" spc="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contributes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its</a:t>
            </a:r>
            <a:r>
              <a:rPr sz="1400" spc="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unpredictability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variable</a:t>
            </a:r>
            <a:r>
              <a:rPr sz="1400" spc="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atmosphere,</a:t>
            </a:r>
            <a:r>
              <a:rPr sz="14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turn,</a:t>
            </a:r>
            <a:r>
              <a:rPr sz="1400" spc="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one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major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causes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unreliable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wireless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communications.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Depending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their</a:t>
            </a:r>
            <a:r>
              <a:rPr sz="1400" spc="2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location</a:t>
            </a:r>
            <a:r>
              <a:rPr sz="1400" spc="2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prevailing</a:t>
            </a:r>
            <a:r>
              <a:rPr sz="1400" spc="2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climate,</a:t>
            </a:r>
            <a:r>
              <a:rPr sz="1400" spc="2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2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heights</a:t>
            </a:r>
            <a:r>
              <a:rPr sz="1400" spc="2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may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vary</a:t>
            </a:r>
          </a:p>
          <a:p>
            <a:pPr marL="0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few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meters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few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tens</a:t>
            </a:r>
            <a:r>
              <a:rPr sz="1400" spc="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meters.</a:t>
            </a:r>
            <a:r>
              <a:rPr sz="1400" spc="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Additionally,</a:t>
            </a:r>
            <a:r>
              <a:rPr sz="1400" spc="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observed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calm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sea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conditions</a:t>
            </a:r>
            <a:r>
              <a:rPr sz="1400" spc="3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more</a:t>
            </a:r>
            <a:r>
              <a:rPr sz="1400" spc="3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conducive</a:t>
            </a:r>
            <a:r>
              <a:rPr sz="1400" spc="2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2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creation</a:t>
            </a:r>
            <a:r>
              <a:rPr sz="1400" spc="2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ducts.</a:t>
            </a:r>
            <a:r>
              <a:rPr sz="1400" spc="2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3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consequence</a:t>
            </a:r>
            <a:r>
              <a:rPr sz="1400" spc="2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3" y="953388"/>
            <a:ext cx="6097480" cy="1630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sporadic</a:t>
            </a:r>
            <a:r>
              <a:rPr sz="1400" spc="1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meteorological</a:t>
            </a:r>
            <a:r>
              <a:rPr sz="1400" spc="1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phenomena,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</a:t>
            </a:r>
            <a:r>
              <a:rPr sz="1400" spc="1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heights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undergo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significant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spatial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temporal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variations.</a:t>
            </a:r>
            <a:r>
              <a:rPr sz="1400" spc="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ducts</a:t>
            </a:r>
            <a:r>
              <a:rPr sz="1400" spc="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weather-related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phenomena;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their</a:t>
            </a:r>
            <a:r>
              <a:rPr sz="1400" spc="8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heights</a:t>
            </a:r>
            <a:r>
              <a:rPr sz="1400" spc="8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cannot</a:t>
            </a:r>
            <a:r>
              <a:rPr sz="1400" spc="8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easily</a:t>
            </a:r>
            <a:r>
              <a:rPr sz="1400" spc="8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8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measured</a:t>
            </a:r>
            <a:r>
              <a:rPr sz="1400" spc="8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directly</a:t>
            </a:r>
            <a:r>
              <a:rPr sz="1400" spc="8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using</a:t>
            </a:r>
            <a:r>
              <a:rPr sz="1400" spc="8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instruments</a:t>
            </a:r>
            <a:r>
              <a:rPr sz="1400" spc="8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like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refractometers</a:t>
            </a:r>
            <a:r>
              <a:rPr sz="1400" spc="1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radiosondes.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best,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</a:t>
            </a:r>
            <a:r>
              <a:rPr sz="1400" spc="1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1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</a:t>
            </a:r>
            <a:r>
              <a:rPr sz="1400" spc="1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deduced</a:t>
            </a:r>
            <a:r>
              <a:rPr sz="1400" spc="2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2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bulk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meteorological</a:t>
            </a:r>
            <a:r>
              <a:rPr sz="1400" spc="2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parameters</a:t>
            </a:r>
            <a:r>
              <a:rPr sz="1400" spc="2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2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representative</a:t>
            </a:r>
            <a:r>
              <a:rPr sz="1400" spc="2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ongoing physical processes at</a:t>
            </a:r>
            <a:r>
              <a:rPr sz="1400" spc="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air-sea</a:t>
            </a:r>
            <a:r>
              <a:rPr sz="1400" spc="-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boundary. The dependence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 evaporation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ducts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physical</a:t>
            </a:r>
            <a:r>
              <a:rPr sz="1400" spc="1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structure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troposphere</a:t>
            </a:r>
            <a:r>
              <a:rPr sz="1400" spc="1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signifies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1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changing</a:t>
            </a:r>
            <a:r>
              <a:rPr sz="1400" spc="1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weather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conditions can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indeed result in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alterations in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393" y="2718993"/>
            <a:ext cx="3823169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Evaporation Ducts and Radio wave Propagation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3" y="3047365"/>
            <a:ext cx="6096966" cy="285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Over</a:t>
            </a:r>
            <a:r>
              <a:rPr sz="1400" spc="1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years,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much</a:t>
            </a:r>
            <a:r>
              <a:rPr sz="1400" spc="1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research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has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been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undertaken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explain</a:t>
            </a:r>
            <a:r>
              <a:rPr sz="1400" spc="1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mechanism</a:t>
            </a:r>
            <a:r>
              <a:rPr sz="1400" spc="1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4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ducts.</a:t>
            </a:r>
            <a:r>
              <a:rPr sz="1400" spc="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key</a:t>
            </a:r>
            <a:r>
              <a:rPr sz="1400" spc="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reason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why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</a:t>
            </a:r>
            <a:r>
              <a:rPr sz="1400" spc="2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important</a:t>
            </a:r>
            <a:r>
              <a:rPr sz="1400" spc="2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2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communications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because</a:t>
            </a:r>
            <a:r>
              <a:rPr sz="1400" spc="2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they</a:t>
            </a:r>
            <a:r>
              <a:rPr sz="1400" spc="2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often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associated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enhanced signal strengths</a:t>
            </a:r>
            <a:r>
              <a:rPr sz="1400" spc="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receivers</a:t>
            </a:r>
            <a:r>
              <a:rPr sz="1200" dirty="0">
                <a:solidFill>
                  <a:srgbClr val="000000"/>
                </a:solidFill>
                <a:latin typeface="ODCNBC+Times-Roman"/>
                <a:cs typeface="ODCNBC+Times-Roman"/>
              </a:rPr>
              <a:t>.</a:t>
            </a:r>
            <a:r>
              <a:rPr sz="12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 duct can be regarded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</a:p>
          <a:p>
            <a:pPr marL="6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natural</a:t>
            </a:r>
            <a:r>
              <a:rPr sz="1400" spc="1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waveguide</a:t>
            </a:r>
            <a:r>
              <a:rPr sz="1400" spc="1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1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steers</a:t>
            </a:r>
            <a:r>
              <a:rPr sz="1400" spc="1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1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signal</a:t>
            </a:r>
            <a:r>
              <a:rPr sz="1400" spc="1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transmitter</a:t>
            </a:r>
            <a:r>
              <a:rPr sz="1400" spc="1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receiver</a:t>
            </a:r>
          </a:p>
          <a:p>
            <a:pPr marL="6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2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may</a:t>
            </a:r>
            <a:r>
              <a:rPr sz="1400" spc="2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2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situated</a:t>
            </a:r>
            <a:r>
              <a:rPr sz="1400" spc="2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well</a:t>
            </a:r>
            <a:r>
              <a:rPr sz="1400" spc="2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beyond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2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horizon.</a:t>
            </a:r>
            <a:r>
              <a:rPr sz="1400" spc="2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drop</a:t>
            </a:r>
            <a:r>
              <a:rPr sz="1400" spc="2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refractive</a:t>
            </a:r>
          </a:p>
          <a:p>
            <a:pPr marL="6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index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atmosphere</a:t>
            </a:r>
            <a:r>
              <a:rPr sz="1400" spc="1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within</a:t>
            </a:r>
            <a:r>
              <a:rPr sz="1400" spc="1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first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few</a:t>
            </a:r>
            <a:r>
              <a:rPr sz="1400" spc="1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meters</a:t>
            </a:r>
            <a:r>
              <a:rPr sz="1400" spc="1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above</a:t>
            </a:r>
            <a:r>
              <a:rPr sz="1400" spc="1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1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sea</a:t>
            </a:r>
          </a:p>
          <a:p>
            <a:pPr marL="6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causes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incident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refracted</a:t>
            </a:r>
            <a:r>
              <a:rPr sz="1400" spc="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towards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</a:t>
            </a:r>
            <a:r>
              <a:rPr sz="1400" spc="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more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normal</a:t>
            </a:r>
            <a:r>
              <a:rPr sz="14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</a:t>
            </a:r>
          </a:p>
          <a:p>
            <a:pPr marL="6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2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their</a:t>
            </a:r>
            <a:r>
              <a:rPr sz="1400" spc="2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radius</a:t>
            </a:r>
            <a:r>
              <a:rPr sz="1400" spc="2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curvature</a:t>
            </a:r>
            <a:r>
              <a:rPr sz="1400" spc="2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becomes</a:t>
            </a:r>
            <a:r>
              <a:rPr sz="1400" spc="2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less</a:t>
            </a:r>
            <a:r>
              <a:rPr sz="1400" spc="2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2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2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equal</a:t>
            </a:r>
            <a:r>
              <a:rPr sz="1400" spc="2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2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earth’s</a:t>
            </a:r>
          </a:p>
          <a:p>
            <a:pPr marL="6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surface.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sudden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change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atmosphere’s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refractivity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top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</a:t>
            </a:r>
          </a:p>
          <a:p>
            <a:pPr marL="6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causes</a:t>
            </a:r>
            <a:r>
              <a:rPr sz="1400" spc="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back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into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duct,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when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comes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contact</a:t>
            </a:r>
          </a:p>
          <a:p>
            <a:pPr marL="6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3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3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sea,</a:t>
            </a:r>
            <a:r>
              <a:rPr sz="1400" spc="3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3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gets</a:t>
            </a:r>
            <a:r>
              <a:rPr sz="1400" spc="3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reflected</a:t>
            </a:r>
            <a:r>
              <a:rPr sz="1400" spc="3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upwards</a:t>
            </a:r>
            <a:r>
              <a:rPr sz="1400" spc="3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again.</a:t>
            </a:r>
            <a:r>
              <a:rPr sz="1400" spc="3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3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then</a:t>
            </a:r>
          </a:p>
          <a:p>
            <a:pPr marL="6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propagate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long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ranges</a:t>
            </a:r>
            <a:r>
              <a:rPr sz="1400" spc="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means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 successive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reflections</a:t>
            </a:r>
            <a:r>
              <a:rPr sz="1400" spc="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(refractions)</a:t>
            </a:r>
            <a:r>
              <a:rPr sz="1400" spc="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 the top</a:t>
            </a:r>
          </a:p>
          <a:p>
            <a:pPr marL="6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 the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 and the surface of the earth</a:t>
            </a:r>
            <a:r>
              <a:rPr sz="1200" dirty="0">
                <a:solidFill>
                  <a:srgbClr val="000000"/>
                </a:solidFill>
                <a:latin typeface="ODCNBC+Times-Roman"/>
                <a:cs typeface="ODCNBC+Times-Roma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3" y="6037451"/>
            <a:ext cx="6097146" cy="224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Since</a:t>
            </a:r>
            <a:r>
              <a:rPr sz="1400" spc="2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top</a:t>
            </a:r>
            <a:r>
              <a:rPr sz="1400" spc="2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2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2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</a:t>
            </a:r>
            <a:r>
              <a:rPr sz="1400" spc="2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</a:t>
            </a:r>
            <a:r>
              <a:rPr sz="1400" spc="2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‘solid’</a:t>
            </a:r>
            <a:r>
              <a:rPr sz="1400" spc="2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(as</a:t>
            </a:r>
            <a:r>
              <a:rPr sz="1400" spc="2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case</a:t>
            </a:r>
            <a:r>
              <a:rPr sz="1400" spc="2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2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actual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waveguide),</a:t>
            </a:r>
            <a:r>
              <a:rPr sz="1400" spc="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will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small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but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finite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amount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energy</a:t>
            </a:r>
            <a:r>
              <a:rPr sz="1400" spc="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leakage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into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space</a:t>
            </a:r>
            <a:r>
              <a:rPr sz="1400" spc="1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immediately</a:t>
            </a:r>
            <a:r>
              <a:rPr sz="1400" spc="1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above</a:t>
            </a:r>
            <a:r>
              <a:rPr sz="1400" spc="1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.However,</a:t>
            </a:r>
            <a:r>
              <a:rPr sz="1400" spc="1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despite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1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escape</a:t>
            </a:r>
            <a:r>
              <a:rPr sz="1400" spc="1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energy,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5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4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still</a:t>
            </a:r>
            <a:r>
              <a:rPr sz="1400" spc="5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capable</a:t>
            </a:r>
            <a:r>
              <a:rPr sz="1400" spc="5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4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travelling</a:t>
            </a:r>
            <a:r>
              <a:rPr sz="1400" spc="5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great</a:t>
            </a:r>
            <a:r>
              <a:rPr sz="1400" spc="5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distances</a:t>
            </a:r>
            <a:r>
              <a:rPr sz="1400" spc="5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through</a:t>
            </a:r>
            <a:r>
              <a:rPr sz="1400" spc="5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duct,</a:t>
            </a:r>
            <a:r>
              <a:rPr sz="1400" spc="5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relatively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small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attenuation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path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loss.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ducting</a:t>
            </a:r>
            <a:r>
              <a:rPr sz="1400" spc="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effect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often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results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signals</a:t>
            </a:r>
            <a:r>
              <a:rPr sz="1400" spc="2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reaching</a:t>
            </a:r>
            <a:r>
              <a:rPr sz="1400" spc="2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places</a:t>
            </a:r>
            <a:r>
              <a:rPr sz="1400" spc="2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2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beyond</a:t>
            </a:r>
            <a:r>
              <a:rPr sz="1400" spc="2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2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horizon</a:t>
            </a:r>
            <a:r>
              <a:rPr sz="1400" spc="2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2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improved</a:t>
            </a:r>
            <a:r>
              <a:rPr sz="1400" spc="2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signal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strengths.</a:t>
            </a:r>
            <a:r>
              <a:rPr sz="1400" spc="7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7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naturally</a:t>
            </a:r>
            <a:r>
              <a:rPr sz="1400" spc="7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has</a:t>
            </a:r>
            <a:r>
              <a:rPr sz="1400" spc="7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far</a:t>
            </a:r>
            <a:r>
              <a:rPr sz="1400" spc="7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reaching</a:t>
            </a:r>
            <a:r>
              <a:rPr sz="1400" spc="7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implications</a:t>
            </a:r>
            <a:r>
              <a:rPr sz="1400" spc="7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7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practical</a:t>
            </a:r>
            <a:r>
              <a:rPr sz="1400" spc="7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patterns.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1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reason,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1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ducts</a:t>
            </a:r>
            <a:r>
              <a:rPr sz="1400" spc="1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their</a:t>
            </a:r>
            <a:r>
              <a:rPr sz="1400" spc="1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impact</a:t>
            </a:r>
            <a:r>
              <a:rPr sz="1400" spc="1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5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5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have</a:t>
            </a:r>
            <a:r>
              <a:rPr sz="1400" spc="5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been</a:t>
            </a:r>
            <a:r>
              <a:rPr sz="1400" spc="5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studied</a:t>
            </a:r>
            <a:r>
              <a:rPr sz="1400" spc="5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extensively</a:t>
            </a:r>
            <a:r>
              <a:rPr sz="1400" spc="5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over</a:t>
            </a:r>
            <a:r>
              <a:rPr sz="1400" spc="5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years.</a:t>
            </a:r>
            <a:r>
              <a:rPr sz="1400" spc="5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Numerous</a:t>
            </a:r>
          </a:p>
          <a:p>
            <a:pPr marL="0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statistical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models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have</a:t>
            </a:r>
            <a:r>
              <a:rPr sz="1400" spc="1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been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proposed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describe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ducts</a:t>
            </a:r>
            <a:r>
              <a:rPr sz="1400" spc="1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compute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</a:t>
            </a:r>
            <a:r>
              <a:rPr sz="1400" spc="-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heights under different atmospheric conditions.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3" y="8413366"/>
            <a:ext cx="6096392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presence</a:t>
            </a:r>
            <a:r>
              <a:rPr sz="1400" spc="3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3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ducts</a:t>
            </a:r>
            <a:r>
              <a:rPr sz="1400" spc="3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might</a:t>
            </a:r>
            <a:r>
              <a:rPr sz="1400" spc="3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</a:t>
            </a:r>
            <a:r>
              <a:rPr sz="1400" spc="3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always</a:t>
            </a:r>
            <a:r>
              <a:rPr sz="1400" spc="3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indicate</a:t>
            </a:r>
            <a:r>
              <a:rPr sz="1400" spc="3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enhanced</a:t>
            </a:r>
            <a:r>
              <a:rPr sz="1400" spc="3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strengths.</a:t>
            </a:r>
            <a:r>
              <a:rPr sz="1400" spc="2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2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instance,</a:t>
            </a:r>
            <a:r>
              <a:rPr sz="1400" spc="2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if</a:t>
            </a:r>
            <a:r>
              <a:rPr sz="1400" spc="2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</a:t>
            </a:r>
            <a:r>
              <a:rPr sz="1400" spc="2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3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unwanted</a:t>
            </a:r>
            <a:r>
              <a:rPr sz="1400" spc="2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distant</a:t>
            </a:r>
            <a:r>
              <a:rPr sz="1400" spc="2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transmitter</a:t>
            </a:r>
            <a:r>
              <a:rPr sz="1400" spc="2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also</a:t>
            </a:r>
            <a:r>
              <a:rPr sz="1400" spc="2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located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within</a:t>
            </a:r>
            <a:r>
              <a:rPr sz="1400" spc="5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duct,</a:t>
            </a:r>
            <a:r>
              <a:rPr sz="1400" spc="5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then</a:t>
            </a:r>
            <a:r>
              <a:rPr sz="1400" spc="5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</a:t>
            </a:r>
            <a:r>
              <a:rPr sz="1400" spc="5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5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always</a:t>
            </a:r>
            <a:r>
              <a:rPr sz="1400" spc="5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possibility</a:t>
            </a:r>
            <a:r>
              <a:rPr sz="1400" spc="5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5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system</a:t>
            </a:r>
            <a:r>
              <a:rPr sz="1400" spc="5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under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3" y="953388"/>
            <a:ext cx="6098056" cy="285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consideration</a:t>
            </a:r>
            <a:r>
              <a:rPr sz="1400" spc="3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being</a:t>
            </a:r>
            <a:r>
              <a:rPr sz="1400" spc="3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susceptible</a:t>
            </a:r>
            <a:r>
              <a:rPr sz="1400" spc="3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3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signal</a:t>
            </a:r>
            <a:r>
              <a:rPr sz="1400" spc="3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interference</a:t>
            </a:r>
            <a:r>
              <a:rPr sz="1400" spc="3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3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interception.</a:t>
            </a:r>
            <a:r>
              <a:rPr sz="1400" spc="3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3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dependent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location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1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paths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being</a:t>
            </a:r>
            <a:r>
              <a:rPr sz="1400" spc="1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investigated.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Another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scenario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2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might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arise</a:t>
            </a:r>
            <a:r>
              <a:rPr sz="1400" spc="2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interference</a:t>
            </a:r>
            <a:r>
              <a:rPr sz="1400" spc="2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between</a:t>
            </a:r>
            <a:r>
              <a:rPr sz="1400" spc="2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various</a:t>
            </a:r>
            <a:r>
              <a:rPr sz="1400" spc="2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2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modes</a:t>
            </a:r>
            <a:r>
              <a:rPr sz="1400" spc="2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exist</a:t>
            </a:r>
            <a:r>
              <a:rPr sz="1400" spc="4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within</a:t>
            </a:r>
            <a:r>
              <a:rPr sz="1400" spc="4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4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</a:t>
            </a:r>
            <a:r>
              <a:rPr sz="1400" spc="4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itself.</a:t>
            </a:r>
            <a:r>
              <a:rPr sz="1400" spc="4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Depending</a:t>
            </a:r>
            <a:r>
              <a:rPr sz="1400" spc="4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4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separation</a:t>
            </a:r>
            <a:r>
              <a:rPr sz="1400" spc="4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4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transmitter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receiver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prevailing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atmospheric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conditions,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could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destructive</a:t>
            </a:r>
            <a:r>
              <a:rPr sz="1400" spc="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interference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between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direct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reflected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rays,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latter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comprised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various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multiple</a:t>
            </a:r>
            <a:r>
              <a:rPr sz="1400" spc="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hop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(one-hop,</a:t>
            </a:r>
            <a:r>
              <a:rPr sz="14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two-hop,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</a:t>
            </a:r>
            <a:r>
              <a:rPr sz="1400" spc="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on)</a:t>
            </a:r>
            <a:r>
              <a:rPr sz="1400" spc="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modes.</a:t>
            </a:r>
            <a:r>
              <a:rPr sz="1400" spc="3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Additionally,</a:t>
            </a:r>
            <a:r>
              <a:rPr sz="1400" spc="3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signal</a:t>
            </a:r>
            <a:r>
              <a:rPr sz="1400" spc="3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degradation</a:t>
            </a:r>
            <a:r>
              <a:rPr sz="1400" spc="3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may</a:t>
            </a:r>
            <a:r>
              <a:rPr sz="1400" spc="3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also</a:t>
            </a:r>
            <a:r>
              <a:rPr sz="1400" spc="3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occur</a:t>
            </a:r>
            <a:r>
              <a:rPr sz="1400" spc="3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if</a:t>
            </a:r>
            <a:r>
              <a:rPr sz="1400" spc="3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</a:t>
            </a:r>
            <a:r>
              <a:rPr sz="1400" spc="3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3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destructive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interference</a:t>
            </a:r>
            <a:r>
              <a:rPr sz="1400" spc="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between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various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modes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arrive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receiver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after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refraction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</a:p>
          <a:p>
            <a:pPr marL="0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different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heights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troposphere.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All</a:t>
            </a:r>
            <a:r>
              <a:rPr sz="1400" spc="1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these</a:t>
            </a:r>
            <a:r>
              <a:rPr sz="1400" spc="1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situations</a:t>
            </a:r>
            <a:r>
              <a:rPr sz="1400" spc="1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could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possibly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cause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key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problems</a:t>
            </a:r>
            <a:r>
              <a:rPr sz="1400" spc="3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3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domain</a:t>
            </a:r>
            <a:r>
              <a:rPr sz="1400" spc="3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cellular</a:t>
            </a:r>
            <a:r>
              <a:rPr sz="1400" spc="3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mobile</a:t>
            </a:r>
            <a:r>
              <a:rPr sz="1400" spc="3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communication</a:t>
            </a:r>
            <a:r>
              <a:rPr sz="1400" spc="3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systems</a:t>
            </a:r>
            <a:r>
              <a:rPr sz="1400" spc="3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3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littoral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regions.</a:t>
            </a:r>
            <a:r>
              <a:rPr sz="1400" spc="2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Thus,</a:t>
            </a:r>
            <a:r>
              <a:rPr sz="1400" spc="2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3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addition</a:t>
            </a:r>
            <a:r>
              <a:rPr sz="1400" spc="3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3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aiding</a:t>
            </a:r>
            <a:r>
              <a:rPr sz="1400" spc="3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3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2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propagation,</a:t>
            </a:r>
            <a:r>
              <a:rPr sz="1400" spc="2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evaporation</a:t>
            </a:r>
            <a:r>
              <a:rPr sz="1400" spc="2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ducts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could</a:t>
            </a:r>
            <a:r>
              <a:rPr sz="1400" spc="1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also</a:t>
            </a:r>
            <a:r>
              <a:rPr sz="1400" spc="1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1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principal</a:t>
            </a:r>
            <a:r>
              <a:rPr sz="1400" spc="1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limiting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factors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beyond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line</a:t>
            </a:r>
            <a:r>
              <a:rPr sz="1400" spc="1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sight</a:t>
            </a:r>
            <a:r>
              <a:rPr sz="1400" spc="1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over-the-sea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UHF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3" y="3946046"/>
            <a:ext cx="2717276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VOHLLU+Times-Bold"/>
                <a:cs typeface="VOHLLU+Times-Bold"/>
              </a:rPr>
              <a:t>IONOSPHERE PROPAGATION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3" y="4273471"/>
            <a:ext cx="6100316" cy="1222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ionosphere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part</a:t>
            </a:r>
            <a:r>
              <a:rPr sz="1400" spc="2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upper atmosphere,</a:t>
            </a:r>
            <a:r>
              <a:rPr sz="1400" spc="2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2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about</a:t>
            </a:r>
            <a:r>
              <a:rPr sz="1400" spc="2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85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ODCNBC+Times-Roman"/>
                <a:cs typeface="ODCNBC+Times-Roman"/>
              </a:rPr>
              <a:t>km</a:t>
            </a:r>
            <a:r>
              <a:rPr sz="1400" spc="1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600 km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altitude,</a:t>
            </a:r>
            <a:r>
              <a:rPr sz="1400" spc="3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comprising</a:t>
            </a:r>
            <a:r>
              <a:rPr sz="1400" spc="3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portions</a:t>
            </a:r>
            <a:r>
              <a:rPr sz="1400" spc="3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mesosphere,</a:t>
            </a:r>
            <a:r>
              <a:rPr sz="1400" spc="3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thermosphere,</a:t>
            </a:r>
            <a:r>
              <a:rPr sz="1400" spc="3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3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exosphere,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thermosphere</a:t>
            </a:r>
            <a:r>
              <a:rPr sz="1400" spc="3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 exosphere, distinguished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because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 ionized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solar radiation.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plays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important</a:t>
            </a:r>
            <a:r>
              <a:rPr sz="1400" spc="1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part</a:t>
            </a:r>
            <a:r>
              <a:rPr sz="1400" spc="2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atmospheric</a:t>
            </a:r>
            <a:r>
              <a:rPr sz="1400" spc="1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electricity</a:t>
            </a:r>
            <a:r>
              <a:rPr sz="1400" spc="-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forms</a:t>
            </a:r>
            <a:r>
              <a:rPr sz="1400" spc="2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inner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edge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magnetosphere.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has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practical</a:t>
            </a:r>
            <a:r>
              <a:rPr sz="1400" spc="1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importance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because,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among</a:t>
            </a:r>
            <a:r>
              <a:rPr sz="1400" spc="1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other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functions,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influences radio wave Propagation to</a:t>
            </a:r>
            <a:r>
              <a:rPr sz="14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distant places on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earth.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3" y="5627495"/>
            <a:ext cx="6096302" cy="60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region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extending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 a</a:t>
            </a:r>
            <a:r>
              <a:rPr sz="1400" spc="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about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90</a:t>
            </a:r>
            <a:r>
              <a:rPr sz="1400" spc="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km to</a:t>
            </a:r>
            <a:r>
              <a:rPr sz="1400" spc="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over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thousands</a:t>
            </a:r>
            <a:r>
              <a:rPr sz="1400" spc="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 kms,</a:t>
            </a:r>
            <a:r>
              <a:rPr sz="1400" spc="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most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molecules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atmosphere</a:t>
            </a:r>
            <a:r>
              <a:rPr sz="1400" spc="1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1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ionized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6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radiation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1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Sun.</a:t>
            </a:r>
            <a:r>
              <a:rPr sz="1400" spc="6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region is called the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ionosphere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85" y="6368158"/>
            <a:ext cx="6096921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GIJANM+Times-Italic"/>
                <a:cs typeface="GIJANM+Times-Italic"/>
              </a:rPr>
              <a:t>At</a:t>
            </a:r>
            <a:r>
              <a:rPr sz="1400" u="sng" spc="126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GIJANM+Times-Italic"/>
                <a:cs typeface="GIJANM+Times-Italic"/>
              </a:rPr>
              <a:t>greater</a:t>
            </a:r>
            <a:r>
              <a:rPr sz="1400" u="sng" spc="123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GIJANM+Times-Italic"/>
                <a:cs typeface="GIJANM+Times-Italic"/>
              </a:rPr>
              <a:t>heights-</a:t>
            </a:r>
            <a:r>
              <a:rPr sz="1400" spc="121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intensity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ionizing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radiation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very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high,</a:t>
            </a:r>
            <a:r>
              <a:rPr sz="1400" spc="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few</a:t>
            </a:r>
            <a:r>
              <a:rPr sz="1400" spc="1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molecules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available for ionization,</a:t>
            </a:r>
            <a:r>
              <a:rPr sz="1400" spc="-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 density is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low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5" y="6904606"/>
            <a:ext cx="6097302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GIJANM+Times-Italic"/>
                <a:cs typeface="GIJANM+Times-Italic"/>
              </a:rPr>
              <a:t>As</a:t>
            </a:r>
            <a:r>
              <a:rPr sz="1400" u="sng" spc="283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GIJANM+Times-Italic"/>
                <a:cs typeface="GIJANM+Times-Italic"/>
              </a:rPr>
              <a:t>height</a:t>
            </a:r>
            <a:r>
              <a:rPr sz="1400" u="sng" spc="267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GIJANM+Times-Italic"/>
                <a:cs typeface="GIJANM+Times-Italic"/>
              </a:rPr>
              <a:t>decreases-</a:t>
            </a:r>
            <a:r>
              <a:rPr sz="1400" spc="279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more</a:t>
            </a:r>
            <a:r>
              <a:rPr sz="1400" spc="2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molecules</a:t>
            </a:r>
            <a:r>
              <a:rPr sz="1400" spc="2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available</a:t>
            </a:r>
            <a:r>
              <a:rPr sz="1400" spc="2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due</a:t>
            </a:r>
            <a:r>
              <a:rPr sz="1400" spc="2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reduced</a:t>
            </a:r>
            <a:r>
              <a:rPr sz="1400" spc="2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atmospheric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pressure, ionization density</a:t>
            </a:r>
            <a:r>
              <a:rPr sz="1400" spc="-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 higher (closer to</a:t>
            </a:r>
            <a:r>
              <a:rPr sz="14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earth)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395" y="7440651"/>
            <a:ext cx="2606045" cy="196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5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GIJANM+Times-Italic"/>
                <a:cs typeface="GIJANM+Times-Italic"/>
              </a:rPr>
              <a:t>But</a:t>
            </a:r>
            <a:r>
              <a:rPr sz="1400" u="sng" spc="362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GIJANM+Times-Italic"/>
                <a:cs typeface="GIJANM+Times-Italic"/>
              </a:rPr>
              <a:t>as</a:t>
            </a:r>
            <a:r>
              <a:rPr sz="1400" u="sng" spc="367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GIJANM+Times-Italic"/>
                <a:cs typeface="GIJANM+Times-Italic"/>
              </a:rPr>
              <a:t>height</a:t>
            </a:r>
            <a:r>
              <a:rPr sz="1400" u="sng" spc="363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GIJANM+Times-Italic"/>
                <a:cs typeface="GIJANM+Times-Italic"/>
              </a:rPr>
              <a:t>decreases</a:t>
            </a:r>
            <a:r>
              <a:rPr sz="1400" u="sng" spc="365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GIJANM+Times-Italic"/>
                <a:cs typeface="GIJANM+Times-Italic"/>
              </a:rPr>
              <a:t>further,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30423" y="7439529"/>
            <a:ext cx="327751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3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density</a:t>
            </a:r>
            <a:r>
              <a:rPr sz="1400" spc="3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decreases</a:t>
            </a:r>
            <a:r>
              <a:rPr sz="1400" spc="3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though</a:t>
            </a:r>
            <a:r>
              <a:rPr sz="1400" spc="3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405" y="7645270"/>
            <a:ext cx="6096204" cy="40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molecules</a:t>
            </a:r>
            <a:r>
              <a:rPr sz="1400" spc="1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5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available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since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energy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ionizing</a:t>
            </a:r>
            <a:r>
              <a:rPr sz="1400" spc="5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radiation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has</a:t>
            </a:r>
            <a:r>
              <a:rPr sz="1400" spc="1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been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used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up</a:t>
            </a:r>
            <a:r>
              <a:rPr sz="1400" spc="3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 create ions.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405" y="8182529"/>
            <a:ext cx="6095367" cy="402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Hence,</a:t>
            </a:r>
            <a:r>
              <a:rPr sz="1400" spc="1014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ionization</a:t>
            </a:r>
            <a:r>
              <a:rPr sz="1400" spc="320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is</a:t>
            </a:r>
            <a:r>
              <a:rPr sz="1400" spc="334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different</a:t>
            </a:r>
            <a:r>
              <a:rPr sz="1400" spc="335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at</a:t>
            </a:r>
            <a:r>
              <a:rPr sz="1400" spc="327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different</a:t>
            </a:r>
            <a:r>
              <a:rPr sz="1400" spc="335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heights</a:t>
            </a:r>
            <a:r>
              <a:rPr sz="1400" spc="337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above</a:t>
            </a:r>
            <a:r>
              <a:rPr sz="1400" spc="324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the</a:t>
            </a:r>
            <a:r>
              <a:rPr sz="1400" spc="335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earth</a:t>
            </a:r>
            <a:r>
              <a:rPr sz="1400" spc="332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and</a:t>
            </a:r>
            <a:r>
              <a:rPr sz="1400" spc="318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is</a:t>
            </a:r>
          </a:p>
          <a:p>
            <a:pPr marL="0" marR="0">
              <a:lnSpc>
                <a:spcPts val="1259"/>
              </a:lnSpc>
              <a:spcBef>
                <a:spcPts val="34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affected by time of day and solar activity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896105" y="8334756"/>
            <a:ext cx="5980176" cy="48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6105" y="6827526"/>
            <a:ext cx="5980176" cy="280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6105" y="3622554"/>
            <a:ext cx="5980176" cy="751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6105" y="914406"/>
            <a:ext cx="5980176" cy="1687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7078" y="2332128"/>
            <a:ext cx="130933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 layers.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3" y="2640456"/>
            <a:ext cx="6098245" cy="8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night</a:t>
            </a:r>
            <a:r>
              <a:rPr sz="1400" spc="1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</a:t>
            </a:r>
            <a:r>
              <a:rPr sz="1400" spc="1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1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only</a:t>
            </a:r>
            <a:r>
              <a:rPr sz="1400" spc="1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1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significant</a:t>
            </a:r>
            <a:r>
              <a:rPr sz="1400" spc="1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1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present,</a:t>
            </a:r>
            <a:r>
              <a:rPr sz="1400" spc="1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while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1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1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</a:t>
            </a:r>
            <a:r>
              <a:rPr sz="1400" spc="1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layers</a:t>
            </a:r>
            <a:r>
              <a:rPr sz="1400" spc="1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extremely</a:t>
            </a:r>
            <a:r>
              <a:rPr sz="1400" spc="1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low.</a:t>
            </a:r>
            <a:r>
              <a:rPr sz="1400" spc="1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During</a:t>
            </a:r>
            <a:r>
              <a:rPr sz="1400" spc="1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day,</a:t>
            </a:r>
            <a:r>
              <a:rPr sz="1400" spc="1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</a:t>
            </a:r>
            <a:r>
              <a:rPr sz="1400" spc="1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layers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become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much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more</a:t>
            </a:r>
            <a:r>
              <a:rPr sz="1400" spc="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heavily</a:t>
            </a:r>
            <a:r>
              <a:rPr sz="1400" spc="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ionized,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does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layer,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develops</a:t>
            </a:r>
            <a:r>
              <a:rPr sz="1400" spc="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additional,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weaker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region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ionisation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known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</a:t>
            </a:r>
            <a:r>
              <a:rPr sz="1400" spc="4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layer.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</a:t>
            </a:r>
            <a:r>
              <a:rPr sz="1400" spc="4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persists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43270" y="3323009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ODCNBC+Times-Roman"/>
                <a:cs typeface="ODCNBC+Times-Roman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18629" y="3323009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ODCNBC+Times-Roman"/>
                <a:cs typeface="ODCNBC+Times-Roman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393" y="3457320"/>
            <a:ext cx="6096461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1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day</a:t>
            </a:r>
            <a:r>
              <a:rPr sz="1400" spc="1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night</a:t>
            </a:r>
            <a:r>
              <a:rPr sz="1400" spc="1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region</a:t>
            </a:r>
            <a:r>
              <a:rPr sz="1400" spc="1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mainly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responsible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refraction</a:t>
            </a:r>
            <a:r>
              <a:rPr sz="1400" spc="1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393" y="3945810"/>
            <a:ext cx="711575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D layer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393" y="4208651"/>
            <a:ext cx="6097549" cy="8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</a:t>
            </a:r>
            <a:r>
              <a:rPr sz="1400" spc="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innermost</a:t>
            </a:r>
            <a:r>
              <a:rPr sz="1400" spc="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layer,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60</a:t>
            </a:r>
            <a:r>
              <a:rPr sz="1400" spc="-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km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90</a:t>
            </a:r>
            <a:r>
              <a:rPr sz="1400" spc="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km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above</a:t>
            </a:r>
            <a:r>
              <a:rPr sz="1400" spc="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5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here</a:t>
            </a:r>
            <a:r>
              <a:rPr sz="1400" spc="5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5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due</a:t>
            </a:r>
            <a:r>
              <a:rPr sz="1400" spc="5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5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Lyman</a:t>
            </a:r>
            <a:r>
              <a:rPr sz="1400" spc="6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series</a:t>
            </a:r>
            <a:r>
              <a:rPr sz="1400" spc="9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alpha</a:t>
            </a:r>
            <a:r>
              <a:rPr sz="1400" spc="5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hydrogen</a:t>
            </a:r>
            <a:r>
              <a:rPr sz="1400" spc="5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radiation</a:t>
            </a:r>
            <a:r>
              <a:rPr sz="1400" spc="6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6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3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121.5 nanometer</a:t>
            </a:r>
            <a:r>
              <a:rPr sz="1400" spc="8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(nm)..</a:t>
            </a:r>
            <a:r>
              <a:rPr sz="1400" spc="8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8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addition,</a:t>
            </a:r>
            <a:r>
              <a:rPr sz="1400" spc="8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8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 solar</a:t>
            </a:r>
            <a:r>
              <a:rPr sz="1400" spc="8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activity</a:t>
            </a:r>
            <a:r>
              <a:rPr sz="1400" spc="7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hard X</a:t>
            </a:r>
            <a:r>
              <a:rPr sz="1400" spc="8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rays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(wavelength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&lt;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 nm)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may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ionize</a:t>
            </a:r>
            <a:r>
              <a:rPr sz="14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(N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,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</a:t>
            </a:r>
            <a:r>
              <a:rPr sz="1400" spc="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).</a:t>
            </a:r>
            <a:r>
              <a:rPr sz="1400" spc="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During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night cosmic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rays produce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15866" y="4891204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ODCNBC+Times-Roman"/>
                <a:cs typeface="ODCNBC+Times-Roman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99330" y="4891204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ODCNBC+Times-Roman"/>
                <a:cs typeface="ODCNBC+Times-Roman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393" y="5025515"/>
            <a:ext cx="6097797" cy="2040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residual</a:t>
            </a:r>
            <a:r>
              <a:rPr sz="1400" spc="3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amount</a:t>
            </a:r>
            <a:r>
              <a:rPr sz="1400" spc="3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ionization.</a:t>
            </a:r>
            <a:r>
              <a:rPr sz="1400" spc="3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Recombination</a:t>
            </a:r>
            <a:r>
              <a:rPr sz="1400" spc="3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3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</a:t>
            </a:r>
            <a:r>
              <a:rPr sz="1400" spc="3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3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</a:t>
            </a:r>
            <a:r>
              <a:rPr sz="1400" spc="3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layer,</a:t>
            </a:r>
            <a:r>
              <a:rPr sz="1400" spc="3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net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effect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low,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but</a:t>
            </a:r>
            <a:r>
              <a:rPr sz="1400" spc="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loss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energy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great</a:t>
            </a:r>
            <a:r>
              <a:rPr sz="14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frequent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collisions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electrons</a:t>
            </a:r>
            <a:r>
              <a:rPr sz="1400" spc="3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(about</a:t>
            </a:r>
            <a:r>
              <a:rPr sz="1400" spc="3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ten</a:t>
            </a:r>
            <a:r>
              <a:rPr sz="1400" spc="3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collisions</a:t>
            </a:r>
            <a:r>
              <a:rPr sz="1400" spc="3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every</a:t>
            </a:r>
            <a:r>
              <a:rPr sz="1400" spc="3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msec).</a:t>
            </a:r>
            <a:r>
              <a:rPr sz="1400" spc="3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3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3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result</a:t>
            </a:r>
            <a:r>
              <a:rPr sz="1400" spc="3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high-frequency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(HF) radio</a:t>
            </a:r>
            <a:r>
              <a:rPr sz="1400" spc="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3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</a:t>
            </a:r>
            <a:r>
              <a:rPr sz="1400" spc="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reflected</a:t>
            </a:r>
            <a:r>
              <a:rPr sz="1400" spc="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 the D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but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suffer</a:t>
            </a:r>
            <a:r>
              <a:rPr sz="1400" spc="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loss</a:t>
            </a:r>
            <a:r>
              <a:rPr sz="1400" spc="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energy therein.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main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reason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absorption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HF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1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waves,</a:t>
            </a:r>
            <a:r>
              <a:rPr sz="1400" spc="1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particularly</a:t>
            </a:r>
            <a:r>
              <a:rPr sz="1400" spc="1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10</a:t>
            </a:r>
            <a:r>
              <a:rPr sz="1400" spc="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MHz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below,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progressively smaller</a:t>
            </a:r>
            <a:r>
              <a:rPr sz="1400" spc="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absorption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frequency gets</a:t>
            </a:r>
            <a:r>
              <a:rPr sz="1400" spc="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higher.</a:t>
            </a:r>
            <a:r>
              <a:rPr sz="1400" spc="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absorption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small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night</a:t>
            </a:r>
            <a:r>
              <a:rPr sz="1400" spc="1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greatest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about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midday.</a:t>
            </a:r>
            <a:r>
              <a:rPr sz="1400" spc="1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reduces</a:t>
            </a:r>
            <a:r>
              <a:rPr sz="1400" spc="1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greatly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after</a:t>
            </a:r>
            <a:r>
              <a:rPr sz="1400" spc="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sunset;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small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part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remains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 galactic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cosmic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rays.</a:t>
            </a:r>
            <a:r>
              <a:rPr sz="1400" spc="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common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example</a:t>
            </a:r>
          </a:p>
          <a:p>
            <a:pPr marL="0" marR="0">
              <a:lnSpc>
                <a:spcPts val="1270"/>
              </a:lnSpc>
              <a:spcBef>
                <a:spcPts val="39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 the</a:t>
            </a:r>
            <a:r>
              <a:rPr sz="1400" spc="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action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 disappearance</a:t>
            </a:r>
            <a:r>
              <a:rPr sz="1400" spc="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 distant</a:t>
            </a:r>
            <a:r>
              <a:rPr sz="1400" spc="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AM</a:t>
            </a:r>
            <a:r>
              <a:rPr sz="1400" spc="3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broadcast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band</a:t>
            </a:r>
            <a:r>
              <a:rPr sz="1400" spc="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stations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daytime.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393" y="7146922"/>
            <a:ext cx="6099379" cy="142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During solar</a:t>
            </a:r>
            <a:r>
              <a:rPr sz="1400" spc="1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proton</a:t>
            </a:r>
            <a:r>
              <a:rPr sz="1400" spc="1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events</a:t>
            </a:r>
            <a:r>
              <a:rPr sz="1400" spc="1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,</a:t>
            </a:r>
            <a:r>
              <a:rPr sz="1400" spc="1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reach</a:t>
            </a:r>
            <a:r>
              <a:rPr sz="1400" spc="1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unusually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</a:t>
            </a:r>
            <a:r>
              <a:rPr sz="1400" spc="1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levels</a:t>
            </a:r>
            <a:r>
              <a:rPr sz="1400" spc="1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D-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region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over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polar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latitudes.</a:t>
            </a:r>
            <a:r>
              <a:rPr sz="1400" spc="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Such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very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rare</a:t>
            </a:r>
            <a:r>
              <a:rPr sz="1400" spc="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events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known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Polar</a:t>
            </a:r>
            <a:r>
              <a:rPr sz="1400" spc="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Cap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Absorption</a:t>
            </a:r>
            <a:r>
              <a:rPr sz="1400" spc="6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(or</a:t>
            </a:r>
            <a:r>
              <a:rPr sz="1400" spc="6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PCA)</a:t>
            </a:r>
            <a:r>
              <a:rPr sz="1400" spc="6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events,</a:t>
            </a:r>
            <a:r>
              <a:rPr sz="1400" spc="6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because</a:t>
            </a:r>
            <a:r>
              <a:rPr sz="1400" spc="6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increased</a:t>
            </a:r>
            <a:r>
              <a:rPr sz="1400" spc="6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6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significantly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enhances</a:t>
            </a:r>
            <a:r>
              <a:rPr sz="1400" spc="3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absorption</a:t>
            </a:r>
            <a:r>
              <a:rPr sz="1400" spc="4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4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signals</a:t>
            </a:r>
            <a:r>
              <a:rPr sz="1400" spc="4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passing</a:t>
            </a:r>
            <a:r>
              <a:rPr sz="1400" spc="4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through</a:t>
            </a:r>
            <a:r>
              <a:rPr sz="1400" spc="4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region.</a:t>
            </a:r>
            <a:r>
              <a:rPr sz="1400" spc="4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4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fact,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absorption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levels</a:t>
            </a:r>
            <a:r>
              <a:rPr sz="1400" spc="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increase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many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tens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dB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during</a:t>
            </a:r>
            <a:r>
              <a:rPr sz="1400" spc="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intense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events,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enough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absorb</a:t>
            </a:r>
            <a:r>
              <a:rPr sz="1400" spc="1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most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(if</a:t>
            </a:r>
            <a:r>
              <a:rPr sz="1400" spc="1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</a:t>
            </a:r>
            <a:r>
              <a:rPr sz="1400" spc="1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all)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transpolar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HF</a:t>
            </a:r>
            <a:r>
              <a:rPr sz="1400" spc="1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signal</a:t>
            </a:r>
            <a:r>
              <a:rPr sz="1400" spc="1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transmissions.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Such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events typically</a:t>
            </a:r>
            <a:r>
              <a:rPr sz="1400" spc="-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last</a:t>
            </a:r>
            <a:r>
              <a:rPr sz="14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less than</a:t>
            </a:r>
            <a:r>
              <a:rPr sz="1400" spc="-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24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48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hours.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393" y="8656493"/>
            <a:ext cx="746457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E</a:t>
            </a:r>
            <a:r>
              <a:rPr sz="1400" spc="349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layer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896105" y="5314194"/>
            <a:ext cx="5980176" cy="56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6105" y="2959614"/>
            <a:ext cx="5980176" cy="719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393" y="953388"/>
            <a:ext cx="6097652" cy="224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E</a:t>
            </a:r>
            <a:r>
              <a:rPr sz="1400" spc="4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4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middle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layer,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90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km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120 km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above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due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soft</a:t>
            </a:r>
            <a:r>
              <a:rPr sz="1400" spc="1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X-ray</a:t>
            </a:r>
            <a:r>
              <a:rPr sz="1400" spc="1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(1-10</a:t>
            </a:r>
            <a:r>
              <a:rPr sz="1400" spc="-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nm)</a:t>
            </a:r>
            <a:r>
              <a:rPr sz="1400" spc="1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far</a:t>
            </a:r>
            <a:r>
              <a:rPr sz="1400" spc="1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ultraviolet</a:t>
            </a:r>
            <a:r>
              <a:rPr sz="1400" spc="1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(UV)</a:t>
            </a:r>
            <a:r>
              <a:rPr sz="1400" spc="1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solar</a:t>
            </a:r>
            <a:r>
              <a:rPr sz="1400" spc="1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radiation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molecular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oxygen(O</a:t>
            </a:r>
            <a:r>
              <a:rPr sz="1350" baseline="-14571" dirty="0">
                <a:solidFill>
                  <a:srgbClr val="000000"/>
                </a:solidFill>
                <a:latin typeface="ODCNBC+Times-Roman"/>
                <a:cs typeface="ODCNBC+Times-Roman"/>
              </a:rPr>
              <a:t>2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).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Normally,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oblique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incidence,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</a:p>
          <a:p>
            <a:pPr marL="0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only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reflect</a:t>
            </a:r>
            <a:r>
              <a:rPr sz="1400" spc="2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2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2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having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lower</a:t>
            </a:r>
            <a:r>
              <a:rPr sz="1400" spc="2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2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about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10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MHz</a:t>
            </a:r>
            <a:r>
              <a:rPr sz="1400" spc="2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may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contribute</a:t>
            </a:r>
            <a:r>
              <a:rPr sz="1400" spc="3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3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bit</a:t>
            </a:r>
            <a:r>
              <a:rPr sz="1400" spc="3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3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absorption</a:t>
            </a:r>
            <a:r>
              <a:rPr sz="1400" spc="3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3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</a:t>
            </a:r>
            <a:r>
              <a:rPr sz="1400" spc="3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above.</a:t>
            </a:r>
            <a:r>
              <a:rPr sz="1400" spc="3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However,</a:t>
            </a:r>
            <a:r>
              <a:rPr sz="1400" spc="3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during</a:t>
            </a:r>
            <a:r>
              <a:rPr sz="1400" spc="3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intense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Sporadic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3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events,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350" baseline="-14571" dirty="0">
                <a:solidFill>
                  <a:srgbClr val="000000"/>
                </a:solidFill>
                <a:latin typeface="ODCNBC+Times-Roman"/>
                <a:cs typeface="ODCNBC+Times-Roman"/>
              </a:rPr>
              <a:t>s</a:t>
            </a:r>
            <a:r>
              <a:rPr sz="1350" spc="122" baseline="-145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1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reflect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</a:t>
            </a:r>
            <a:r>
              <a:rPr sz="1400" spc="1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up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50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MHz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higher.</a:t>
            </a:r>
          </a:p>
          <a:p>
            <a:pPr marL="0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vertical</a:t>
            </a:r>
            <a:r>
              <a:rPr sz="1400" spc="2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structure</a:t>
            </a:r>
            <a:r>
              <a:rPr sz="1400" spc="2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2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2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primarily</a:t>
            </a:r>
            <a:r>
              <a:rPr sz="1400" spc="2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determined</a:t>
            </a:r>
            <a:r>
              <a:rPr sz="1400" spc="2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2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competing</a:t>
            </a:r>
          </a:p>
          <a:p>
            <a:pPr marL="0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effects</a:t>
            </a:r>
            <a:r>
              <a:rPr sz="1400" spc="2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2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recombination.</a:t>
            </a:r>
            <a:r>
              <a:rPr sz="1400" spc="2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night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2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2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rapidly</a:t>
            </a:r>
            <a:r>
              <a:rPr sz="1400" spc="2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disappears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because</a:t>
            </a:r>
            <a:r>
              <a:rPr sz="1400" spc="2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primary</a:t>
            </a:r>
            <a:r>
              <a:rPr sz="1400" spc="2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source</a:t>
            </a:r>
            <a:r>
              <a:rPr sz="1400" spc="2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2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</a:t>
            </a:r>
            <a:r>
              <a:rPr sz="1400" spc="2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longer</a:t>
            </a:r>
            <a:r>
              <a:rPr sz="1400" spc="2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present.</a:t>
            </a:r>
            <a:r>
              <a:rPr sz="1400" spc="2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After</a:t>
            </a:r>
            <a:r>
              <a:rPr sz="1400" spc="2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sunset</a:t>
            </a:r>
            <a:r>
              <a:rPr sz="1400" spc="3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increase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</a:t>
            </a:r>
            <a:r>
              <a:rPr sz="1400" spc="1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1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maximum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increases</a:t>
            </a:r>
            <a:r>
              <a:rPr sz="1400" spc="1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range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 can travel by</a:t>
            </a:r>
            <a:r>
              <a:rPr sz="1400" spc="-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reflection from</a:t>
            </a:r>
            <a:r>
              <a:rPr sz="1400" spc="-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layer.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3" y="3250867"/>
            <a:ext cx="315648" cy="210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E</a:t>
            </a:r>
            <a:r>
              <a:rPr sz="1350" baseline="-14571" dirty="0">
                <a:solidFill>
                  <a:srgbClr val="000000"/>
                </a:solidFill>
                <a:latin typeface="VOHLLU+Times-Bold"/>
                <a:cs typeface="VOHLLU+Times-Bold"/>
              </a:rPr>
              <a:t>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3" y="3513708"/>
            <a:ext cx="6097644" cy="203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350" baseline="-14571" dirty="0">
                <a:solidFill>
                  <a:srgbClr val="000000"/>
                </a:solidFill>
                <a:latin typeface="ODCNBC+Times-Roman"/>
                <a:cs typeface="ODCNBC+Times-Roman"/>
              </a:rPr>
              <a:t>s</a:t>
            </a:r>
            <a:r>
              <a:rPr sz="1350" spc="122" baseline="-145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2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(sporadic</a:t>
            </a:r>
            <a:r>
              <a:rPr sz="1400" spc="2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E-layer)</a:t>
            </a:r>
            <a:r>
              <a:rPr sz="1400" spc="2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characterized</a:t>
            </a:r>
            <a:r>
              <a:rPr sz="1400" spc="2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2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small,</a:t>
            </a:r>
            <a:r>
              <a:rPr sz="1400" spc="2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thin</a:t>
            </a:r>
            <a:r>
              <a:rPr sz="1400" spc="2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clouds</a:t>
            </a:r>
            <a:r>
              <a:rPr sz="1400" spc="2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intense</a:t>
            </a:r>
          </a:p>
          <a:p>
            <a:pPr marL="0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ionization,</a:t>
            </a:r>
            <a:r>
              <a:rPr sz="1400" spc="2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2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2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support</a:t>
            </a:r>
            <a:r>
              <a:rPr sz="1400" spc="2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reflection</a:t>
            </a:r>
            <a:r>
              <a:rPr sz="1400" spc="2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2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waves,</a:t>
            </a:r>
            <a:r>
              <a:rPr sz="1400" spc="2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rarely</a:t>
            </a:r>
            <a:r>
              <a:rPr sz="1400" spc="2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up</a:t>
            </a:r>
            <a:r>
              <a:rPr sz="1400" spc="2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225 MHz.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Sporadic-E</a:t>
            </a:r>
            <a:r>
              <a:rPr sz="1400" spc="2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events</a:t>
            </a:r>
            <a:r>
              <a:rPr sz="1400" spc="2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may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last</a:t>
            </a:r>
            <a:r>
              <a:rPr sz="1400" spc="2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2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just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few</a:t>
            </a:r>
            <a:r>
              <a:rPr sz="1400" spc="2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minutes</a:t>
            </a:r>
            <a:r>
              <a:rPr sz="1400" spc="2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22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several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hours. Sporadic</a:t>
            </a:r>
            <a:r>
              <a:rPr sz="1400" spc="2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6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makes</a:t>
            </a:r>
            <a:r>
              <a:rPr sz="1400" spc="2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2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amateurs</a:t>
            </a:r>
            <a:r>
              <a:rPr sz="1400" spc="6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very</a:t>
            </a:r>
            <a:r>
              <a:rPr sz="1400" spc="2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excited,</a:t>
            </a:r>
            <a:r>
              <a:rPr sz="1400" spc="2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3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2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paths</a:t>
            </a:r>
            <a:r>
              <a:rPr sz="1400" spc="2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2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generally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unreachable</a:t>
            </a:r>
            <a:r>
              <a:rPr sz="1400" spc="1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1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open</a:t>
            </a:r>
            <a:r>
              <a:rPr sz="1400" spc="1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up.</a:t>
            </a:r>
            <a:r>
              <a:rPr sz="1400" spc="1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</a:t>
            </a:r>
            <a:r>
              <a:rPr sz="1400" spc="1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1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multiple</a:t>
            </a:r>
            <a:r>
              <a:rPr sz="1400" spc="1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causes</a:t>
            </a:r>
            <a:r>
              <a:rPr sz="1400" spc="1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sporadic-E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still</a:t>
            </a:r>
            <a:r>
              <a:rPr sz="1400" spc="2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being</a:t>
            </a:r>
            <a:r>
              <a:rPr sz="1400" spc="2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pursued</a:t>
            </a:r>
            <a:r>
              <a:rPr sz="1400" spc="2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2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researchers.</a:t>
            </a:r>
            <a:r>
              <a:rPr sz="1400" spc="2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2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2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occurs</a:t>
            </a:r>
            <a:r>
              <a:rPr sz="1400" spc="2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most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frequently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during</a:t>
            </a:r>
            <a:r>
              <a:rPr sz="1400" spc="2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summer</a:t>
            </a:r>
            <a:r>
              <a:rPr sz="1400" spc="3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months</a:t>
            </a:r>
            <a:r>
              <a:rPr sz="1400" spc="2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when</a:t>
            </a:r>
            <a:r>
              <a:rPr sz="1400" spc="2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</a:t>
            </a:r>
            <a:r>
              <a:rPr sz="1400" spc="2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signal</a:t>
            </a:r>
            <a:r>
              <a:rPr sz="1400" spc="2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levels</a:t>
            </a:r>
            <a:r>
              <a:rPr sz="1400" spc="3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may</a:t>
            </a:r>
            <a:r>
              <a:rPr sz="1400" spc="2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2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reached.</a:t>
            </a:r>
            <a:r>
              <a:rPr sz="1400" spc="2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skip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distances</a:t>
            </a:r>
            <a:r>
              <a:rPr sz="1400" spc="6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6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generally</a:t>
            </a:r>
            <a:r>
              <a:rPr sz="1400" spc="6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around</a:t>
            </a:r>
            <a:r>
              <a:rPr sz="1400" spc="6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1,000 km</a:t>
            </a:r>
            <a:r>
              <a:rPr sz="1400" spc="6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(620 mi).</a:t>
            </a:r>
            <a:r>
              <a:rPr sz="1400" spc="6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Distances</a:t>
            </a:r>
            <a:r>
              <a:rPr sz="1400" spc="6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6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one</a:t>
            </a:r>
            <a:r>
              <a:rPr sz="1400" spc="6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hop</a:t>
            </a:r>
          </a:p>
          <a:p>
            <a:pPr marL="0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1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close</a:t>
            </a:r>
            <a:r>
              <a:rPr sz="1400" spc="1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1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900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km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[500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miles]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25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up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2,500 km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(1,600 mi).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Double-hop reception over 3,500 km</a:t>
            </a:r>
            <a:r>
              <a:rPr sz="1400" spc="-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(2,200 mi) is possible.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3" y="5643453"/>
            <a:ext cx="766192" cy="219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OHLLU+Times-Bold"/>
                <a:cs typeface="VOHLLU+Times-Bold"/>
              </a:rPr>
              <a:t>F layer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393" y="5914007"/>
            <a:ext cx="6097859" cy="1630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F</a:t>
            </a:r>
            <a:r>
              <a:rPr sz="1400" spc="3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7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3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region,</a:t>
            </a:r>
            <a:r>
              <a:rPr sz="1400" spc="3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also</a:t>
            </a:r>
            <a:r>
              <a:rPr sz="1400" spc="3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known</a:t>
            </a:r>
            <a:r>
              <a:rPr sz="1400" spc="3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3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Appleton</a:t>
            </a:r>
            <a:r>
              <a:rPr sz="1400" spc="3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3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extends</a:t>
            </a:r>
            <a:r>
              <a:rPr sz="1400" spc="3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3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about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200 km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more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500 km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above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Earth.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1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densest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point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ionosphere,</a:t>
            </a:r>
            <a:r>
              <a:rPr sz="1400" spc="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implies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signals</a:t>
            </a:r>
            <a:r>
              <a:rPr sz="1400" spc="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penetrating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will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escape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into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space.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higher</a:t>
            </a:r>
            <a:r>
              <a:rPr sz="1400" spc="1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altitudes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amount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oxygen</a:t>
            </a:r>
            <a:r>
              <a:rPr sz="1400" spc="1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ions</a:t>
            </a:r>
            <a:r>
              <a:rPr sz="1400" spc="1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decreases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lighter</a:t>
            </a:r>
            <a:r>
              <a:rPr sz="1400" spc="1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ions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such</a:t>
            </a:r>
            <a:r>
              <a:rPr sz="1400" spc="1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hydrogen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helium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become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dominant,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topside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ionosphere .</a:t>
            </a:r>
            <a:r>
              <a:rPr sz="1400" spc="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Here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extreme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ultraviolet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(UV,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10–100 nm)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solar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radiation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ionizes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atomic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oxygen.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consists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one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night,</a:t>
            </a:r>
            <a:r>
              <a:rPr sz="1400" spc="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but</a:t>
            </a:r>
            <a:r>
              <a:rPr sz="1400" spc="1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during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day,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deformation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often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forms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profile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labeled</a:t>
            </a:r>
            <a:r>
              <a:rPr sz="14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.</a:t>
            </a:r>
            <a:r>
              <a:rPr sz="1400" spc="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</a:t>
            </a:r>
            <a:r>
              <a:rPr sz="1400" spc="4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remains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day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night</a:t>
            </a:r>
            <a:r>
              <a:rPr sz="1400" spc="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responsible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64762" y="7414946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ODCNBC+Times-Roman"/>
                <a:cs typeface="ODCNBC+Times-Roman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49978" y="7414946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ODCNBC+Times-Roman"/>
                <a:cs typeface="ODCNBC+Times-Roman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393" y="7549258"/>
            <a:ext cx="6095443" cy="40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most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skywave</a:t>
            </a:r>
            <a:r>
              <a:rPr sz="1400" spc="4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 radio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waves,</a:t>
            </a:r>
            <a:r>
              <a:rPr sz="1400" spc="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facilitating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</a:t>
            </a:r>
            <a:r>
              <a:rPr sz="14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frequency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(HF,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shortwave ) radio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communications over</a:t>
            </a:r>
            <a:r>
              <a:rPr sz="1400" spc="-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long distances</a:t>
            </a:r>
            <a:r>
              <a:rPr sz="1350" dirty="0">
                <a:solidFill>
                  <a:srgbClr val="000000"/>
                </a:solidFill>
                <a:latin typeface="ODCNBC+Times-Roman"/>
                <a:cs typeface="ODCNBC+Times-Roman"/>
              </a:rPr>
              <a:t>.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72305" y="1275588"/>
            <a:ext cx="5076443" cy="3419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3" y="963251"/>
            <a:ext cx="3519358" cy="219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OHLLU+Times-Bold"/>
                <a:cs typeface="VOHLLU+Times-Bold"/>
              </a:rPr>
              <a:t>Day and night structure of</a:t>
            </a:r>
            <a:r>
              <a:rPr sz="1600" spc="-10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600" dirty="0">
                <a:solidFill>
                  <a:srgbClr val="000000"/>
                </a:solidFill>
                <a:latin typeface="VOHLLU+Times-Bold"/>
                <a:cs typeface="VOHLLU+Times-Bold"/>
              </a:rPr>
              <a:t>ionosphere: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3" y="5264783"/>
            <a:ext cx="6096018" cy="402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OHLLU+Times-Bold"/>
                <a:cs typeface="VOHLLU+Times-Bold"/>
              </a:rPr>
              <a:t>VARIATIONS IN THE IONOSPHERE</a:t>
            </a:r>
            <a:r>
              <a:rPr sz="1200" spc="307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[Integrated Publishing, Electrical Engineering</a:t>
            </a:r>
          </a:p>
          <a:p>
            <a:pPr marL="5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Training Series]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8" y="5851522"/>
            <a:ext cx="6096435" cy="810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Because</a:t>
            </a:r>
            <a:r>
              <a:rPr sz="1400" spc="2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existence</a:t>
            </a:r>
            <a:r>
              <a:rPr sz="1400" spc="2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ionosphere</a:t>
            </a:r>
            <a:r>
              <a:rPr sz="1400" spc="2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directly</a:t>
            </a:r>
            <a:r>
              <a:rPr sz="1400" spc="2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related</a:t>
            </a:r>
            <a:r>
              <a:rPr sz="1400" spc="2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radiations</a:t>
            </a:r>
            <a:r>
              <a:rPr sz="1400" spc="2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emitted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2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sun,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movement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</a:t>
            </a:r>
            <a:r>
              <a:rPr sz="1400" spc="2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about</a:t>
            </a:r>
            <a:r>
              <a:rPr sz="1400" spc="2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</a:t>
            </a:r>
            <a:r>
              <a:rPr sz="1400" spc="2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changes</a:t>
            </a:r>
            <a:r>
              <a:rPr sz="1400" spc="2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sun's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activity</a:t>
            </a:r>
            <a:r>
              <a:rPr sz="1400" spc="2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will</a:t>
            </a:r>
            <a:r>
              <a:rPr sz="1400" spc="2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result</a:t>
            </a:r>
            <a:r>
              <a:rPr sz="1400" spc="2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</a:t>
            </a:r>
            <a:r>
              <a:rPr sz="1400" spc="2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ionosphere.</a:t>
            </a:r>
            <a:r>
              <a:rPr sz="1400" spc="2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These</a:t>
            </a:r>
            <a:r>
              <a:rPr sz="1400" spc="2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</a:t>
            </a:r>
            <a:r>
              <a:rPr sz="1400" spc="2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two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general types: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8" y="6846693"/>
            <a:ext cx="6096827" cy="40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(1)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those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more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less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regular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occur</a:t>
            </a:r>
            <a:r>
              <a:rPr sz="1400" spc="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cycles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and,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therefore,</a:t>
            </a:r>
            <a:r>
              <a:rPr sz="1400" spc="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predicted in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advance</a:t>
            </a:r>
            <a:r>
              <a:rPr sz="1400" spc="-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 reasonable accuracy, 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8" y="7433434"/>
            <a:ext cx="6097185" cy="606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(2)</a:t>
            </a:r>
            <a:r>
              <a:rPr sz="1400" spc="2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those</a:t>
            </a:r>
            <a:r>
              <a:rPr sz="1400" spc="2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2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irregular</a:t>
            </a:r>
            <a:r>
              <a:rPr sz="1400" spc="2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3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result</a:t>
            </a:r>
            <a:r>
              <a:rPr sz="1400" spc="2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abnormal</a:t>
            </a:r>
            <a:r>
              <a:rPr sz="1400" spc="2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behavior</a:t>
            </a:r>
            <a:r>
              <a:rPr sz="1400" spc="2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</a:t>
            </a:r>
            <a:r>
              <a:rPr sz="1400" spc="2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therefore,</a:t>
            </a:r>
            <a:r>
              <a:rPr sz="1400" spc="2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cannot</a:t>
            </a:r>
            <a:r>
              <a:rPr sz="1400" spc="2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2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predicted</a:t>
            </a:r>
            <a:r>
              <a:rPr sz="1400" spc="2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advance.</a:t>
            </a:r>
            <a:r>
              <a:rPr sz="1400" spc="2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Both</a:t>
            </a:r>
            <a:r>
              <a:rPr sz="1400" spc="2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regular</a:t>
            </a:r>
            <a:r>
              <a:rPr sz="1400" spc="2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irregular</a:t>
            </a:r>
            <a:r>
              <a:rPr sz="1400" spc="2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have important effects on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 wave propagation.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8" y="8222865"/>
            <a:ext cx="1501575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Regular Variations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398" y="8606913"/>
            <a:ext cx="6096638" cy="402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regular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affect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extent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ionosphere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divided into four main</a:t>
            </a:r>
            <a:r>
              <a:rPr sz="1400" spc="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classes: daily, seasonal,</a:t>
            </a:r>
            <a:r>
              <a:rPr sz="1400" spc="-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11-year, and</a:t>
            </a:r>
            <a:r>
              <a:rPr sz="1400" spc="-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27-day</a:t>
            </a:r>
            <a:r>
              <a:rPr sz="1400" spc="-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variations.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3" y="952675"/>
            <a:ext cx="6097011" cy="607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DAILY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.</a:t>
            </a:r>
            <a:r>
              <a:rPr sz="1400" spc="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-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Daily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ionosphere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result</a:t>
            </a:r>
            <a:r>
              <a:rPr sz="1400" spc="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24-hour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rotation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</a:p>
          <a:p>
            <a:pPr marL="2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</a:t>
            </a:r>
            <a:r>
              <a:rPr sz="1400" spc="2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about</a:t>
            </a:r>
            <a:r>
              <a:rPr sz="1400" spc="2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its</a:t>
            </a:r>
            <a:r>
              <a:rPr sz="1400" spc="2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axis.</a:t>
            </a:r>
            <a:r>
              <a:rPr sz="1400" spc="2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Daily</a:t>
            </a:r>
            <a:r>
              <a:rPr sz="1400" spc="2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</a:t>
            </a:r>
            <a:r>
              <a:rPr sz="1400" spc="2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different</a:t>
            </a:r>
            <a:r>
              <a:rPr sz="1400" spc="2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layers</a:t>
            </a:r>
            <a:r>
              <a:rPr sz="1400" spc="2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(fig.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2-14)</a:t>
            </a:r>
            <a:r>
              <a:rPr sz="1400" spc="2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</a:p>
          <a:p>
            <a:pPr marL="2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summarized as follows: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396" y="1744344"/>
            <a:ext cx="6097391" cy="1629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D layer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reflects VLF</a:t>
            </a:r>
            <a:r>
              <a:rPr sz="1400" spc="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waves; is important for long</a:t>
            </a:r>
            <a:r>
              <a:rPr sz="1400" spc="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range</a:t>
            </a:r>
            <a:r>
              <a:rPr sz="1400" spc="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VLF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communications;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refracts</a:t>
            </a:r>
            <a:r>
              <a:rPr sz="1400" spc="1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lf</a:t>
            </a:r>
            <a:r>
              <a:rPr sz="1400" spc="1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-20" dirty="0">
                <a:solidFill>
                  <a:srgbClr val="000000"/>
                </a:solidFill>
                <a:latin typeface="ODCNBC+Times-Roman"/>
                <a:cs typeface="ODCNBC+Times-Roman"/>
              </a:rPr>
              <a:t>mf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1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short</a:t>
            </a:r>
            <a:r>
              <a:rPr sz="1400" spc="1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range</a:t>
            </a:r>
            <a:r>
              <a:rPr sz="1400" spc="1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communications;</a:t>
            </a:r>
            <a:r>
              <a:rPr sz="1400" spc="1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absorbs</a:t>
            </a:r>
            <a:r>
              <a:rPr sz="1400" spc="1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HF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waves;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little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effect</a:t>
            </a:r>
            <a:r>
              <a:rPr sz="1400" spc="1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vhf</a:t>
            </a:r>
            <a:r>
              <a:rPr sz="1400" spc="1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above;</a:t>
            </a:r>
            <a:r>
              <a:rPr sz="1400" spc="1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disappears</a:t>
            </a:r>
            <a:r>
              <a:rPr sz="1400" spc="1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night.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1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layer,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depends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angle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sun.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refracts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HF</a:t>
            </a:r>
            <a:r>
              <a:rPr sz="1400" spc="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during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day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up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20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megahertz</a:t>
            </a:r>
            <a:r>
              <a:rPr sz="1400" spc="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distances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about</a:t>
            </a:r>
            <a:r>
              <a:rPr sz="1400" spc="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1200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miles.</a:t>
            </a:r>
            <a:r>
              <a:rPr sz="14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greatly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reduced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night.</a:t>
            </a:r>
            <a:r>
              <a:rPr sz="1400" spc="2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Structure</a:t>
            </a:r>
            <a:r>
              <a:rPr sz="1400" spc="2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density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</a:t>
            </a:r>
            <a:r>
              <a:rPr sz="1400" spc="2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region</a:t>
            </a:r>
            <a:r>
              <a:rPr sz="1400" spc="2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depend</a:t>
            </a:r>
            <a:r>
              <a:rPr sz="1400" spc="2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2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time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day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angle</a:t>
            </a:r>
            <a:r>
              <a:rPr sz="14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sun.</a:t>
            </a:r>
            <a:r>
              <a:rPr sz="14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region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consists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one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1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during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night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splits</a:t>
            </a:r>
            <a:r>
              <a:rPr sz="1400" spc="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into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two layers during daylight hours.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2993" y="3556379"/>
            <a:ext cx="5078315" cy="199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DNDANF+Symbol"/>
                <a:cs typeface="DNDANF+Symbol"/>
              </a:rPr>
              <a:t>•</a:t>
            </a:r>
            <a:r>
              <a:rPr sz="1000" spc="10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 density</a:t>
            </a:r>
            <a:r>
              <a:rPr sz="1400" spc="-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 the F1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 depends</a:t>
            </a:r>
            <a:r>
              <a:rPr sz="1400" spc="-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angle of</a:t>
            </a:r>
            <a:r>
              <a:rPr sz="1400" spc="-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sun.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6" y="3938903"/>
            <a:ext cx="5020163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Its main</a:t>
            </a:r>
            <a:r>
              <a:rPr sz="1400" spc="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effect is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 absorb hf waves passing through to</a:t>
            </a:r>
            <a:r>
              <a:rPr sz="14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F2 layer.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2993" y="4322951"/>
            <a:ext cx="5868658" cy="402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DNDANF+Symbol"/>
                <a:cs typeface="DNDANF+Symbol"/>
              </a:rPr>
              <a:t>•</a:t>
            </a:r>
            <a:r>
              <a:rPr sz="1000" spc="10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8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F2</a:t>
            </a:r>
            <a:r>
              <a:rPr sz="1400" spc="8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8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7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7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most</a:t>
            </a:r>
            <a:r>
              <a:rPr sz="1400" spc="7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important</a:t>
            </a:r>
            <a:r>
              <a:rPr sz="1400" spc="7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8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7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long</a:t>
            </a:r>
            <a:r>
              <a:rPr sz="1400" spc="7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distance</a:t>
            </a:r>
            <a:r>
              <a:rPr sz="1400" spc="8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HF</a:t>
            </a:r>
          </a:p>
          <a:p>
            <a:pPr marL="228606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communications.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400" y="4909691"/>
            <a:ext cx="6095501" cy="402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2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very</a:t>
            </a:r>
            <a:r>
              <a:rPr sz="1400" spc="2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variable</a:t>
            </a:r>
            <a:r>
              <a:rPr sz="1400" spc="2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2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its</a:t>
            </a:r>
            <a:r>
              <a:rPr sz="1400" spc="2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</a:t>
            </a:r>
            <a:r>
              <a:rPr sz="1400" spc="2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density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change</a:t>
            </a:r>
            <a:r>
              <a:rPr sz="1400" spc="2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2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time</a:t>
            </a:r>
            <a:r>
              <a:rPr sz="1400" spc="2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day,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season, and sunspot activity.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2" y="5501721"/>
            <a:ext cx="6095531" cy="115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OHLLU+Times-Bold"/>
                <a:cs typeface="VOHLLU+Times-Bold"/>
              </a:rPr>
              <a:t>SEASONAL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.</a:t>
            </a:r>
            <a:r>
              <a:rPr sz="1600" spc="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-</a:t>
            </a:r>
            <a:r>
              <a:rPr sz="1600" spc="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Seasonal</a:t>
            </a:r>
            <a:r>
              <a:rPr sz="16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</a:t>
            </a:r>
            <a:r>
              <a:rPr sz="16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6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600" spc="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result</a:t>
            </a:r>
            <a:r>
              <a:rPr sz="16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6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6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Earth</a:t>
            </a:r>
            <a:r>
              <a:rPr sz="1600" spc="1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revolving</a:t>
            </a:r>
          </a:p>
          <a:p>
            <a:pPr marL="0" marR="0">
              <a:lnSpc>
                <a:spcPts val="1444"/>
              </a:lnSpc>
              <a:spcBef>
                <a:spcPts val="44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around</a:t>
            </a:r>
            <a:r>
              <a:rPr sz="1600" spc="5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600" spc="5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sun;</a:t>
            </a:r>
            <a:r>
              <a:rPr sz="1600" spc="5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600" spc="5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relative</a:t>
            </a:r>
            <a:r>
              <a:rPr sz="1600" spc="5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position</a:t>
            </a:r>
            <a:r>
              <a:rPr sz="1600" spc="5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600" spc="5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600" spc="5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sun</a:t>
            </a:r>
            <a:r>
              <a:rPr sz="1600" spc="5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moves</a:t>
            </a:r>
            <a:r>
              <a:rPr sz="1600" spc="5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600" spc="5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one</a:t>
            </a:r>
          </a:p>
          <a:p>
            <a:pPr marL="0" marR="0">
              <a:lnSpc>
                <a:spcPts val="1444"/>
              </a:lnSpc>
              <a:spcBef>
                <a:spcPts val="39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hemisphere</a:t>
            </a:r>
            <a:r>
              <a:rPr sz="1600" spc="1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600" spc="1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6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other</a:t>
            </a:r>
            <a:r>
              <a:rPr sz="16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600" spc="1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changes</a:t>
            </a:r>
            <a:r>
              <a:rPr sz="16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600" spc="1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seasons.</a:t>
            </a:r>
            <a:r>
              <a:rPr sz="16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Seasonal</a:t>
            </a:r>
            <a:r>
              <a:rPr sz="16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</a:t>
            </a:r>
            <a:r>
              <a:rPr sz="16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</a:p>
          <a:p>
            <a:pPr marL="0" marR="0">
              <a:lnSpc>
                <a:spcPts val="1444"/>
              </a:lnSpc>
              <a:spcBef>
                <a:spcPts val="45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6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D,</a:t>
            </a:r>
            <a:r>
              <a:rPr sz="16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E,</a:t>
            </a:r>
            <a:r>
              <a:rPr sz="1600" spc="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6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F1</a:t>
            </a:r>
            <a:r>
              <a:rPr sz="1600" spc="1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layers</a:t>
            </a:r>
            <a:r>
              <a:rPr sz="16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correspond</a:t>
            </a:r>
            <a:r>
              <a:rPr sz="16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600" spc="1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6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highest</a:t>
            </a:r>
            <a:r>
              <a:rPr sz="16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angle</a:t>
            </a:r>
            <a:r>
              <a:rPr sz="16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6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6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sun;</a:t>
            </a:r>
            <a:r>
              <a:rPr sz="16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thus</a:t>
            </a:r>
          </a:p>
          <a:p>
            <a:pPr marL="0" marR="0">
              <a:lnSpc>
                <a:spcPts val="1444"/>
              </a:lnSpc>
              <a:spcBef>
                <a:spcPts val="39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600" spc="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6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density</a:t>
            </a:r>
            <a:r>
              <a:rPr sz="16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6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these</a:t>
            </a:r>
            <a:r>
              <a:rPr sz="16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layers</a:t>
            </a:r>
            <a:r>
              <a:rPr sz="1600" spc="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6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greatest</a:t>
            </a:r>
            <a:r>
              <a:rPr sz="16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during</a:t>
            </a:r>
            <a:r>
              <a:rPr sz="16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600" spc="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summer.</a:t>
            </a:r>
            <a:r>
              <a:rPr sz="16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392" y="6669914"/>
            <a:ext cx="6097388" cy="834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F2</a:t>
            </a:r>
            <a:r>
              <a:rPr sz="1600" spc="2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layer,</a:t>
            </a:r>
            <a:r>
              <a:rPr sz="1600" spc="2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however,</a:t>
            </a:r>
            <a:r>
              <a:rPr sz="16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does</a:t>
            </a:r>
            <a:r>
              <a:rPr sz="1600" spc="2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600" dirty="0">
                <a:solidFill>
                  <a:srgbClr val="000000"/>
                </a:solidFill>
                <a:latin typeface="ODCNBC+Times-Roman"/>
                <a:cs typeface="ODCNBC+Times-Roman"/>
              </a:rPr>
              <a:t>not</a:t>
            </a:r>
            <a:r>
              <a:rPr sz="1600" spc="2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follow</a:t>
            </a:r>
            <a:r>
              <a:rPr sz="1400" spc="2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2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pattern;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its</a:t>
            </a:r>
            <a:r>
              <a:rPr sz="1400" spc="2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2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greatest</a:t>
            </a:r>
            <a:r>
              <a:rPr sz="1400" spc="2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</a:p>
          <a:p>
            <a:pPr marL="1" marR="0">
              <a:lnSpc>
                <a:spcPts val="1270"/>
              </a:lnSpc>
              <a:spcBef>
                <a:spcPts val="35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winter</a:t>
            </a:r>
            <a:r>
              <a:rPr sz="1400" spc="1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least</a:t>
            </a:r>
            <a:r>
              <a:rPr sz="1400" spc="1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summer,</a:t>
            </a:r>
            <a:r>
              <a:rPr sz="1400" spc="1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reverse</a:t>
            </a:r>
            <a:r>
              <a:rPr sz="1400" spc="1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what</a:t>
            </a:r>
            <a:r>
              <a:rPr sz="1400" spc="1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might</a:t>
            </a:r>
            <a:r>
              <a:rPr sz="1400" spc="1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1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expected.</a:t>
            </a:r>
            <a:r>
              <a:rPr sz="1400" spc="1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1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result,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operating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</a:t>
            </a:r>
            <a:r>
              <a:rPr sz="1400" spc="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F2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higher</a:t>
            </a:r>
            <a:r>
              <a:rPr sz="1400" spc="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winter</a:t>
            </a:r>
            <a:r>
              <a:rPr sz="1400" spc="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1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summer.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394" y="7688754"/>
            <a:ext cx="6097850" cy="1427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ELEVEN-YEAR</a:t>
            </a:r>
            <a:r>
              <a:rPr sz="1400" spc="56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SUN</a:t>
            </a:r>
            <a:r>
              <a:rPr sz="1400" spc="56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SPOT</a:t>
            </a:r>
            <a:r>
              <a:rPr sz="1400" spc="59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CYCLE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.</a:t>
            </a:r>
            <a:r>
              <a:rPr sz="1400" spc="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-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One</a:t>
            </a:r>
            <a:r>
              <a:rPr sz="1400" spc="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most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notable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phenomena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surface</a:t>
            </a:r>
            <a:r>
              <a:rPr sz="1400" spc="2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</a:t>
            </a:r>
            <a:r>
              <a:rPr sz="1400" spc="2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appearance</a:t>
            </a:r>
            <a:r>
              <a:rPr sz="1400" spc="2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disappearance</a:t>
            </a:r>
            <a:r>
              <a:rPr sz="1400" spc="2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dark,</a:t>
            </a:r>
            <a:r>
              <a:rPr sz="1400" spc="2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irregularly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shaped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areas</a:t>
            </a:r>
            <a:r>
              <a:rPr sz="1400" spc="1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known</a:t>
            </a:r>
            <a:r>
              <a:rPr sz="1400" spc="1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1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SUNSPOTS.</a:t>
            </a:r>
            <a:r>
              <a:rPr sz="1400" spc="1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exact</a:t>
            </a:r>
            <a:r>
              <a:rPr sz="1400" spc="1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nature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sunspots</a:t>
            </a:r>
            <a:r>
              <a:rPr sz="1400" spc="1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</a:t>
            </a:r>
            <a:r>
              <a:rPr sz="1400" spc="1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known,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but</a:t>
            </a:r>
            <a:r>
              <a:rPr sz="1400" spc="3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scientists</a:t>
            </a:r>
            <a:r>
              <a:rPr sz="1400" spc="3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believe</a:t>
            </a:r>
            <a:r>
              <a:rPr sz="1400" spc="3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they</a:t>
            </a:r>
            <a:r>
              <a:rPr sz="1400" spc="2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3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caused</a:t>
            </a:r>
            <a:r>
              <a:rPr sz="1400" spc="3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3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violent</a:t>
            </a:r>
            <a:r>
              <a:rPr sz="1400" spc="3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eruptions</a:t>
            </a:r>
            <a:r>
              <a:rPr sz="1400" spc="3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2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</a:t>
            </a:r>
            <a:r>
              <a:rPr sz="1400" spc="3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3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characterized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unusually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strong</a:t>
            </a:r>
            <a:r>
              <a:rPr sz="1400" spc="1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magnetic</a:t>
            </a:r>
            <a:r>
              <a:rPr sz="1400" spc="1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fields.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These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sunspots</a:t>
            </a:r>
            <a:r>
              <a:rPr sz="1400" spc="1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responsible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1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level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ionosphere.</a:t>
            </a:r>
            <a:r>
              <a:rPr sz="1400" spc="1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Sunspots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can,</a:t>
            </a:r>
            <a:r>
              <a:rPr sz="1400" spc="2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course,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occur unexpectedly,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life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span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individual</a:t>
            </a:r>
            <a:r>
              <a:rPr sz="1400" spc="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sunspots</a:t>
            </a:r>
            <a:r>
              <a:rPr sz="1400" spc="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variable;</a:t>
            </a:r>
            <a:r>
              <a:rPr sz="1400" spc="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however, a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3" y="953388"/>
            <a:ext cx="6096592" cy="606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regular</a:t>
            </a:r>
            <a:r>
              <a:rPr sz="1400" spc="2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cycle</a:t>
            </a:r>
            <a:r>
              <a:rPr sz="1400" spc="2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activity</a:t>
            </a:r>
            <a:r>
              <a:rPr sz="1400" spc="2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has</a:t>
            </a:r>
            <a:r>
              <a:rPr sz="1400" spc="2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also</a:t>
            </a:r>
            <a:r>
              <a:rPr sz="1400" spc="2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been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observed.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2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cycle</a:t>
            </a:r>
            <a:r>
              <a:rPr sz="1400" spc="2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has</a:t>
            </a:r>
            <a:r>
              <a:rPr sz="1400" spc="2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both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minimum</a:t>
            </a:r>
            <a:r>
              <a:rPr sz="1400" spc="1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maximum</a:t>
            </a:r>
            <a:r>
              <a:rPr sz="1400" spc="1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level</a:t>
            </a:r>
            <a:r>
              <a:rPr sz="1400" spc="1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</a:t>
            </a:r>
            <a:r>
              <a:rPr sz="1400" spc="1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activity</a:t>
            </a:r>
            <a:r>
              <a:rPr sz="1400" spc="1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1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occur</a:t>
            </a:r>
            <a:r>
              <a:rPr sz="1400" spc="1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approximately</a:t>
            </a:r>
            <a:r>
              <a:rPr sz="1400" spc="1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every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11 years.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3" y="1744344"/>
            <a:ext cx="6096048" cy="812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During</a:t>
            </a:r>
            <a:r>
              <a:rPr sz="1400" spc="1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periods</a:t>
            </a:r>
            <a:r>
              <a:rPr sz="1400" spc="1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maximum</a:t>
            </a:r>
            <a:r>
              <a:rPr sz="1400" spc="1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</a:t>
            </a:r>
            <a:r>
              <a:rPr sz="1400" spc="1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activity,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1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density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all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increases.</a:t>
            </a:r>
            <a:r>
              <a:rPr sz="1400" spc="2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Because</a:t>
            </a:r>
            <a:r>
              <a:rPr sz="1400" spc="3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this,</a:t>
            </a:r>
            <a:r>
              <a:rPr sz="1400" spc="2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absorption</a:t>
            </a:r>
            <a:r>
              <a:rPr sz="1400" spc="3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3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</a:t>
            </a:r>
            <a:r>
              <a:rPr sz="1400" spc="2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2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increases</a:t>
            </a:r>
            <a:r>
              <a:rPr sz="1400" spc="3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3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critical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 for the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E, F1, and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F2</a:t>
            </a:r>
            <a:r>
              <a:rPr sz="1400" spc="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layers are higher. At these times, higher operating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 must be used for</a:t>
            </a:r>
            <a:r>
              <a:rPr sz="14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long distance</a:t>
            </a:r>
            <a:r>
              <a:rPr sz="14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communications.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3" y="2738804"/>
            <a:ext cx="6096619" cy="812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27-DAY</a:t>
            </a:r>
            <a:r>
              <a:rPr sz="1400" spc="138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SUNSPOT</a:t>
            </a:r>
            <a:r>
              <a:rPr sz="1400" spc="143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CYCLE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.</a:t>
            </a:r>
            <a:r>
              <a:rPr sz="1400" spc="1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-</a:t>
            </a:r>
            <a:r>
              <a:rPr sz="1400" spc="1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number</a:t>
            </a:r>
            <a:r>
              <a:rPr sz="1400" spc="1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sunspots</a:t>
            </a:r>
            <a:r>
              <a:rPr sz="1400" spc="1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existence</a:t>
            </a:r>
            <a:r>
              <a:rPr sz="1400" spc="1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any</a:t>
            </a:r>
            <a:r>
              <a:rPr sz="1400" spc="1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time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continually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subject</a:t>
            </a:r>
            <a:r>
              <a:rPr sz="1400" spc="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change</a:t>
            </a:r>
            <a:r>
              <a:rPr sz="1400" spc="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some</a:t>
            </a:r>
            <a:r>
              <a:rPr sz="1400" spc="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disappear</a:t>
            </a:r>
            <a:r>
              <a:rPr sz="1400" spc="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new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ones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emerge.</a:t>
            </a:r>
            <a:r>
              <a:rPr sz="1400" spc="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rotates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1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its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own</a:t>
            </a:r>
            <a:r>
              <a:rPr sz="1400" spc="1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axis,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these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sunspots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visible</a:t>
            </a:r>
            <a:r>
              <a:rPr sz="1400" spc="1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27-day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intervals,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approximate period required for the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 to make one complete rotation.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3" y="3736213"/>
            <a:ext cx="6096737" cy="1219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27-day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</a:t>
            </a:r>
            <a:r>
              <a:rPr sz="1400" spc="1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cycle</a:t>
            </a:r>
            <a:r>
              <a:rPr sz="1400" spc="1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causes</a:t>
            </a:r>
            <a:r>
              <a:rPr sz="1400" spc="1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</a:t>
            </a:r>
            <a:r>
              <a:rPr sz="1400" spc="1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density</a:t>
            </a:r>
            <a:r>
              <a:rPr sz="1400" spc="1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2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day-to-day</a:t>
            </a:r>
            <a:r>
              <a:rPr sz="1400" spc="2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basis.</a:t>
            </a:r>
            <a:r>
              <a:rPr sz="1400" spc="2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fluctuations</a:t>
            </a:r>
            <a:r>
              <a:rPr sz="1400" spc="2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F2</a:t>
            </a:r>
            <a:r>
              <a:rPr sz="1400" spc="2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2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greater</a:t>
            </a:r>
            <a:r>
              <a:rPr sz="1400" spc="2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2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2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other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layer.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reason,</a:t>
            </a:r>
            <a:r>
              <a:rPr sz="1400" spc="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precise</a:t>
            </a:r>
            <a:r>
              <a:rPr sz="1400" spc="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predictions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day-to-day</a:t>
            </a:r>
            <a:r>
              <a:rPr sz="1400" spc="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basis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critical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frequency</a:t>
            </a:r>
            <a:r>
              <a:rPr sz="1400" spc="2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F2</a:t>
            </a:r>
            <a:r>
              <a:rPr sz="1400" spc="2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2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</a:t>
            </a:r>
            <a:r>
              <a:rPr sz="1400" spc="2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possible.</a:t>
            </a:r>
            <a:r>
              <a:rPr sz="1400" spc="2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calculating</a:t>
            </a:r>
            <a:r>
              <a:rPr sz="1400" spc="2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</a:t>
            </a:r>
            <a:r>
              <a:rPr sz="1400" spc="2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2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long-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distance</a:t>
            </a:r>
            <a:r>
              <a:rPr sz="1400" spc="1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communications,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allowances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fluctuations</a:t>
            </a:r>
            <a:r>
              <a:rPr sz="1400" spc="1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F2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must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made.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3" y="5140861"/>
            <a:ext cx="1709087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VOHLLU+Times-Bold"/>
                <a:cs typeface="VOHLLU+Times-Bold"/>
              </a:rPr>
              <a:t>Irregular Variations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9" y="5522339"/>
            <a:ext cx="6096352" cy="6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Irregular</a:t>
            </a:r>
            <a:r>
              <a:rPr sz="1400" spc="3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</a:t>
            </a:r>
            <a:r>
              <a:rPr sz="1400" spc="3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3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3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conditions</a:t>
            </a:r>
            <a:r>
              <a:rPr sz="1400" spc="3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also</a:t>
            </a:r>
            <a:r>
              <a:rPr sz="1400" spc="3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have</a:t>
            </a:r>
            <a:r>
              <a:rPr sz="1400" spc="3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3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important</a:t>
            </a:r>
            <a:r>
              <a:rPr sz="1400" spc="3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effect</a:t>
            </a:r>
            <a:r>
              <a:rPr sz="1400" spc="3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1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1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propagation.</a:t>
            </a:r>
            <a:r>
              <a:rPr sz="1400" spc="1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Because</a:t>
            </a:r>
            <a:r>
              <a:rPr sz="1400" spc="1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these</a:t>
            </a:r>
            <a:r>
              <a:rPr sz="1400" spc="1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</a:t>
            </a:r>
            <a:r>
              <a:rPr sz="1400" spc="1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1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irregular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unpredictable,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they</a:t>
            </a:r>
            <a:r>
              <a:rPr sz="1400" spc="-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 drastically</a:t>
            </a:r>
            <a:r>
              <a:rPr sz="1400" spc="-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affect communications capabilities without any</a:t>
            </a:r>
            <a:r>
              <a:rPr sz="1400" spc="-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warning.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399" y="6313294"/>
            <a:ext cx="6097141" cy="402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more</a:t>
            </a:r>
            <a:r>
              <a:rPr sz="1400" spc="5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common</a:t>
            </a:r>
            <a:r>
              <a:rPr sz="1400" spc="5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irregular</a:t>
            </a:r>
            <a:r>
              <a:rPr sz="1400" spc="5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variations</a:t>
            </a:r>
            <a:r>
              <a:rPr sz="1400" spc="5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5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sporadic</a:t>
            </a:r>
            <a:r>
              <a:rPr sz="1400" spc="5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ODCNBC+Times-Roman"/>
                <a:cs typeface="ODCNBC+Times-Roman"/>
              </a:rPr>
              <a:t>E,</a:t>
            </a:r>
            <a:r>
              <a:rPr sz="1400" spc="5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sudden</a:t>
            </a:r>
            <a:r>
              <a:rPr sz="1400" spc="5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disturbances, and ionospheric storms.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399" y="6899321"/>
            <a:ext cx="6098884" cy="1017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SPORADIC</a:t>
            </a:r>
            <a:r>
              <a:rPr sz="1400" spc="104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E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.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-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Irregular</a:t>
            </a:r>
            <a:r>
              <a:rPr sz="1400" spc="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cloud-like</a:t>
            </a:r>
            <a:r>
              <a:rPr sz="1400" spc="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patches</a:t>
            </a:r>
            <a:r>
              <a:rPr sz="1400" spc="1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unusually</a:t>
            </a:r>
            <a:r>
              <a:rPr sz="1400" spc="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ionization,</a:t>
            </a:r>
            <a:r>
              <a:rPr sz="1400" spc="1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called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sporadic</a:t>
            </a:r>
            <a:r>
              <a:rPr sz="1400" spc="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E,</a:t>
            </a:r>
            <a:r>
              <a:rPr sz="1400" spc="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often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form</a:t>
            </a:r>
            <a:r>
              <a:rPr sz="1400" spc="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heights</a:t>
            </a:r>
            <a:r>
              <a:rPr sz="1400" spc="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near</a:t>
            </a:r>
            <a:r>
              <a:rPr sz="1400" spc="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normal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layer.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Exactly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what</a:t>
            </a:r>
            <a:r>
              <a:rPr sz="1400" spc="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causes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</a:p>
          <a:p>
            <a:pPr marL="1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phenomenon</a:t>
            </a:r>
            <a:r>
              <a:rPr sz="1400" spc="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</a:t>
            </a:r>
            <a:r>
              <a:rPr sz="1400" spc="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known,</a:t>
            </a:r>
            <a:r>
              <a:rPr sz="1400" spc="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nor</a:t>
            </a:r>
            <a:r>
              <a:rPr sz="1400" spc="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its</a:t>
            </a:r>
            <a:r>
              <a:rPr sz="1400" spc="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occurrence</a:t>
            </a:r>
            <a:r>
              <a:rPr sz="1400" spc="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predicted.</a:t>
            </a:r>
            <a:r>
              <a:rPr sz="1400" spc="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3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known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vary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significantly</a:t>
            </a:r>
            <a:r>
              <a:rPr sz="1400" spc="1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2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latitude,</a:t>
            </a:r>
            <a:r>
              <a:rPr sz="1400" spc="2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northern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latitudes,</a:t>
            </a:r>
            <a:r>
              <a:rPr sz="1400" spc="1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appears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1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closely</a:t>
            </a:r>
          </a:p>
          <a:p>
            <a:pPr marL="1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related to</a:t>
            </a:r>
            <a:r>
              <a:rPr sz="1400" spc="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aurora</a:t>
            </a:r>
            <a:r>
              <a:rPr sz="1400" spc="-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borealis or</a:t>
            </a:r>
            <a:r>
              <a:rPr sz="1400" spc="-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northern lights.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400" y="8100945"/>
            <a:ext cx="6097077" cy="606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2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times</a:t>
            </a:r>
            <a:r>
              <a:rPr sz="1400" spc="2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sporadic</a:t>
            </a:r>
            <a:r>
              <a:rPr sz="1400" spc="2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2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</a:t>
            </a:r>
            <a:r>
              <a:rPr sz="1400" spc="2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thin</a:t>
            </a:r>
            <a:r>
              <a:rPr sz="1400" spc="2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2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2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2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penetrate</a:t>
            </a:r>
            <a:r>
              <a:rPr sz="1400" spc="2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2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easily</a:t>
            </a:r>
            <a:r>
              <a:rPr sz="1400" spc="2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2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returned</a:t>
            </a:r>
            <a:r>
              <a:rPr sz="1400" spc="2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</a:t>
            </a:r>
            <a:r>
              <a:rPr sz="1400" spc="2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2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upper</a:t>
            </a:r>
            <a:r>
              <a:rPr sz="1400" spc="2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layers.</a:t>
            </a:r>
            <a:r>
              <a:rPr sz="1400" spc="2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3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other</a:t>
            </a:r>
            <a:r>
              <a:rPr sz="1400" spc="2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times,</a:t>
            </a:r>
            <a:r>
              <a:rPr sz="1400" spc="2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2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extends</a:t>
            </a:r>
            <a:r>
              <a:rPr sz="1400" spc="2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up</a:t>
            </a:r>
            <a:r>
              <a:rPr sz="1400" spc="2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several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hundred miles and is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heavily</a:t>
            </a:r>
            <a:r>
              <a:rPr sz="1400" spc="-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ionized.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3" y="953388"/>
            <a:ext cx="6097440" cy="1016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These</a:t>
            </a:r>
            <a:r>
              <a:rPr sz="14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characteristics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may</a:t>
            </a:r>
            <a:r>
              <a:rPr sz="1400" spc="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1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either</a:t>
            </a:r>
            <a:r>
              <a:rPr sz="1400" spc="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harmful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helpful</a:t>
            </a:r>
            <a:r>
              <a:rPr sz="1400" spc="1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1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4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example,</a:t>
            </a:r>
            <a:r>
              <a:rPr sz="1400" spc="4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sporadic</a:t>
            </a:r>
            <a:r>
              <a:rPr sz="1400" spc="4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4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may</a:t>
            </a:r>
            <a:r>
              <a:rPr sz="1400" spc="4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blank</a:t>
            </a:r>
            <a:r>
              <a:rPr sz="1400" spc="4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out</a:t>
            </a:r>
            <a:r>
              <a:rPr sz="1400" spc="4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use</a:t>
            </a:r>
            <a:r>
              <a:rPr sz="1400" spc="4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4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higher,</a:t>
            </a:r>
            <a:r>
              <a:rPr sz="1400" spc="4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more</a:t>
            </a:r>
            <a:r>
              <a:rPr sz="1400" spc="4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favorable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4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layers</a:t>
            </a:r>
            <a:r>
              <a:rPr sz="1400" spc="4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4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cause</a:t>
            </a:r>
            <a:r>
              <a:rPr sz="1400" spc="4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additional</a:t>
            </a:r>
            <a:r>
              <a:rPr sz="1400" spc="4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absorption</a:t>
            </a:r>
            <a:r>
              <a:rPr sz="1400" spc="4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4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4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4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4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some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frequencies.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Also,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cause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additional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multipath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problems</a:t>
            </a:r>
            <a:r>
              <a:rPr sz="1400" spc="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delay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arrival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times of the rays of rf</a:t>
            </a:r>
            <a:r>
              <a:rPr sz="1400" spc="-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energy.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393" y="2152776"/>
            <a:ext cx="6096208" cy="1016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other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hand,</a:t>
            </a:r>
            <a:r>
              <a:rPr sz="1400" spc="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critical</a:t>
            </a:r>
            <a:r>
              <a:rPr sz="1400" spc="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frequency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sporadic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very</a:t>
            </a:r>
            <a:r>
              <a:rPr sz="1400" spc="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greater</a:t>
            </a:r>
            <a:r>
              <a:rPr sz="1400" spc="1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1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double</a:t>
            </a:r>
            <a:r>
              <a:rPr sz="1400" spc="1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critical</a:t>
            </a:r>
            <a:r>
              <a:rPr sz="1400" spc="1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frequency</a:t>
            </a:r>
            <a:r>
              <a:rPr sz="1400" spc="1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normal</a:t>
            </a:r>
            <a:r>
              <a:rPr sz="1400" spc="1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layers.</a:t>
            </a:r>
            <a:r>
              <a:rPr sz="1400" spc="1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condition</a:t>
            </a:r>
            <a:r>
              <a:rPr sz="1400" spc="1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may</a:t>
            </a:r>
            <a:r>
              <a:rPr sz="1400" spc="1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permit</a:t>
            </a:r>
            <a:r>
              <a:rPr sz="1400" spc="1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long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distance</a:t>
            </a:r>
            <a:r>
              <a:rPr sz="1400" spc="1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transmission</a:t>
            </a:r>
            <a:r>
              <a:rPr sz="1400" spc="1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signals</a:t>
            </a:r>
            <a:r>
              <a:rPr sz="1400" spc="1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5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unusually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frequencies.</a:t>
            </a:r>
            <a:r>
              <a:rPr sz="1400" spc="2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2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may</a:t>
            </a:r>
            <a:r>
              <a:rPr sz="1400" spc="2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also</a:t>
            </a:r>
            <a:r>
              <a:rPr sz="1400" spc="2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permit</a:t>
            </a:r>
            <a:r>
              <a:rPr sz="1400" spc="2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short</a:t>
            </a:r>
            <a:r>
              <a:rPr sz="1400" spc="2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distance</a:t>
            </a:r>
            <a:r>
              <a:rPr sz="1400" spc="2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communications</a:t>
            </a:r>
            <a:r>
              <a:rPr sz="1400" spc="2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locations</a:t>
            </a:r>
            <a:r>
              <a:rPr sz="1400" spc="2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would normally</a:t>
            </a:r>
            <a:r>
              <a:rPr sz="1400" spc="-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 in</a:t>
            </a:r>
            <a:r>
              <a:rPr sz="1400" spc="-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skip zone.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3" y="3353689"/>
            <a:ext cx="6097001" cy="6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sporadic</a:t>
            </a:r>
            <a:r>
              <a:rPr sz="1400" spc="2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1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form</a:t>
            </a:r>
            <a:r>
              <a:rPr sz="1400" spc="1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disappear</a:t>
            </a:r>
            <a:r>
              <a:rPr sz="1400" spc="1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2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short</a:t>
            </a:r>
            <a:r>
              <a:rPr sz="1400" spc="1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time</a:t>
            </a:r>
            <a:r>
              <a:rPr sz="1400" spc="2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during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either</a:t>
            </a:r>
            <a:r>
              <a:rPr sz="1400" spc="1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day</a:t>
            </a:r>
            <a:r>
              <a:rPr sz="1400" spc="1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night.</a:t>
            </a:r>
            <a:r>
              <a:rPr sz="1400" spc="1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However,</a:t>
            </a:r>
            <a:r>
              <a:rPr sz="1400" spc="1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1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usually</a:t>
            </a:r>
            <a:r>
              <a:rPr sz="1400" spc="1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does</a:t>
            </a:r>
            <a:r>
              <a:rPr sz="1400" spc="1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</a:t>
            </a:r>
            <a:r>
              <a:rPr sz="1400" spc="1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occur</a:t>
            </a:r>
            <a:r>
              <a:rPr sz="1400" spc="1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same</a:t>
            </a:r>
            <a:r>
              <a:rPr sz="1400" spc="1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time</a:t>
            </a:r>
            <a:r>
              <a:rPr sz="1400" spc="1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all</a:t>
            </a:r>
            <a:r>
              <a:rPr sz="1400" spc="1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transmitting</a:t>
            </a:r>
            <a:r>
              <a:rPr sz="1400" spc="1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receiving stations.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3" y="4143931"/>
            <a:ext cx="6097910" cy="14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SUDDEN</a:t>
            </a:r>
            <a:r>
              <a:rPr sz="1400" spc="512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IONOSPHERIC</a:t>
            </a:r>
            <a:r>
              <a:rPr sz="1400" spc="510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DISTURBANCES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.</a:t>
            </a:r>
            <a:r>
              <a:rPr sz="1400" spc="5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-</a:t>
            </a:r>
            <a:r>
              <a:rPr sz="1400" spc="5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most</a:t>
            </a:r>
            <a:r>
              <a:rPr sz="1400" spc="5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startling</a:t>
            </a:r>
            <a:r>
              <a:rPr sz="1400" spc="5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5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13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irregularities</a:t>
            </a:r>
            <a:r>
              <a:rPr sz="1400" spc="13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3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known</a:t>
            </a:r>
            <a:r>
              <a:rPr sz="1400" spc="13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13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3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SUDDEN</a:t>
            </a:r>
            <a:r>
              <a:rPr sz="1400" spc="13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DISTURBANCE</a:t>
            </a:r>
            <a:r>
              <a:rPr sz="1400" spc="1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(SID).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These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disturbances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may</a:t>
            </a:r>
            <a:r>
              <a:rPr sz="1400" spc="1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occur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without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warning</a:t>
            </a:r>
            <a:r>
              <a:rPr sz="1400" spc="1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prevail</a:t>
            </a:r>
            <a:r>
              <a:rPr sz="1400" spc="2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2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any</a:t>
            </a:r>
            <a:r>
              <a:rPr sz="1400" spc="1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length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8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time,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1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few</a:t>
            </a:r>
            <a:r>
              <a:rPr sz="1400" spc="2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minutes</a:t>
            </a:r>
            <a:r>
              <a:rPr sz="1400" spc="2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2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several</a:t>
            </a:r>
            <a:r>
              <a:rPr sz="1400" spc="1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hours.</a:t>
            </a:r>
            <a:r>
              <a:rPr sz="1400" spc="1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When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SID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occurs, long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distance propagation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 hf radio</a:t>
            </a:r>
            <a:r>
              <a:rPr sz="1400" spc="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 almost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totally "blanked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out."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immediate</a:t>
            </a:r>
            <a:r>
              <a:rPr sz="1400" spc="1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effect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1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radio</a:t>
            </a:r>
            <a:r>
              <a:rPr sz="1400" spc="1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operators</a:t>
            </a:r>
            <a:r>
              <a:rPr sz="1400" spc="1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listening</a:t>
            </a:r>
            <a:r>
              <a:rPr sz="1400" spc="2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normal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</a:t>
            </a:r>
            <a:r>
              <a:rPr sz="1400" spc="1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inclined to</a:t>
            </a:r>
            <a:r>
              <a:rPr sz="1400" spc="-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believe</a:t>
            </a:r>
            <a:r>
              <a:rPr sz="1400" spc="-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their receivers have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gone dead.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3" y="5753987"/>
            <a:ext cx="6097828" cy="142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When</a:t>
            </a:r>
            <a:r>
              <a:rPr sz="1400" spc="4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SID</a:t>
            </a:r>
            <a:r>
              <a:rPr sz="1400" spc="4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has</a:t>
            </a:r>
            <a:r>
              <a:rPr sz="1400" spc="4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occurred,</a:t>
            </a:r>
            <a:r>
              <a:rPr sz="1400" spc="4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examination</a:t>
            </a:r>
            <a:r>
              <a:rPr sz="1400" spc="4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</a:t>
            </a:r>
            <a:r>
              <a:rPr sz="1400" spc="4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has</a:t>
            </a:r>
            <a:r>
              <a:rPr sz="1400" spc="4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revealed</a:t>
            </a:r>
            <a:r>
              <a:rPr sz="1400" spc="4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3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bright</a:t>
            </a:r>
            <a:r>
              <a:rPr sz="1400" spc="4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solar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eruption.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All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stations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lying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wholly,</a:t>
            </a:r>
            <a:r>
              <a:rPr sz="1400" spc="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part,</a:t>
            </a:r>
            <a:r>
              <a:rPr sz="1400" spc="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sunward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side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affected. The</a:t>
            </a:r>
            <a:r>
              <a:rPr sz="1400" spc="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solar eruption</a:t>
            </a:r>
            <a:r>
              <a:rPr sz="1400" spc="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produces</a:t>
            </a:r>
            <a:r>
              <a:rPr sz="1400" spc="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unusually intense burst of ultraviolet light,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which</a:t>
            </a:r>
            <a:r>
              <a:rPr sz="1400" spc="1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</a:t>
            </a:r>
            <a:r>
              <a:rPr sz="1400" spc="2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absorbed</a:t>
            </a:r>
            <a:r>
              <a:rPr sz="1400" spc="2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1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F2,</a:t>
            </a:r>
            <a:r>
              <a:rPr sz="1400" spc="1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F1,</a:t>
            </a:r>
            <a:r>
              <a:rPr sz="1400" spc="20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</a:t>
            </a:r>
            <a:r>
              <a:rPr sz="1400" spc="1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layers,</a:t>
            </a:r>
            <a:r>
              <a:rPr sz="1400" spc="2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but</a:t>
            </a:r>
            <a:r>
              <a:rPr sz="1400" spc="1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instead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causes</a:t>
            </a:r>
            <a:r>
              <a:rPr sz="1400" spc="2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sudden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abnormal</a:t>
            </a:r>
            <a:r>
              <a:rPr sz="1400" spc="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increase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ionization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density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</a:t>
            </a:r>
            <a:r>
              <a:rPr sz="1400" spc="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layer.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result,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above</a:t>
            </a:r>
            <a:r>
              <a:rPr sz="1400" spc="35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</a:t>
            </a:r>
            <a:r>
              <a:rPr sz="1400" spc="3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3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2</a:t>
            </a:r>
            <a:r>
              <a:rPr sz="1400" spc="3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megahertz</a:t>
            </a:r>
            <a:r>
              <a:rPr sz="1400" spc="3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3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unable</a:t>
            </a:r>
            <a:r>
              <a:rPr sz="1400" spc="3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3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penetrate</a:t>
            </a:r>
            <a:r>
              <a:rPr sz="1400" spc="3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</a:t>
            </a:r>
            <a:r>
              <a:rPr sz="1400" spc="3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  <a:r>
              <a:rPr sz="1400" spc="37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3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3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usually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completely</a:t>
            </a:r>
            <a:r>
              <a:rPr sz="1400" spc="-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absorbed by</a:t>
            </a:r>
            <a:r>
              <a:rPr sz="1400" spc="-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 layer.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3" y="7362617"/>
            <a:ext cx="6097363" cy="811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IONOSPHERIC</a:t>
            </a:r>
            <a:r>
              <a:rPr sz="1400" spc="139" dirty="0">
                <a:solidFill>
                  <a:srgbClr val="000000"/>
                </a:solidFill>
                <a:latin typeface="VOHLLU+Times-Bold"/>
                <a:cs typeface="VOHLLU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OHLLU+Times-Bold"/>
                <a:cs typeface="VOHLLU+Times-Bold"/>
              </a:rPr>
              <a:t>STORMS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.</a:t>
            </a:r>
            <a:r>
              <a:rPr sz="1400" spc="1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-</a:t>
            </a:r>
            <a:r>
              <a:rPr sz="1400" spc="1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1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storms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1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disturbances</a:t>
            </a:r>
            <a:r>
              <a:rPr sz="1400" spc="1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Earth's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magnetic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field.</a:t>
            </a:r>
            <a:r>
              <a:rPr sz="1400" spc="1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They</a:t>
            </a:r>
            <a:r>
              <a:rPr sz="1400" spc="1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1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associated,</a:t>
            </a:r>
            <a:r>
              <a:rPr sz="1400" spc="1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</a:t>
            </a:r>
            <a:r>
              <a:rPr sz="1400" spc="1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manner</a:t>
            </a:r>
            <a:r>
              <a:rPr sz="1400" spc="1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</a:t>
            </a:r>
            <a:r>
              <a:rPr sz="1400" spc="1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fully</a:t>
            </a:r>
            <a:r>
              <a:rPr sz="1400" spc="1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understood,</a:t>
            </a:r>
            <a:r>
              <a:rPr sz="1400" spc="16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both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solar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eruptions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27-day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intervals,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thus</a:t>
            </a:r>
            <a:r>
              <a:rPr sz="1400" spc="1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corresponding</a:t>
            </a:r>
            <a:r>
              <a:rPr sz="1400" spc="12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to</a:t>
            </a:r>
            <a:r>
              <a:rPr sz="1400" spc="1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rotation</a:t>
            </a:r>
            <a:r>
              <a:rPr sz="1400" spc="12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3" y="8358501"/>
            <a:ext cx="6096864" cy="8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Scientists</a:t>
            </a:r>
            <a:r>
              <a:rPr sz="1400" spc="2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believe</a:t>
            </a:r>
            <a:r>
              <a:rPr sz="1400" spc="2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2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storms</a:t>
            </a:r>
            <a:r>
              <a:rPr sz="1400" spc="2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result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19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particle</a:t>
            </a:r>
            <a:r>
              <a:rPr sz="1400" spc="1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radiation</a:t>
            </a:r>
            <a:r>
              <a:rPr sz="1400" spc="2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19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sun.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Particles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radiated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</a:t>
            </a:r>
            <a:r>
              <a:rPr sz="1400" spc="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solar</a:t>
            </a:r>
            <a:r>
              <a:rPr sz="1400" spc="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eruption</a:t>
            </a:r>
            <a:r>
              <a:rPr sz="1400" spc="4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have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slower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velocity</a:t>
            </a:r>
            <a:r>
              <a:rPr sz="1400" spc="3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ultraviolet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light</a:t>
            </a:r>
            <a:r>
              <a:rPr sz="1400" spc="1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waves</a:t>
            </a:r>
            <a:r>
              <a:rPr sz="1400" spc="17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produced</a:t>
            </a:r>
            <a:r>
              <a:rPr sz="1400" spc="1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1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eruption.</a:t>
            </a:r>
            <a:r>
              <a:rPr sz="1400" spc="1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This</a:t>
            </a:r>
            <a:r>
              <a:rPr sz="1400" spc="1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would</a:t>
            </a:r>
            <a:r>
              <a:rPr sz="1400" spc="1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account</a:t>
            </a:r>
            <a:r>
              <a:rPr sz="1400" spc="1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1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18-hour</a:t>
            </a:r>
            <a:r>
              <a:rPr sz="1400" spc="1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or</a:t>
            </a:r>
            <a:r>
              <a:rPr sz="1400" spc="1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time</a:t>
            </a:r>
            <a:r>
              <a:rPr sz="1400" spc="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difference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between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sid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storm.</a:t>
            </a:r>
            <a:r>
              <a:rPr sz="1400" spc="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storm</a:t>
            </a:r>
            <a:r>
              <a:rPr sz="1400" spc="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4171188" y="8324088"/>
            <a:ext cx="185928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42993" y="3163824"/>
            <a:ext cx="4015740" cy="2817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2993" y="952319"/>
            <a:ext cx="5441432" cy="81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Directivity and</a:t>
            </a:r>
            <a:r>
              <a:rPr sz="1400" spc="-16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Gain: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Directivity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 Gain of an</a:t>
            </a:r>
            <a:r>
              <a:rPr sz="1400" spc="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 represent 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ability</a:t>
            </a:r>
            <a:r>
              <a:rPr sz="1400" spc="-1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 focus it’s beam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 a particular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direction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Directivity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a parameter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dependant only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on the shape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radiation pattern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while gain takes ohmic and other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losses into account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2993" y="1977971"/>
            <a:ext cx="1570094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Effective Aperture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2993" y="2383355"/>
            <a:ext cx="5639345" cy="814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Aperture</a:t>
            </a:r>
            <a:r>
              <a:rPr sz="1400" spc="154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Concept:</a:t>
            </a:r>
            <a:r>
              <a:rPr sz="1400" spc="151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Aperture</a:t>
            </a:r>
            <a:r>
              <a:rPr sz="1400" spc="1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14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</a:t>
            </a:r>
            <a:r>
              <a:rPr sz="1400" spc="17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15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16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</a:t>
            </a:r>
            <a:r>
              <a:rPr sz="1400" spc="1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through</a:t>
            </a:r>
            <a:r>
              <a:rPr sz="1400" spc="16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which</a:t>
            </a:r>
            <a:r>
              <a:rPr sz="1400" spc="16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 marL="12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  <a:r>
              <a:rPr sz="1400" spc="56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57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radiated</a:t>
            </a:r>
            <a:r>
              <a:rPr sz="1400" spc="57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or</a:t>
            </a:r>
            <a:r>
              <a:rPr sz="1400" spc="56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received.</a:t>
            </a:r>
            <a:r>
              <a:rPr sz="1400" spc="56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Concept</a:t>
            </a:r>
            <a:r>
              <a:rPr sz="1400" spc="56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57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Apertures</a:t>
            </a:r>
            <a:r>
              <a:rPr sz="1400" spc="56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57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most</a:t>
            </a:r>
            <a:r>
              <a:rPr sz="1400" spc="56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simply</a:t>
            </a:r>
          </a:p>
          <a:p>
            <a:pPr marL="12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introduced</a:t>
            </a:r>
            <a:r>
              <a:rPr sz="1400" spc="47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by</a:t>
            </a:r>
            <a:r>
              <a:rPr sz="1400" spc="3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considering</a:t>
            </a:r>
            <a:r>
              <a:rPr sz="1400" spc="6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6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Receiving</a:t>
            </a:r>
            <a:r>
              <a:rPr sz="1400" spc="6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Antenna.</a:t>
            </a:r>
            <a:r>
              <a:rPr sz="1400" spc="5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Let</a:t>
            </a:r>
            <a:r>
              <a:rPr sz="1400" spc="6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receiving</a:t>
            </a:r>
            <a:r>
              <a:rPr sz="1400" spc="5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4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</a:t>
            </a:r>
            <a:r>
              <a:rPr sz="1400" spc="5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</a:p>
          <a:p>
            <a:pPr marL="12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rectangular Horn immersed in the field of</a:t>
            </a:r>
            <a:r>
              <a:rPr sz="1400" spc="-1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uniform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plane wave</a:t>
            </a:r>
            <a:r>
              <a:rPr sz="1400" spc="-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 shown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2997" y="6020687"/>
            <a:ext cx="5616376" cy="619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Let the poynting vector or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 density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plane wave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 S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watts/sq –m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 let the</a:t>
            </a:r>
            <a:r>
              <a:rPr sz="1400" spc="34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or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physical aperture be A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p</a:t>
            </a:r>
            <a:r>
              <a:rPr sz="1350" spc="116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sq-m.If the Horn extracts all the</a:t>
            </a:r>
          </a:p>
          <a:p>
            <a:pPr marL="3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 from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Wave over it’s entire</a:t>
            </a:r>
            <a:r>
              <a:rPr sz="1400" spc="33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physical Aperture A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p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400" spc="34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3005" y="6633334"/>
            <a:ext cx="1941943" cy="40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absorbed is given by</a:t>
            </a:r>
          </a:p>
          <a:p>
            <a:pPr marL="797045" marR="0">
              <a:lnSpc>
                <a:spcPts val="814"/>
              </a:lnSpc>
              <a:spcBef>
                <a:spcPts val="3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  <a:p>
            <a:pPr marL="0" marR="0">
              <a:lnSpc>
                <a:spcPts val="648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P=SA</a:t>
            </a:r>
            <a:r>
              <a:rPr sz="1400" spc="1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 (E</a:t>
            </a:r>
            <a:r>
              <a:rPr sz="1400" spc="9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/Z)A</a:t>
            </a:r>
            <a:r>
              <a:rPr sz="1400" spc="68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Watts,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7318" y="6907454"/>
            <a:ext cx="1669222" cy="333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40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p</a:t>
            </a:r>
          </a:p>
          <a:p>
            <a:pPr marL="0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 is poynting vector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42387" y="6907454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3004" y="7247505"/>
            <a:ext cx="2818183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14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Z</a:t>
            </a:r>
            <a:r>
              <a:rPr sz="1400" spc="34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intrinsic impedance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medium,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 is 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rms</a:t>
            </a:r>
            <a:r>
              <a:rPr sz="1400" spc="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value of electric field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2998" y="7655937"/>
            <a:ext cx="5639044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But</a:t>
            </a:r>
            <a:r>
              <a:rPr sz="1400" spc="26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7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Field</a:t>
            </a:r>
            <a:r>
              <a:rPr sz="1400" spc="28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response</a:t>
            </a:r>
            <a:r>
              <a:rPr sz="1400" spc="27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26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Horn</a:t>
            </a:r>
            <a:r>
              <a:rPr sz="1400" spc="27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26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not</a:t>
            </a:r>
            <a:r>
              <a:rPr sz="1400" spc="27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uniform</a:t>
            </a:r>
            <a:r>
              <a:rPr sz="1400" spc="25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across</a:t>
            </a:r>
            <a:r>
              <a:rPr sz="1400" spc="27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spc="17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p</a:t>
            </a:r>
            <a:r>
              <a:rPr sz="1350" spc="777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because</a:t>
            </a:r>
            <a:r>
              <a:rPr sz="1400" spc="89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  <a:r>
              <a:rPr sz="1400" spc="27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at</a:t>
            </a:r>
          </a:p>
          <a:p>
            <a:pPr marL="0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sidewalls</a:t>
            </a:r>
            <a:r>
              <a:rPr sz="1400" spc="14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must</a:t>
            </a:r>
            <a:r>
              <a:rPr sz="1400" spc="15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equal</a:t>
            </a:r>
            <a:r>
              <a:rPr sz="1400" spc="13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zero.</a:t>
            </a:r>
            <a:r>
              <a:rPr sz="1400" spc="13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Thus</a:t>
            </a:r>
            <a:r>
              <a:rPr sz="1400" spc="15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effective</a:t>
            </a:r>
            <a:r>
              <a:rPr sz="1400" spc="13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Aperture</a:t>
            </a:r>
            <a:r>
              <a:rPr sz="1400" spc="13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Ae</a:t>
            </a:r>
            <a:r>
              <a:rPr sz="1400" spc="63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12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3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Horn</a:t>
            </a:r>
            <a:r>
              <a:rPr sz="1400" spc="13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15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less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than Ap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03190" y="8162069"/>
            <a:ext cx="253563" cy="198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97" baseline="42857" dirty="0">
                <a:solidFill>
                  <a:srgbClr val="000000"/>
                </a:solidFill>
                <a:latin typeface="GIJANM+Times-Italic"/>
                <a:cs typeface="GIJANM+Times-Italic"/>
              </a:rPr>
              <a:t>A</a:t>
            </a: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2998" y="8268585"/>
            <a:ext cx="251830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Aperture efficiency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-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defined</a:t>
            </a:r>
            <a:r>
              <a:rPr sz="1400" spc="35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25238" y="8250916"/>
            <a:ext cx="460030" cy="20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ε</a:t>
            </a:r>
            <a:r>
              <a:rPr sz="1200" spc="9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  <a:p>
            <a:pPr marL="82296" marR="0">
              <a:lnSpc>
                <a:spcPts val="62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ap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94046" y="8378477"/>
            <a:ext cx="289780" cy="198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A</a:t>
            </a:r>
            <a:r>
              <a:rPr sz="1050" baseline="-25000" dirty="0">
                <a:solidFill>
                  <a:srgbClr val="000000"/>
                </a:solidFill>
                <a:latin typeface="GIJANM+Times-Italic"/>
                <a:cs typeface="GIJANM+Times-Italic"/>
              </a:rPr>
              <a:t>p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76994" y="8757310"/>
            <a:ext cx="30450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11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3" y="953388"/>
            <a:ext cx="6096484" cy="16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2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associated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</a:t>
            </a:r>
            <a:r>
              <a:rPr sz="1400" spc="3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</a:t>
            </a:r>
            <a:r>
              <a:rPr sz="1400" spc="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activity</a:t>
            </a:r>
            <a:r>
              <a:rPr sz="1400" spc="1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may begin</a:t>
            </a:r>
            <a:r>
              <a:rPr sz="1400" spc="2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anytime</a:t>
            </a:r>
            <a:r>
              <a:rPr sz="1400" spc="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from 2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days</a:t>
            </a:r>
            <a:r>
              <a:rPr sz="1400" spc="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before</a:t>
            </a:r>
            <a:r>
              <a:rPr sz="1400" spc="2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</a:t>
            </a:r>
            <a:r>
              <a:rPr sz="1400" spc="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active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</a:t>
            </a:r>
            <a:r>
              <a:rPr sz="1400" spc="1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crosses</a:t>
            </a:r>
            <a:r>
              <a:rPr sz="1400" spc="1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central</a:t>
            </a:r>
            <a:r>
              <a:rPr sz="1400" spc="1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meridian</a:t>
            </a:r>
            <a:r>
              <a:rPr sz="1400" spc="1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</a:t>
            </a:r>
            <a:r>
              <a:rPr sz="1400" spc="14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until</a:t>
            </a:r>
            <a:r>
              <a:rPr sz="1400" spc="1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four</a:t>
            </a:r>
            <a:r>
              <a:rPr sz="1400" spc="1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days</a:t>
            </a:r>
            <a:r>
              <a:rPr sz="1400" spc="1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after</a:t>
            </a:r>
            <a:r>
              <a:rPr sz="1400" spc="1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</a:t>
            </a:r>
            <a:r>
              <a:rPr sz="1400" spc="1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passes</a:t>
            </a:r>
            <a:r>
              <a:rPr sz="1400" spc="1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central</a:t>
            </a:r>
            <a:r>
              <a:rPr sz="1400" spc="37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meridian.</a:t>
            </a:r>
            <a:r>
              <a:rPr sz="1400" spc="3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3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times,</a:t>
            </a:r>
            <a:r>
              <a:rPr sz="1400" spc="3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however,</a:t>
            </a:r>
            <a:r>
              <a:rPr sz="1400" spc="3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active</a:t>
            </a:r>
            <a:r>
              <a:rPr sz="1400" spc="35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sunspots</a:t>
            </a:r>
            <a:r>
              <a:rPr sz="1400" spc="36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have</a:t>
            </a:r>
            <a:r>
              <a:rPr sz="1400" spc="3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crossed</a:t>
            </a:r>
            <a:r>
              <a:rPr sz="1400" spc="3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central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region</a:t>
            </a:r>
            <a:r>
              <a:rPr sz="1400" spc="6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68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68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</a:t>
            </a:r>
            <a:r>
              <a:rPr sz="1400" spc="6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without</a:t>
            </a:r>
            <a:r>
              <a:rPr sz="1400" spc="6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any</a:t>
            </a:r>
            <a:r>
              <a:rPr sz="1400" spc="6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68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storms</a:t>
            </a:r>
            <a:r>
              <a:rPr sz="1400" spc="70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occurring.</a:t>
            </a:r>
            <a:r>
              <a:rPr sz="1400" spc="6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Conversely,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storms</a:t>
            </a:r>
            <a:r>
              <a:rPr sz="1400" spc="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have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occurred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when</a:t>
            </a:r>
            <a:r>
              <a:rPr sz="1400" spc="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</a:t>
            </a:r>
            <a:r>
              <a:rPr sz="1400" spc="6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were</a:t>
            </a:r>
            <a:r>
              <a:rPr sz="1400" spc="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</a:t>
            </a:r>
            <a:r>
              <a:rPr sz="1400" spc="7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visible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spots</a:t>
            </a:r>
            <a:r>
              <a:rPr sz="1400" spc="6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4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</a:t>
            </a:r>
            <a:r>
              <a:rPr sz="1400" spc="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</a:t>
            </a:r>
            <a:r>
              <a:rPr sz="1400" spc="1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preceding</a:t>
            </a:r>
            <a:r>
              <a:rPr sz="1400" spc="13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SID.</a:t>
            </a:r>
            <a:r>
              <a:rPr sz="1400" spc="12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DCNBC+Times-Roman"/>
                <a:cs typeface="ODCNBC+Times-Roman"/>
              </a:rPr>
              <a:t>As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you</a:t>
            </a:r>
            <a:r>
              <a:rPr sz="1400" spc="14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see,</a:t>
            </a:r>
            <a:r>
              <a:rPr sz="1400" spc="12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some</a:t>
            </a:r>
            <a:r>
              <a:rPr sz="1400" spc="13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correlation</a:t>
            </a:r>
            <a:r>
              <a:rPr sz="1400" spc="13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between</a:t>
            </a:r>
            <a:r>
              <a:rPr sz="1400" spc="12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1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storms,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sid,</a:t>
            </a:r>
            <a:r>
              <a:rPr sz="1400" spc="4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5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sunspot</a:t>
            </a:r>
            <a:r>
              <a:rPr sz="1400" spc="5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activity</a:t>
            </a:r>
            <a:r>
              <a:rPr sz="1400" spc="4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50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possible,</a:t>
            </a:r>
            <a:r>
              <a:rPr sz="1400" spc="4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but</a:t>
            </a:r>
            <a:r>
              <a:rPr sz="1400" spc="5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there</a:t>
            </a:r>
            <a:r>
              <a:rPr sz="1400" spc="5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4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</a:t>
            </a:r>
            <a:r>
              <a:rPr sz="1400" spc="5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hard</a:t>
            </a:r>
            <a:r>
              <a:rPr sz="1400" spc="50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5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fast</a:t>
            </a:r>
            <a:r>
              <a:rPr sz="1400" spc="50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rules.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-1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storms can occur suddenly</a:t>
            </a:r>
            <a:r>
              <a:rPr sz="1400" spc="-1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without warning.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393" y="2766949"/>
            <a:ext cx="6097085" cy="1629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1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most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prominent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effects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13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1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storms</a:t>
            </a:r>
            <a:r>
              <a:rPr sz="1400" spc="1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13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14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turbulent</a:t>
            </a:r>
            <a:r>
              <a:rPr sz="1400" spc="1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ionosphere</a:t>
            </a:r>
            <a:r>
              <a:rPr sz="1400" spc="14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very</a:t>
            </a:r>
            <a:r>
              <a:rPr sz="1400" spc="2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erratic</a:t>
            </a:r>
            <a:r>
              <a:rPr sz="1400" spc="28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sky</a:t>
            </a:r>
            <a:r>
              <a:rPr sz="1400" spc="2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wave</a:t>
            </a:r>
            <a:r>
              <a:rPr sz="1400" spc="2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propagation.</a:t>
            </a:r>
            <a:r>
              <a:rPr sz="1400" spc="29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Critical</a:t>
            </a:r>
            <a:r>
              <a:rPr sz="1400" spc="30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</a:t>
            </a:r>
            <a:r>
              <a:rPr sz="1400" spc="30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lower</a:t>
            </a:r>
            <a:r>
              <a:rPr sz="1400" spc="29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2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normal,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particularly</a:t>
            </a:r>
            <a:r>
              <a:rPr sz="1400" spc="4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48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F2</a:t>
            </a:r>
            <a:r>
              <a:rPr sz="1400" spc="49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layer.</a:t>
            </a:r>
            <a:r>
              <a:rPr sz="1400" spc="4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4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storms</a:t>
            </a:r>
            <a:r>
              <a:rPr sz="1400" spc="49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affect</a:t>
            </a:r>
            <a:r>
              <a:rPr sz="1400" spc="4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4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higher</a:t>
            </a:r>
            <a:r>
              <a:rPr sz="1400" spc="4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F2</a:t>
            </a:r>
            <a:r>
              <a:rPr sz="1400" spc="5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first, reducing</a:t>
            </a:r>
            <a:r>
              <a:rPr sz="1400" spc="27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its</a:t>
            </a:r>
            <a:r>
              <a:rPr sz="1400" spc="26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</a:t>
            </a:r>
            <a:r>
              <a:rPr sz="1400" spc="26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density.</a:t>
            </a:r>
            <a:r>
              <a:rPr sz="1400" spc="27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Lower</a:t>
            </a:r>
            <a:r>
              <a:rPr sz="1400" spc="27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layers</a:t>
            </a:r>
            <a:r>
              <a:rPr sz="1400" spc="2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26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not</a:t>
            </a:r>
            <a:r>
              <a:rPr sz="1400" spc="26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appreciably</a:t>
            </a:r>
            <a:r>
              <a:rPr sz="1400" spc="26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affected</a:t>
            </a:r>
            <a:r>
              <a:rPr sz="1400" spc="2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by</a:t>
            </a:r>
            <a:r>
              <a:rPr sz="1400" spc="25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storms</a:t>
            </a:r>
            <a:r>
              <a:rPr sz="1400" spc="5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unless</a:t>
            </a:r>
            <a:r>
              <a:rPr sz="1400" spc="5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disturbance</a:t>
            </a:r>
            <a:r>
              <a:rPr sz="1400" spc="4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great.</a:t>
            </a:r>
            <a:r>
              <a:rPr sz="1400" spc="4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3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practical</a:t>
            </a:r>
            <a:r>
              <a:rPr sz="1400" spc="4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effect</a:t>
            </a:r>
            <a:r>
              <a:rPr sz="1400" spc="5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ionospheric</a:t>
            </a:r>
            <a:r>
              <a:rPr sz="1400" spc="4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storms</a:t>
            </a:r>
            <a:r>
              <a:rPr sz="1400" spc="5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28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  <a:r>
              <a:rPr sz="1400" spc="2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range</a:t>
            </a:r>
            <a:r>
              <a:rPr sz="1400" spc="28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of</a:t>
            </a:r>
            <a:r>
              <a:rPr sz="1400" spc="27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frequencies</a:t>
            </a:r>
            <a:r>
              <a:rPr sz="1400" spc="29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that</a:t>
            </a:r>
            <a:r>
              <a:rPr sz="1400" spc="293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can</a:t>
            </a:r>
            <a:r>
              <a:rPr sz="1400" spc="27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be</a:t>
            </a:r>
            <a:r>
              <a:rPr sz="1400" spc="268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used</a:t>
            </a:r>
            <a:r>
              <a:rPr sz="1400" spc="29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for</a:t>
            </a:r>
            <a:r>
              <a:rPr sz="1400" spc="30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communications</a:t>
            </a:r>
            <a:r>
              <a:rPr sz="1400" spc="280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</a:t>
            </a:r>
            <a:r>
              <a:rPr sz="1400" spc="28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</a:t>
            </a:r>
            <a:r>
              <a:rPr sz="1400" spc="27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given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circuit</a:t>
            </a:r>
            <a:r>
              <a:rPr sz="1400" spc="111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is</a:t>
            </a:r>
            <a:r>
              <a:rPr sz="1400" spc="12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much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smaller</a:t>
            </a:r>
            <a:r>
              <a:rPr sz="1400" spc="117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than</a:t>
            </a:r>
            <a:r>
              <a:rPr sz="1400" spc="11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normal,</a:t>
            </a:r>
            <a:r>
              <a:rPr sz="1400" spc="116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and</a:t>
            </a:r>
            <a:r>
              <a:rPr sz="1400" spc="114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communications</a:t>
            </a:r>
            <a:r>
              <a:rPr sz="1400" spc="12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are</a:t>
            </a:r>
            <a:r>
              <a:rPr sz="1400" spc="112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possible</a:t>
            </a:r>
            <a:r>
              <a:rPr sz="1400" spc="105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only</a:t>
            </a:r>
            <a:r>
              <a:rPr sz="1400" spc="9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at</a:t>
            </a:r>
            <a:r>
              <a:rPr sz="1400" spc="109" dirty="0">
                <a:solidFill>
                  <a:srgbClr val="000000"/>
                </a:solidFill>
                <a:latin typeface="ODCNBC+Times-Roman"/>
                <a:cs typeface="ODCNBC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2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DCNBC+Times-Roman"/>
                <a:cs typeface="ODCNBC+Times-Roman"/>
              </a:rPr>
              <a:t>lower working frequencies.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4934712" y="8487156"/>
            <a:ext cx="222503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497836" y="6926580"/>
            <a:ext cx="1905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2856" y="4082795"/>
            <a:ext cx="1905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2993" y="3980688"/>
            <a:ext cx="2970276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2993" y="953388"/>
            <a:ext cx="5638976" cy="1426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9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effective</a:t>
            </a:r>
            <a:r>
              <a:rPr sz="1400" spc="29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30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aperture</a:t>
            </a:r>
            <a:r>
              <a:rPr sz="1400" spc="29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28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9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ratio</a:t>
            </a:r>
            <a:r>
              <a:rPr sz="1400" spc="29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29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9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available</a:t>
            </a:r>
            <a:r>
              <a:rPr sz="1400" spc="28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  <a:r>
              <a:rPr sz="1400" spc="29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at</a:t>
            </a:r>
            <a:r>
              <a:rPr sz="1400" spc="3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terminals</a:t>
            </a:r>
            <a:r>
              <a:rPr sz="1400" spc="9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10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1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  <a:r>
              <a:rPr sz="1400" spc="1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flux</a:t>
            </a:r>
            <a:r>
              <a:rPr sz="1400" spc="10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density</a:t>
            </a:r>
            <a:r>
              <a:rPr sz="1400" spc="8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9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plane</a:t>
            </a:r>
            <a:r>
              <a:rPr sz="1400" spc="9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wave</a:t>
            </a:r>
            <a:r>
              <a:rPr sz="1400" spc="9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incident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upon</a:t>
            </a:r>
            <a:r>
              <a:rPr sz="1400" spc="10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antenna,</a:t>
            </a:r>
            <a:r>
              <a:rPr sz="1400" spc="9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which</a:t>
            </a:r>
            <a:r>
              <a:rPr sz="1400" spc="8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10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matched</a:t>
            </a:r>
            <a:r>
              <a:rPr sz="1400" spc="8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1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8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</a:t>
            </a:r>
            <a:r>
              <a:rPr sz="1400" spc="8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terms</a:t>
            </a:r>
            <a:r>
              <a:rPr sz="1400" spc="10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7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polarization.</a:t>
            </a:r>
          </a:p>
          <a:p>
            <a:pPr marL="0" marR="0">
              <a:lnSpc>
                <a:spcPts val="1270"/>
              </a:lnSpc>
              <a:spcBef>
                <a:spcPts val="32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If no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direction is specified, 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direction of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maximum</a:t>
            </a:r>
            <a:r>
              <a:rPr sz="1400" spc="-2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 is implied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.</a:t>
            </a:r>
          </a:p>
          <a:p>
            <a:pPr marL="13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Effective</a:t>
            </a:r>
            <a:r>
              <a:rPr sz="1400" spc="4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Aperture</a:t>
            </a:r>
            <a:r>
              <a:rPr sz="1400" spc="44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(Ae)</a:t>
            </a:r>
            <a:r>
              <a:rPr sz="1400" spc="45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describes</a:t>
            </a:r>
            <a:r>
              <a:rPr sz="1400" spc="44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4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effectiveness</a:t>
            </a:r>
            <a:r>
              <a:rPr sz="1400" spc="44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43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</a:t>
            </a:r>
            <a:r>
              <a:rPr sz="1400" spc="43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124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</a:t>
            </a:r>
          </a:p>
          <a:p>
            <a:pPr marL="13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receiving</a:t>
            </a:r>
            <a:r>
              <a:rPr sz="1400" spc="26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mode,</a:t>
            </a:r>
            <a:r>
              <a:rPr sz="1400" spc="26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sz="1400" spc="26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2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6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ratio</a:t>
            </a:r>
            <a:r>
              <a:rPr sz="1400" spc="25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25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  <a:r>
              <a:rPr sz="1400" spc="25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delivered</a:t>
            </a:r>
            <a:r>
              <a:rPr sz="1400" spc="26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26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receiver</a:t>
            </a:r>
            <a:r>
              <a:rPr sz="1400" spc="26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26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incident</a:t>
            </a:r>
          </a:p>
          <a:p>
            <a:pPr marL="13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density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3006" y="2384424"/>
            <a:ext cx="4325039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 is the area that captures energy</a:t>
            </a:r>
            <a:r>
              <a:rPr sz="1400" spc="-1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from</a:t>
            </a:r>
            <a:r>
              <a:rPr sz="1400" spc="-2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 passing EM wave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3006" y="2588639"/>
            <a:ext cx="5638088" cy="609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</a:t>
            </a:r>
            <a:r>
              <a:rPr sz="1400" spc="16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15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with</a:t>
            </a:r>
            <a:r>
              <a:rPr sz="1400" spc="16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large</a:t>
            </a:r>
            <a:r>
              <a:rPr sz="1400" spc="15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aperture</a:t>
            </a:r>
            <a:r>
              <a:rPr sz="1400" spc="15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(Ae)</a:t>
            </a:r>
            <a:r>
              <a:rPr sz="1400" spc="15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has</a:t>
            </a:r>
            <a:r>
              <a:rPr sz="1400" spc="16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more</a:t>
            </a:r>
            <a:r>
              <a:rPr sz="1400" spc="15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gain</a:t>
            </a:r>
            <a:r>
              <a:rPr sz="1400" spc="14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than</a:t>
            </a:r>
            <a:r>
              <a:rPr sz="1400" spc="15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one</a:t>
            </a:r>
            <a:r>
              <a:rPr sz="1400" spc="1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with</a:t>
            </a:r>
            <a:r>
              <a:rPr sz="1400" spc="16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smaller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aperture(Ae)</a:t>
            </a:r>
            <a:r>
              <a:rPr sz="1400" spc="15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since</a:t>
            </a:r>
            <a:r>
              <a:rPr sz="1400" spc="16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sz="1400" spc="16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captures</a:t>
            </a:r>
            <a:r>
              <a:rPr sz="1400" spc="16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more</a:t>
            </a:r>
            <a:r>
              <a:rPr sz="1400" spc="17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energy</a:t>
            </a:r>
            <a:r>
              <a:rPr sz="1400" spc="15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from</a:t>
            </a:r>
            <a:r>
              <a:rPr sz="1400" spc="13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16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passing</a:t>
            </a:r>
            <a:r>
              <a:rPr sz="1400" spc="17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radio</a:t>
            </a:r>
            <a:r>
              <a:rPr sz="1400" spc="17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wave</a:t>
            </a:r>
            <a:r>
              <a:rPr sz="1400" spc="15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can radiate more in that direction while transmitting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2993" y="3201743"/>
            <a:ext cx="5639149" cy="608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Effective</a:t>
            </a:r>
            <a:r>
              <a:rPr sz="1400" spc="23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Aperture</a:t>
            </a:r>
            <a:r>
              <a:rPr sz="1400" spc="22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and</a:t>
            </a:r>
            <a:r>
              <a:rPr sz="1400" spc="23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Beam area:</a:t>
            </a:r>
            <a:r>
              <a:rPr sz="1400" spc="34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Consider</a:t>
            </a:r>
            <a:r>
              <a:rPr sz="1400" spc="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</a:t>
            </a:r>
            <a:r>
              <a:rPr sz="1400" spc="2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2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with</a:t>
            </a:r>
            <a:r>
              <a:rPr sz="1400" spc="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</a:t>
            </a:r>
            <a:r>
              <a:rPr sz="1400" spc="2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effective</a:t>
            </a:r>
          </a:p>
          <a:p>
            <a:pPr marL="13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Aperture A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  <a:r>
              <a:rPr sz="1350" spc="13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which</a:t>
            </a:r>
            <a:r>
              <a:rPr sz="1400" spc="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radiates</a:t>
            </a:r>
            <a:r>
              <a:rPr sz="1400" spc="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all of it’s</a:t>
            </a:r>
            <a:r>
              <a:rPr sz="1400" spc="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</a:t>
            </a:r>
            <a:r>
              <a:rPr sz="1400" spc="2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conical pattern of beam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</a:t>
            </a:r>
          </a:p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EKESP+TTE2t00"/>
                <a:cs typeface="TEKESP+TTE2t00"/>
              </a:rPr>
              <a:t>Ω</a:t>
            </a:r>
            <a:r>
              <a:rPr sz="1400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 assuming uniform field E</a:t>
            </a:r>
            <a:r>
              <a:rPr sz="1400" spc="39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over the aperture, power radiated is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75587" y="3681148"/>
            <a:ext cx="234765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59834" y="3681148"/>
            <a:ext cx="203051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87822" y="3895201"/>
            <a:ext cx="177715" cy="118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79618" y="3920896"/>
            <a:ext cx="272255" cy="19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baseline="42857" dirty="0">
                <a:solidFill>
                  <a:srgbClr val="000000"/>
                </a:solidFill>
                <a:latin typeface="GIJANM+Times-Italic"/>
                <a:cs typeface="GIJANM+Times-Italic"/>
              </a:rPr>
              <a:t>E</a:t>
            </a: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11394" y="4008229"/>
            <a:ext cx="366971" cy="18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P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92978" y="4016908"/>
            <a:ext cx="272613" cy="19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sz="1200" spc="-97" dirty="0">
                <a:solidFill>
                  <a:srgbClr val="000000"/>
                </a:solidFill>
                <a:latin typeface="GIJANM+Times-Italic"/>
                <a:cs typeface="GIJANM+Times-Italic"/>
              </a:rPr>
              <a:t>A</a:t>
            </a:r>
            <a:r>
              <a:rPr sz="1050" baseline="-25000" dirty="0">
                <a:solidFill>
                  <a:srgbClr val="000000"/>
                </a:solidFill>
                <a:latin typeface="GIJANM+Times-Italic"/>
                <a:cs typeface="GIJANM+Times-Italic"/>
              </a:rPr>
              <a:t>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599430" y="4135780"/>
            <a:ext cx="266870" cy="19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sz="1200" spc="85" dirty="0">
                <a:solidFill>
                  <a:srgbClr val="000000"/>
                </a:solidFill>
                <a:latin typeface="GIJANM+Times-Italic"/>
                <a:cs typeface="GIJANM+Times-Italic"/>
              </a:rPr>
              <a:t>z</a:t>
            </a:r>
            <a:r>
              <a:rPr sz="1050" baseline="-250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42994" y="6534274"/>
            <a:ext cx="5380591" cy="405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Assuming a uniform</a:t>
            </a:r>
            <a:r>
              <a:rPr sz="1400" spc="-2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field E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  <a:r>
              <a:rPr sz="1350" spc="124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far field at a distance r, Power Radiated is</a:t>
            </a:r>
          </a:p>
          <a:p>
            <a:pPr marL="8" marR="0">
              <a:lnSpc>
                <a:spcPts val="1270"/>
              </a:lnSpc>
              <a:spcBef>
                <a:spcPts val="20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also given by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22803" y="6738984"/>
            <a:ext cx="177715" cy="118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514599" y="6764679"/>
            <a:ext cx="262393" cy="198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baseline="42857" dirty="0">
                <a:solidFill>
                  <a:srgbClr val="000000"/>
                </a:solidFill>
                <a:latin typeface="GIJANM+Times-Italic"/>
                <a:cs typeface="GIJANM+Times-Italic"/>
              </a:rPr>
              <a:t>E</a:t>
            </a: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46375" y="6852013"/>
            <a:ext cx="367095" cy="18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P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715767" y="6860691"/>
            <a:ext cx="211570" cy="17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790443" y="6834997"/>
            <a:ext cx="393248" cy="2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050" spc="46" baseline="77142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1200" spc="74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1050" baseline="-25000" dirty="0">
                <a:solidFill>
                  <a:srgbClr val="000000"/>
                </a:solidFill>
                <a:latin typeface="OTAJKE+Symbol"/>
                <a:cs typeface="OTAJKE+Symbol"/>
              </a:rPr>
              <a:t>Α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534411" y="6979563"/>
            <a:ext cx="211570" cy="17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z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604515" y="7060548"/>
            <a:ext cx="177715" cy="118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43003" y="7112263"/>
            <a:ext cx="5515441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Equating</a:t>
            </a:r>
            <a:r>
              <a:rPr sz="1400" spc="35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two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 noting that E</a:t>
            </a:r>
            <a:r>
              <a:rPr sz="1400" spc="-6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=E</a:t>
            </a:r>
            <a:r>
              <a:rPr sz="1400" spc="4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4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/r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λ</a:t>
            </a:r>
            <a:r>
              <a:rPr sz="1400" spc="7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we get Aperture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–Beam</a:t>
            </a:r>
            <a:r>
              <a:rPr sz="1400" spc="-2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668266" y="7218350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915154" y="7218350"/>
            <a:ext cx="203051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093462" y="7218350"/>
            <a:ext cx="203051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142996" y="7352662"/>
            <a:ext cx="696092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relation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996439" y="7476731"/>
            <a:ext cx="280001" cy="201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λ</a:t>
            </a:r>
          </a:p>
          <a:p>
            <a:pPr marL="82295" marR="0">
              <a:lnSpc>
                <a:spcPts val="632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173347" y="7493854"/>
            <a:ext cx="600250" cy="20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2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000000"/>
                </a:solidFill>
                <a:latin typeface="GIJANM+Times-Italic"/>
                <a:cs typeface="GIJANM+Times-Italic"/>
              </a:rPr>
              <a:t>A</a:t>
            </a:r>
            <a:r>
              <a:rPr sz="1050" spc="37" baseline="-25000" dirty="0">
                <a:solidFill>
                  <a:srgbClr val="000000"/>
                </a:solidFill>
                <a:latin typeface="GIJANM+Times-Italic"/>
                <a:cs typeface="GIJANM+Times-Italic"/>
              </a:rPr>
              <a:t>e</a:t>
            </a:r>
            <a:r>
              <a:rPr sz="1200" spc="74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1050" baseline="-25000" dirty="0">
                <a:solidFill>
                  <a:srgbClr val="000000"/>
                </a:solidFill>
                <a:latin typeface="OTAJKE+Symbol"/>
                <a:cs typeface="OTAJKE+Symbol"/>
              </a:rPr>
              <a:t>Α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42996" y="7966834"/>
            <a:ext cx="5369001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At a given wavelength if Effective</a:t>
            </a:r>
            <a:r>
              <a:rPr sz="1400" spc="35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Aperture 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known, Beam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 can be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determined or vice-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versa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948426" y="8316814"/>
            <a:ext cx="345172" cy="184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42996" y="8375265"/>
            <a:ext cx="3333758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Directivity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 terms of beam</a:t>
            </a:r>
            <a:r>
              <a:rPr sz="1400" spc="-2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 is given by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666486" y="8412826"/>
            <a:ext cx="383559" cy="184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D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943854" y="8531698"/>
            <a:ext cx="342878" cy="208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1200" spc="74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1050" baseline="-25000" dirty="0">
                <a:solidFill>
                  <a:srgbClr val="000000"/>
                </a:solidFill>
                <a:latin typeface="OTAJKE+Symbol"/>
                <a:cs typeface="OTAJKE+Symbol"/>
              </a:rPr>
              <a:t>Α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476994" y="8757310"/>
            <a:ext cx="30450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3956303" y="1659635"/>
            <a:ext cx="20574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45278" y="1126226"/>
            <a:ext cx="280001" cy="201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13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λ</a:t>
            </a:r>
          </a:p>
          <a:p>
            <a:pPr marL="82295" marR="0">
              <a:lnSpc>
                <a:spcPts val="632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22186" y="1143349"/>
            <a:ext cx="600310" cy="208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2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rgbClr val="000000"/>
                </a:solidFill>
                <a:latin typeface="GIJANM+Times-Italic"/>
                <a:cs typeface="GIJANM+Times-Italic"/>
              </a:rPr>
              <a:t>A</a:t>
            </a:r>
            <a:r>
              <a:rPr sz="1050" spc="37" baseline="-25000" dirty="0">
                <a:solidFill>
                  <a:srgbClr val="000000"/>
                </a:solidFill>
                <a:latin typeface="GIJANM+Times-Italic"/>
                <a:cs typeface="GIJANM+Times-Italic"/>
              </a:rPr>
              <a:t>e</a:t>
            </a:r>
            <a:r>
              <a:rPr sz="1200" spc="74" dirty="0">
                <a:solidFill>
                  <a:srgbClr val="000000"/>
                </a:solidFill>
                <a:latin typeface="OTAJKE+Symbol"/>
                <a:cs typeface="OTAJKE+Symbol"/>
              </a:rPr>
              <a:t>Ω</a:t>
            </a:r>
            <a:r>
              <a:rPr sz="1050" baseline="-25000" dirty="0">
                <a:solidFill>
                  <a:srgbClr val="000000"/>
                </a:solidFill>
                <a:latin typeface="OTAJKE+Symbol"/>
                <a:cs typeface="OTAJKE+Symbol"/>
              </a:rPr>
              <a:t>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2993" y="1157604"/>
            <a:ext cx="2868549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Aperture and</a:t>
            </a:r>
            <a:r>
              <a:rPr sz="1400" spc="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beam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 are related by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66970" y="1466230"/>
            <a:ext cx="338306" cy="20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  <a:r>
              <a:rPr sz="120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2993" y="1566037"/>
            <a:ext cx="2650894" cy="40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Directivity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can be written as</a:t>
            </a:r>
          </a:p>
          <a:p>
            <a:pPr marL="0" marR="0">
              <a:lnSpc>
                <a:spcPts val="1262"/>
              </a:lnSpc>
              <a:spcBef>
                <a:spcPts val="31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Other antenna equivalent</a:t>
            </a:r>
            <a:r>
              <a:rPr sz="1400" spc="-13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areas 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89602" y="1585219"/>
            <a:ext cx="382103" cy="184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D</a:t>
            </a:r>
            <a:r>
              <a:rPr sz="12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89474" y="1593126"/>
            <a:ext cx="310615" cy="200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200" spc="7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050" baseline="-24999" dirty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89830" y="1681113"/>
            <a:ext cx="226056" cy="20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BCOIQQ+TTE2t00"/>
                <a:cs typeface="BCOIQQ+TTE2t00"/>
              </a:rPr>
              <a:t>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73650" y="1687006"/>
            <a:ext cx="177656" cy="118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2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2982" y="1975992"/>
            <a:ext cx="5641542" cy="1222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BOTJU+Times-BoldItalic"/>
                <a:cs typeface="PBOTJU+Times-BoldItalic"/>
              </a:rPr>
              <a:t>Scattering</a:t>
            </a:r>
            <a:r>
              <a:rPr sz="1400" spc="233" dirty="0">
                <a:solidFill>
                  <a:srgbClr val="000000"/>
                </a:solidFill>
                <a:latin typeface="PBOTJU+Times-BoldItalic"/>
                <a:cs typeface="PBOTJU+Times-BoldItalic"/>
              </a:rPr>
              <a:t> </a:t>
            </a:r>
            <a:r>
              <a:rPr sz="1400" dirty="0">
                <a:solidFill>
                  <a:srgbClr val="000000"/>
                </a:solidFill>
                <a:latin typeface="PBOTJU+Times-BoldItalic"/>
                <a:cs typeface="PBOTJU+Times-BoldItalic"/>
              </a:rPr>
              <a:t>area</a:t>
            </a:r>
            <a:r>
              <a:rPr sz="1400" spc="243" dirty="0">
                <a:solidFill>
                  <a:srgbClr val="000000"/>
                </a:solidFill>
                <a:latin typeface="PBOTJU+Times-BoldItalic"/>
                <a:cs typeface="PBOTJU+Times-BoldItalic"/>
              </a:rPr>
              <a:t> </a:t>
            </a:r>
            <a:r>
              <a:rPr sz="1400" dirty="0">
                <a:solidFill>
                  <a:srgbClr val="000000"/>
                </a:solidFill>
                <a:latin typeface="PBOTJU+Times-BoldItalic"/>
                <a:cs typeface="PBOTJU+Times-BoldItalic"/>
              </a:rPr>
              <a:t>:</a:t>
            </a:r>
            <a:r>
              <a:rPr sz="1400" spc="294" dirty="0">
                <a:solidFill>
                  <a:srgbClr val="000000"/>
                </a:solidFill>
                <a:latin typeface="PBOTJU+Times-BoldItalic"/>
                <a:cs typeface="PBOTJU+Times-BoldItalic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sz="1400" spc="25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23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3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area,</a:t>
            </a:r>
            <a:r>
              <a:rPr sz="1400" spc="23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which</a:t>
            </a:r>
            <a:r>
              <a:rPr sz="1400" spc="24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when</a:t>
            </a:r>
            <a:r>
              <a:rPr sz="1400" spc="25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multiplied</a:t>
            </a:r>
            <a:r>
              <a:rPr sz="1400" spc="24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with</a:t>
            </a:r>
            <a:r>
              <a:rPr sz="1400" spc="24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incident</a:t>
            </a:r>
          </a:p>
          <a:p>
            <a:pPr marL="12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wave power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density, produces the re-radiated (scattered)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</a:p>
          <a:p>
            <a:pPr marL="12" marR="0">
              <a:lnSpc>
                <a:spcPts val="1270"/>
              </a:lnSpc>
              <a:spcBef>
                <a:spcPts val="32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Loss area</a:t>
            </a:r>
            <a:r>
              <a:rPr sz="1400" spc="10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: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 is the area, which when multiplied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incident wave power</a:t>
            </a:r>
          </a:p>
          <a:p>
            <a:pPr marL="6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density, produces 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dissipated (as heat) power of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antenna</a:t>
            </a:r>
          </a:p>
          <a:p>
            <a:pPr marL="6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BOTJU+Times-BoldItalic"/>
                <a:cs typeface="PBOTJU+Times-BoldItalic"/>
              </a:rPr>
              <a:t>Capture</a:t>
            </a:r>
            <a:r>
              <a:rPr sz="1400" spc="35" dirty="0">
                <a:solidFill>
                  <a:srgbClr val="000000"/>
                </a:solidFill>
                <a:latin typeface="PBOTJU+Times-BoldItalic"/>
                <a:cs typeface="PBOTJU+Times-BoldItalic"/>
              </a:rPr>
              <a:t> </a:t>
            </a:r>
            <a:r>
              <a:rPr sz="1400" dirty="0">
                <a:solidFill>
                  <a:srgbClr val="000000"/>
                </a:solidFill>
                <a:latin typeface="PBOTJU+Times-BoldItalic"/>
                <a:cs typeface="PBOTJU+Times-BoldItalic"/>
              </a:rPr>
              <a:t>area:</a:t>
            </a:r>
            <a:r>
              <a:rPr sz="1400" spc="807" dirty="0">
                <a:solidFill>
                  <a:srgbClr val="000000"/>
                </a:solidFill>
                <a:latin typeface="PBOTJU+Times-BoldItalic"/>
                <a:cs typeface="PBOTJU+Times-BoldItalic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sz="1400" spc="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3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area,</a:t>
            </a:r>
            <a:r>
              <a:rPr sz="1400" spc="3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which</a:t>
            </a:r>
            <a:r>
              <a:rPr sz="1400" spc="4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when</a:t>
            </a:r>
            <a:r>
              <a:rPr sz="1400" spc="3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multiplied</a:t>
            </a:r>
            <a:r>
              <a:rPr sz="1400" spc="4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with</a:t>
            </a:r>
            <a:r>
              <a:rPr sz="1400" spc="4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3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incident</a:t>
            </a:r>
            <a:r>
              <a:rPr sz="1400" spc="3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wave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density, produces 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total power intercepted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antenna.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42982" y="3409007"/>
            <a:ext cx="1343362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Effective height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2982" y="3815459"/>
            <a:ext cx="4743443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effective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height is another parameer related to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apertures.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42982" y="4019675"/>
            <a:ext cx="5639469" cy="60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Multiplying</a:t>
            </a:r>
            <a:r>
              <a:rPr sz="1400" spc="44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4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effective</a:t>
            </a:r>
            <a:r>
              <a:rPr sz="1400" spc="4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height,</a:t>
            </a:r>
            <a:r>
              <a:rPr sz="1400" spc="44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FJGWEG+Times-Roman"/>
                <a:cs typeface="FJGWEG+Times-Roman"/>
              </a:rPr>
              <a:t>h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(meters),</a:t>
            </a:r>
            <a:r>
              <a:rPr sz="1400" spc="43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times</a:t>
            </a:r>
            <a:r>
              <a:rPr sz="1400" spc="46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45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magnitudeof</a:t>
            </a:r>
            <a:r>
              <a:rPr sz="1400" spc="4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 marL="13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incident electric field E (V/m)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yields the voltage V induced. Thus</a:t>
            </a:r>
          </a:p>
          <a:p>
            <a:pPr marL="13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V=h</a:t>
            </a:r>
            <a:r>
              <a:rPr sz="1400" spc="46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  <a:r>
              <a:rPr sz="1400" spc="87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or</a:t>
            </a:r>
            <a:r>
              <a:rPr sz="1400" spc="5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</a:t>
            </a:r>
            <a:r>
              <a:rPr sz="1400" spc="96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V/</a:t>
            </a:r>
            <a:r>
              <a:rPr sz="1400" spc="6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  <a:r>
              <a:rPr sz="1400" spc="46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(m).</a:t>
            </a:r>
            <a:r>
              <a:rPr sz="1400" spc="10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Effective</a:t>
            </a:r>
            <a:r>
              <a:rPr sz="1400" spc="4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height</a:t>
            </a:r>
            <a:r>
              <a:rPr sz="1400" spc="5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provides</a:t>
            </a:r>
            <a:r>
              <a:rPr sz="1400" spc="6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</a:t>
            </a:r>
            <a:r>
              <a:rPr sz="1400" spc="7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indication</a:t>
            </a:r>
            <a:r>
              <a:rPr sz="1400" spc="6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</a:t>
            </a:r>
            <a:r>
              <a:rPr sz="1400" spc="4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4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how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61515" y="4499536"/>
            <a:ext cx="203051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18359" y="4499536"/>
            <a:ext cx="267391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e=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42997" y="4633847"/>
            <a:ext cx="5640693" cy="224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much</a:t>
            </a:r>
            <a:r>
              <a:rPr sz="1400" spc="15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12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4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13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13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involved</a:t>
            </a:r>
            <a:r>
              <a:rPr sz="1400" spc="13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</a:t>
            </a:r>
            <a:r>
              <a:rPr sz="1400" spc="15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radiating</a:t>
            </a:r>
            <a:r>
              <a:rPr sz="1400" spc="15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(or</a:t>
            </a:r>
            <a:r>
              <a:rPr sz="1400" spc="13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receiving.</a:t>
            </a:r>
            <a:r>
              <a:rPr sz="1400" spc="13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15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demonstrate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this,</a:t>
            </a:r>
            <a:r>
              <a:rPr sz="1400" spc="28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consider</a:t>
            </a:r>
            <a:r>
              <a:rPr sz="1400" spc="28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8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current</a:t>
            </a:r>
            <a:r>
              <a:rPr sz="1400" spc="29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distributions</a:t>
            </a:r>
            <a:r>
              <a:rPr sz="1400" spc="29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27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dipole</a:t>
            </a:r>
            <a:r>
              <a:rPr sz="1400" spc="28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28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for</a:t>
            </a:r>
            <a:r>
              <a:rPr sz="1400" spc="27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two</a:t>
            </a:r>
            <a:r>
              <a:rPr sz="1400" spc="29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different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lengths.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If</a:t>
            </a:r>
            <a:r>
              <a:rPr sz="1400" spc="19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8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current</a:t>
            </a:r>
            <a:r>
              <a:rPr sz="1400" spc="19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distribution</a:t>
            </a:r>
            <a:r>
              <a:rPr sz="1400" spc="19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19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dipole</a:t>
            </a:r>
            <a:r>
              <a:rPr sz="1400" spc="17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were</a:t>
            </a:r>
            <a:r>
              <a:rPr sz="1400" spc="19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uniform,</a:t>
            </a:r>
            <a:r>
              <a:rPr sz="1400" spc="20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it’s</a:t>
            </a:r>
            <a:r>
              <a:rPr sz="1400" spc="19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effective</a:t>
            </a:r>
            <a:r>
              <a:rPr sz="1400" spc="19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height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would</a:t>
            </a:r>
            <a:r>
              <a:rPr sz="1400" spc="20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</a:t>
            </a:r>
            <a:r>
              <a:rPr sz="1400" spc="19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l</a:t>
            </a:r>
            <a:r>
              <a:rPr sz="1400" spc="220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Here</a:t>
            </a:r>
            <a:r>
              <a:rPr sz="1400" spc="2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0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current</a:t>
            </a:r>
            <a:r>
              <a:rPr sz="1400" spc="20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distribution</a:t>
            </a:r>
            <a:r>
              <a:rPr sz="1400" spc="20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20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nearly</a:t>
            </a:r>
            <a:r>
              <a:rPr sz="1400" spc="19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sinusoidal</a:t>
            </a:r>
            <a:r>
              <a:rPr sz="1400" spc="20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with</a:t>
            </a:r>
            <a:r>
              <a:rPr sz="1400" spc="2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average</a:t>
            </a:r>
          </a:p>
          <a:p>
            <a:pPr marL="3" marR="0">
              <a:lnSpc>
                <a:spcPts val="1553"/>
              </a:lnSpc>
              <a:spcBef>
                <a:spcPts val="1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value</a:t>
            </a:r>
            <a:r>
              <a:rPr sz="1400" spc="15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2/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=0.64(of</a:t>
            </a:r>
            <a:r>
              <a:rPr sz="1400" spc="16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8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maximum)</a:t>
            </a:r>
            <a:r>
              <a:rPr sz="1400" spc="17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so</a:t>
            </a:r>
            <a:r>
              <a:rPr sz="1400" spc="16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that</a:t>
            </a:r>
            <a:r>
              <a:rPr sz="1400" spc="15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it’s</a:t>
            </a:r>
            <a:r>
              <a:rPr sz="1400" spc="1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effective</a:t>
            </a:r>
            <a:r>
              <a:rPr sz="1400" spc="16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height</a:t>
            </a:r>
            <a:r>
              <a:rPr sz="1400" spc="15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17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0.64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l</a:t>
            </a:r>
            <a:r>
              <a:rPr sz="1400" spc="172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.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sz="1400" spc="15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</a:p>
          <a:p>
            <a:pPr marL="6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assumed that antenna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oriented for maximum response.</a:t>
            </a:r>
          </a:p>
          <a:p>
            <a:pPr marL="6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If</a:t>
            </a:r>
            <a:r>
              <a:rPr sz="1400" spc="1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same</a:t>
            </a:r>
            <a:r>
              <a:rPr sz="1400" spc="1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dipole</a:t>
            </a:r>
            <a:r>
              <a:rPr sz="1400" spc="1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10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used</a:t>
            </a:r>
            <a:r>
              <a:rPr sz="1400" spc="1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at</a:t>
            </a:r>
            <a:r>
              <a:rPr sz="1400" spc="10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longer</a:t>
            </a:r>
            <a:r>
              <a:rPr sz="1400" spc="1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wavelength</a:t>
            </a:r>
            <a:r>
              <a:rPr sz="1400" spc="1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so</a:t>
            </a:r>
            <a:r>
              <a:rPr sz="1400" spc="1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that</a:t>
            </a:r>
            <a:r>
              <a:rPr sz="1400" spc="9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sz="1400" spc="9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1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only</a:t>
            </a:r>
            <a:r>
              <a:rPr sz="1400" spc="9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0.1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λ</a:t>
            </a:r>
            <a:r>
              <a:rPr sz="1400" spc="1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long,</a:t>
            </a:r>
          </a:p>
          <a:p>
            <a:pPr marL="4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3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current</a:t>
            </a:r>
            <a:r>
              <a:rPr sz="1400" spc="15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tapers</a:t>
            </a:r>
            <a:r>
              <a:rPr sz="1400" spc="14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almost</a:t>
            </a:r>
            <a:r>
              <a:rPr sz="1400" spc="15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linearly</a:t>
            </a:r>
            <a:r>
              <a:rPr sz="1400" spc="12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from</a:t>
            </a:r>
            <a:r>
              <a:rPr sz="1400" spc="13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3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central</a:t>
            </a:r>
            <a:r>
              <a:rPr sz="1400" spc="14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feed</a:t>
            </a:r>
            <a:r>
              <a:rPr sz="1400" spc="13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point</a:t>
            </a:r>
            <a:r>
              <a:rPr sz="1400" spc="13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14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zero</a:t>
            </a:r>
            <a:r>
              <a:rPr sz="1400" spc="15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at</a:t>
            </a:r>
            <a:r>
              <a:rPr sz="1400" spc="15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 marL="4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ends</a:t>
            </a:r>
            <a:r>
              <a:rPr sz="1400" spc="7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</a:t>
            </a:r>
            <a:r>
              <a:rPr sz="1400" spc="8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triangular</a:t>
            </a:r>
            <a:r>
              <a:rPr sz="1400" spc="6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distribution.</a:t>
            </a:r>
            <a:r>
              <a:rPr sz="1400" spc="6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average</a:t>
            </a:r>
            <a:r>
              <a:rPr sz="1400" spc="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current</a:t>
            </a:r>
            <a:r>
              <a:rPr sz="1400" spc="7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7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now</a:t>
            </a:r>
            <a:r>
              <a:rPr sz="1400" spc="6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0.5</a:t>
            </a:r>
            <a:r>
              <a:rPr sz="1400" spc="6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&amp;</a:t>
            </a:r>
            <a:r>
              <a:rPr sz="1400" spc="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effective</a:t>
            </a:r>
          </a:p>
          <a:p>
            <a:pPr marL="4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height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0.5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76994" y="8757310"/>
            <a:ext cx="30450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142994" y="5076444"/>
            <a:ext cx="5637277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42993" y="914400"/>
            <a:ext cx="5943601" cy="2935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2995" y="3888611"/>
            <a:ext cx="5075791" cy="40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For an</a:t>
            </a:r>
            <a:r>
              <a:rPr sz="1400" spc="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 of radiation resistance R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  <a:r>
              <a:rPr sz="1350" spc="124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matched 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it’d load ,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</a:p>
          <a:p>
            <a:pPr marL="1729743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  <a:p>
            <a:pPr marL="6" marR="0">
              <a:lnSpc>
                <a:spcPts val="64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delivered 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load is P=V</a:t>
            </a:r>
            <a:r>
              <a:rPr sz="1400" spc="10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/(4R</a:t>
            </a:r>
            <a:r>
              <a:rPr sz="1400" spc="-4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), voltage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given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V=h</a:t>
            </a:r>
            <a:r>
              <a:rPr sz="1400" spc="39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47642" y="4162732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43498" y="4162732"/>
            <a:ext cx="203051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87194" y="4260268"/>
            <a:ext cx="1981028" cy="237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636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  <a:p>
            <a:pPr marL="0" marR="0">
              <a:lnSpc>
                <a:spcPts val="647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Therefore P=(h</a:t>
            </a:r>
            <a:r>
              <a:rPr sz="1400" spc="40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E)</a:t>
            </a:r>
            <a:r>
              <a:rPr sz="1400" spc="1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/(4R</a:t>
            </a:r>
            <a:r>
              <a:rPr sz="1400" spc="-4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2995" y="4368472"/>
            <a:ext cx="4242463" cy="333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431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</a:p>
          <a:p>
            <a:pPr marL="0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 terms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Effective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aperture 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same power 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given by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18459" y="4368472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32431" y="4668700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2995" y="4706999"/>
            <a:ext cx="1454258" cy="21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P=SA</a:t>
            </a:r>
            <a:r>
              <a:rPr sz="1400" spc="4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 (E</a:t>
            </a:r>
            <a:r>
              <a:rPr sz="1400" spc="10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/Z</a:t>
            </a:r>
            <a:r>
              <a:rPr sz="1400" spc="9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)A</a:t>
            </a:r>
          </a:p>
          <a:p>
            <a:pPr marL="1251207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2997" y="4776904"/>
            <a:ext cx="1413304" cy="333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2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</a:p>
          <a:p>
            <a:pPr marL="0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Equating the two,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48839" y="4776904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2995" y="6106031"/>
            <a:ext cx="5480942" cy="414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Notes: the above calculations assume that the electric field 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constant over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Z</a:t>
            </a:r>
            <a:r>
              <a:rPr sz="1350" baseline="-14571" dirty="0">
                <a:solidFill>
                  <a:srgbClr val="000000"/>
                </a:solidFill>
                <a:latin typeface="GIJANM+Times-Italic"/>
                <a:cs typeface="GIJANM+Times-Italic"/>
              </a:rPr>
              <a:t>0</a:t>
            </a:r>
            <a:r>
              <a:rPr sz="1350" spc="-115" baseline="-14571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is</a:t>
            </a:r>
            <a:r>
              <a:rPr sz="1400" spc="-13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the intrinsic</a:t>
            </a:r>
            <a:r>
              <a:rPr sz="1400" spc="-12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impedance of free</a:t>
            </a:r>
            <a:r>
              <a:rPr sz="1400" spc="-15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space = 120</a:t>
            </a:r>
            <a:r>
              <a:rPr sz="1400" dirty="0">
                <a:solidFill>
                  <a:srgbClr val="000000"/>
                </a:solidFill>
                <a:latin typeface="CCDIOK+TTE3t00"/>
                <a:cs typeface="CCDIOK+TTE3t00"/>
              </a:rPr>
              <a:t>π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CCDIOK+TTE3t00"/>
                <a:cs typeface="CCDIOK+TTE3t00"/>
              </a:rPr>
              <a:t>Ω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or</a:t>
            </a:r>
            <a:r>
              <a:rPr sz="1400" spc="-14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377 </a:t>
            </a:r>
            <a:r>
              <a:rPr sz="1400" dirty="0">
                <a:solidFill>
                  <a:srgbClr val="000000"/>
                </a:solidFill>
                <a:latin typeface="CCDIOK+TTE3t00"/>
                <a:cs typeface="CCDIOK+TTE3t00"/>
              </a:rPr>
              <a:t>Ω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525270" y="6926397"/>
            <a:ext cx="2875133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Bandwidth or frequency bandwidth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42998" y="7128634"/>
            <a:ext cx="5586477" cy="1222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This is the range of frequencies, within which the antenna characteristics</a:t>
            </a:r>
          </a:p>
          <a:p>
            <a:pPr marL="3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(input impedance, pattern) conform</a:t>
            </a:r>
            <a:r>
              <a:rPr sz="1400" spc="-2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 certain specifications .</a:t>
            </a:r>
            <a:r>
              <a:rPr sz="1400" spc="4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characteristics, which should conform</a:t>
            </a:r>
            <a:r>
              <a:rPr sz="1400" spc="-2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 certain requirements, might be: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input impedance, radiation pattern, beamwidth, polarization,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side-lobe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level,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gain, beam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direction and width, radiation efficiency. Separate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bandwidths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may</a:t>
            </a:r>
            <a:r>
              <a:rPr sz="1400" spc="-1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 introduced: impedance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bandwidth, pattern bandwidth, etc.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76994" y="8757448"/>
            <a:ext cx="304463" cy="175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142994" y="4847844"/>
            <a:ext cx="4180332" cy="1031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42993" y="3368040"/>
            <a:ext cx="25146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2993" y="953388"/>
            <a:ext cx="5595554" cy="60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FBW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broadband antennas is expressed as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ratio of the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upper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lower frequencies, where</a:t>
            </a:r>
            <a:r>
              <a:rPr sz="1400" spc="-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antenna performance is acceptable.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Based on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Bandwidth antennas can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 classified 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71593" y="1566037"/>
            <a:ext cx="5339302" cy="62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1.</a:t>
            </a:r>
            <a:r>
              <a:rPr sz="1400" spc="38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Broad band antennas-BW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expressed as ratio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upper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lower</a:t>
            </a:r>
          </a:p>
          <a:p>
            <a:pPr marL="22860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frequencies of acceptable operation eg: 10:1 BW means f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H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10 times</a:t>
            </a:r>
          </a:p>
          <a:p>
            <a:pPr marL="228605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greater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than f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1598" y="2180208"/>
            <a:ext cx="5190766" cy="40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2.</a:t>
            </a:r>
            <a:r>
              <a:rPr sz="1400" spc="38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Narrow band antennas-BW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expressed as percentage of frequency</a:t>
            </a:r>
          </a:p>
          <a:p>
            <a:pPr marL="22860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difference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over centre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frequency</a:t>
            </a:r>
            <a:r>
              <a:rPr sz="1400" spc="33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eg:5% means (f</a:t>
            </a:r>
            <a:r>
              <a:rPr sz="1400" spc="97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</a:t>
            </a:r>
            <a:r>
              <a:rPr sz="1400" spc="4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400" spc="10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/f</a:t>
            </a:r>
            <a:r>
              <a:rPr sz="1400" spc="44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.05.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20638" y="2454328"/>
            <a:ext cx="44917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H –</a:t>
            </a:r>
            <a:r>
              <a:rPr sz="900" spc="23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70801" y="2454328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2993" y="2588639"/>
            <a:ext cx="5595554" cy="813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3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Bandwdth can be considered to be the range of frequencies on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either</a:t>
            </a:r>
          </a:p>
          <a:p>
            <a:pPr marL="457203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sides of a centre frequency(usually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resonant freq. for a dipole)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FBW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broadband antennas is expressed as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ratio of the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upper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lower frequencies, where</a:t>
            </a:r>
            <a:r>
              <a:rPr sz="1400" spc="-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antenna performance is acceptable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3001" y="4068443"/>
            <a:ext cx="5417230" cy="8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Broadband antennas with FBW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 large as 40:1 have been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designed. Such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antennas are referred to as</a:t>
            </a:r>
            <a:r>
              <a:rPr sz="1400" spc="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requency</a:t>
            </a:r>
            <a:r>
              <a:rPr sz="1400" spc="-11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independent antennas.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For narrowband antennas, the FBW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expressed as</a:t>
            </a:r>
            <a:r>
              <a:rPr sz="1400" spc="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percentage of 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frequency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difference over the center frequency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2994" y="5918579"/>
            <a:ext cx="5563697" cy="224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characteristics such as</a:t>
            </a:r>
            <a:r>
              <a:rPr sz="1400" spc="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Zi, G, Polarization etc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antenna does not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necessarily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vary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 the same</a:t>
            </a:r>
            <a:r>
              <a:rPr sz="1400" spc="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manner. Some times they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 critically</a:t>
            </a:r>
            <a:r>
              <a:rPr sz="1400" spc="-1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affected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frequency</a:t>
            </a:r>
            <a:r>
              <a:rPr sz="1400" spc="-1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Usually</a:t>
            </a:r>
            <a:r>
              <a:rPr sz="1400" spc="33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there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 distinction made between pattern and input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impedance variations. Accordingly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 bandwidth or impedance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bandwidth are used .pattern bandwidth</a:t>
            </a:r>
            <a:r>
              <a:rPr sz="1400" spc="3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associated with characteristics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such as</a:t>
            </a:r>
            <a:r>
              <a:rPr sz="1400" spc="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Gain, Side lobe level, Polarization,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Beam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(large antennas)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Impedance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bandwidth is associated with characteristics such as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input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impedance, radiation efficiency(Short dipole)</a:t>
            </a:r>
          </a:p>
          <a:p>
            <a:pPr marL="0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Intermediate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length antennas BW may be limited either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 or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impedance variations depending on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application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2994" y="8166477"/>
            <a:ext cx="5094218" cy="405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If BW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Very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large (like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40:1 or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greater),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 can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 considered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frequency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independent.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76994" y="8757448"/>
            <a:ext cx="304463" cy="175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3476237" y="6821421"/>
            <a:ext cx="952502" cy="251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42993" y="5207508"/>
            <a:ext cx="1714500" cy="435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07423" y="1159583"/>
            <a:ext cx="1708552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Radiation Efficiency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2994" y="1566037"/>
            <a:ext cx="5162736" cy="1836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Total antenna resistance</a:t>
            </a:r>
            <a:r>
              <a:rPr sz="1400" spc="-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sum</a:t>
            </a:r>
            <a:r>
              <a:rPr sz="1400" spc="-2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5 components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Rr+Rg+Ri+Rc+Rw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Rr is Radiation resistance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Rg is ground resistance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Ri is equivalent insulation loss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Rc is resistance</a:t>
            </a:r>
            <a:r>
              <a:rPr sz="1400" spc="-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tuning inductance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Rw is resistance equivalent of conductor loss</a:t>
            </a:r>
          </a:p>
          <a:p>
            <a:pPr marL="0" marR="0">
              <a:lnSpc>
                <a:spcPts val="1270"/>
              </a:lnSpc>
              <a:spcBef>
                <a:spcPts val="39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 efficiency=Rr/( Rr+Rg+Ri+Rc+Rw). It 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ratio of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radiated from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antenna 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total power supplied 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antenna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71694" y="3613222"/>
            <a:ext cx="1796114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Antenna temperature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2994" y="4019675"/>
            <a:ext cx="5360102" cy="1222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antenna noise can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divided into two types according 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its physical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source: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- noise due to 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loss resistance of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antenna itself; and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- noise, which the antenna picks up from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surrounding environment</a:t>
            </a:r>
          </a:p>
          <a:p>
            <a:pPr marL="44314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noise power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per</a:t>
            </a:r>
            <a:r>
              <a:rPr sz="1400" spc="-1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unit</a:t>
            </a:r>
            <a:r>
              <a:rPr sz="1400" spc="-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bandwidth is proportional 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object’s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temperature and 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given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Nyquist’s relation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2997" y="5682358"/>
            <a:ext cx="5553022" cy="10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where</a:t>
            </a:r>
          </a:p>
          <a:p>
            <a:pPr marL="0" marR="0">
              <a:lnSpc>
                <a:spcPts val="1251"/>
              </a:lnSpc>
              <a:spcBef>
                <a:spcPts val="30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T</a:t>
            </a:r>
            <a:r>
              <a:rPr sz="1350" baseline="-14571" dirty="0">
                <a:solidFill>
                  <a:srgbClr val="000000"/>
                </a:solidFill>
                <a:latin typeface="GIJANM+Times-Italic"/>
                <a:cs typeface="GIJANM+Times-Italic"/>
              </a:rPr>
              <a:t>P</a:t>
            </a:r>
            <a:r>
              <a:rPr sz="1350" spc="13" baseline="-14571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is</a:t>
            </a:r>
            <a:r>
              <a:rPr sz="1400" spc="-13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the physical temperature</a:t>
            </a:r>
            <a:r>
              <a:rPr sz="1400" spc="-11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of</a:t>
            </a:r>
            <a:r>
              <a:rPr sz="1400" spc="-14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the object in K (Kelvin degrees); and</a:t>
            </a:r>
          </a:p>
          <a:p>
            <a:pPr marL="8" marR="0">
              <a:lnSpc>
                <a:spcPts val="125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k is Boltzmann’s constant (1.38x10</a:t>
            </a:r>
            <a:r>
              <a:rPr sz="1350" baseline="46285" dirty="0">
                <a:solidFill>
                  <a:srgbClr val="000000"/>
                </a:solidFill>
                <a:latin typeface="GIJANM+Times-Italic"/>
                <a:cs typeface="GIJANM+Times-Italic"/>
              </a:rPr>
              <a:t>-23</a:t>
            </a:r>
            <a:r>
              <a:rPr sz="1350" spc="20" baseline="46285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J/K</a:t>
            </a:r>
          </a:p>
          <a:p>
            <a:pPr marL="3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 resistor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a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thermal noise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source. The noise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voltage(rms value) generated</a:t>
            </a:r>
          </a:p>
          <a:p>
            <a:pPr marL="3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 resistor R, kept at</a:t>
            </a:r>
            <a:r>
              <a:rPr sz="1400" spc="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 temperature T, is given by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10564" y="6874620"/>
            <a:ext cx="1593762" cy="315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9"/>
              </a:lnSpc>
              <a:spcBef>
                <a:spcPts val="0"/>
              </a:spcBef>
              <a:spcAft>
                <a:spcPts val="0"/>
              </a:spcAft>
            </a:pPr>
            <a:r>
              <a:rPr sz="1950" spc="107" dirty="0">
                <a:solidFill>
                  <a:srgbClr val="000000"/>
                </a:solidFill>
                <a:latin typeface="GIJANM+Times-Italic"/>
                <a:cs typeface="GIJANM+Times-Italic"/>
              </a:rPr>
              <a:t>V</a:t>
            </a:r>
            <a:r>
              <a:rPr sz="1750" baseline="-25230" dirty="0">
                <a:solidFill>
                  <a:srgbClr val="000000"/>
                </a:solidFill>
                <a:latin typeface="GIJANM+Times-Italic"/>
                <a:cs typeface="GIJANM+Times-Italic"/>
              </a:rPr>
              <a:t>n</a:t>
            </a:r>
            <a:r>
              <a:rPr sz="1750" spc="367" baseline="-25230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95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950" spc="16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50" spc="153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  <a:r>
              <a:rPr sz="1950" dirty="0">
                <a:solidFill>
                  <a:srgbClr val="000000"/>
                </a:solidFill>
                <a:latin typeface="GIJANM+Times-Italic"/>
                <a:cs typeface="GIJANM+Times-Italic"/>
              </a:rPr>
              <a:t>kTBR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3000" y="7319134"/>
            <a:ext cx="5288203" cy="1016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Where</a:t>
            </a:r>
          </a:p>
          <a:p>
            <a:pPr marL="0" marR="0">
              <a:lnSpc>
                <a:spcPts val="1251"/>
              </a:lnSpc>
              <a:spcBef>
                <a:spcPts val="4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k is Boltzmann’s constant (1.38x10</a:t>
            </a:r>
            <a:r>
              <a:rPr sz="1350" baseline="46285" dirty="0">
                <a:solidFill>
                  <a:srgbClr val="000000"/>
                </a:solidFill>
                <a:latin typeface="GIJANM+Times-Italic"/>
                <a:cs typeface="GIJANM+Times-Italic"/>
              </a:rPr>
              <a:t>-23</a:t>
            </a:r>
            <a:r>
              <a:rPr sz="1350" spc="20" baseline="46285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J/K). And</a:t>
            </a:r>
          </a:p>
          <a:p>
            <a:pPr marL="1" marR="0">
              <a:lnSpc>
                <a:spcPts val="1251"/>
              </a:lnSpc>
              <a:spcBef>
                <a:spcPts val="30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B is the</a:t>
            </a:r>
            <a:r>
              <a:rPr sz="1400" spc="-13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bandwidth in</a:t>
            </a:r>
            <a:r>
              <a:rPr sz="1400" spc="-11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Hz</a:t>
            </a:r>
          </a:p>
          <a:p>
            <a:pPr marL="1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Often, we assume that heat energy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evenly distributed in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frequency</a:t>
            </a:r>
          </a:p>
          <a:p>
            <a:pPr marL="1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band </a:t>
            </a:r>
            <a:r>
              <a:rPr sz="1400" spc="-12" dirty="0">
                <a:solidFill>
                  <a:srgbClr val="000000"/>
                </a:solidFill>
                <a:latin typeface="BCOIQQ+TTE2t00"/>
                <a:cs typeface="BCOIQQ+TTE2t00"/>
              </a:rPr>
              <a:t>∆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f . Then, the associated heat power in </a:t>
            </a:r>
            <a:r>
              <a:rPr sz="1400" dirty="0">
                <a:solidFill>
                  <a:srgbClr val="000000"/>
                </a:solidFill>
                <a:latin typeface="CCDIOK+TTE3t00"/>
                <a:cs typeface="CCDIOK+TTE3t00"/>
              </a:rPr>
              <a:t>∆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f 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76994" y="8757448"/>
            <a:ext cx="304463" cy="175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111585" y="3475946"/>
            <a:ext cx="220553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endParaRPr sz="1150" dirty="0">
              <a:solidFill>
                <a:srgbClr val="231F20"/>
              </a:solidFill>
              <a:latin typeface="DMCVQC+Symbol"/>
              <a:cs typeface="DMCVQC+Symbol"/>
            </a:endParaRPr>
          </a:p>
          <a:p>
            <a:pPr marL="0" marR="0">
              <a:lnSpc>
                <a:spcPts val="1429"/>
              </a:lnSpc>
              <a:spcBef>
                <a:spcPts val="180"/>
              </a:spcBef>
              <a:spcAft>
                <a:spcPts val="0"/>
              </a:spcAft>
            </a:pPr>
            <a:endParaRPr sz="1150" dirty="0">
              <a:solidFill>
                <a:srgbClr val="231F20"/>
              </a:solidFill>
              <a:latin typeface="DMCVQC+Symbol"/>
              <a:cs typeface="DMCVQC+Symbol"/>
            </a:endParaRPr>
          </a:p>
          <a:p>
            <a:pPr marL="0" marR="0">
              <a:lnSpc>
                <a:spcPts val="1429"/>
              </a:lnSpc>
              <a:spcBef>
                <a:spcPts val="254"/>
              </a:spcBef>
              <a:spcAft>
                <a:spcPts val="0"/>
              </a:spcAft>
            </a:pPr>
            <a:endParaRPr sz="1150" dirty="0">
              <a:solidFill>
                <a:srgbClr val="231F20"/>
              </a:solidFill>
              <a:latin typeface="DMCVQC+Symbol"/>
              <a:cs typeface="DMCVQC+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4300" y="171416"/>
            <a:ext cx="666729" cy="202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UNIT-</a:t>
            </a:r>
            <a:r>
              <a:rPr sz="1150" b="1" spc="2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4300" y="385730"/>
            <a:ext cx="5929454" cy="789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sz="1150" b="1" spc="36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Characteristics:</a:t>
            </a:r>
            <a:r>
              <a:rPr sz="1150" b="1" spc="4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sz="1150" spc="3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mechanism</a:t>
            </a:r>
            <a:r>
              <a:rPr sz="1150" spc="3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34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150" spc="36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distribution,</a:t>
            </a:r>
            <a:r>
              <a:rPr sz="1150" spc="35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sz="1150" spc="32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pattern,</a:t>
            </a:r>
          </a:p>
          <a:p>
            <a:pPr marL="0" marR="0">
              <a:lnSpc>
                <a:spcPts val="1292"/>
              </a:lnSpc>
              <a:spcBef>
                <a:spcPts val="24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directivity,</a:t>
            </a:r>
            <a:r>
              <a:rPr sz="1150" spc="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gain,</a:t>
            </a:r>
            <a:r>
              <a:rPr sz="1150" spc="9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Input</a:t>
            </a:r>
            <a:r>
              <a:rPr sz="1150" spc="13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impedance,</a:t>
            </a:r>
            <a:r>
              <a:rPr sz="1150" spc="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polarization,</a:t>
            </a:r>
            <a:r>
              <a:rPr sz="1150" spc="1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bandwidth,</a:t>
            </a:r>
            <a:r>
              <a:rPr sz="1150" spc="9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HPBW.</a:t>
            </a:r>
            <a:r>
              <a:rPr sz="1150" spc="9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Reciprocity,</a:t>
            </a:r>
            <a:r>
              <a:rPr sz="1150" spc="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equivalence</a:t>
            </a:r>
            <a:r>
              <a:rPr sz="1150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292"/>
              </a:lnSpc>
              <a:spcBef>
                <a:spcPts val="25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sz="1150" spc="1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2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receive</a:t>
            </a:r>
            <a:r>
              <a:rPr sz="1150" spc="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patterns,</a:t>
            </a:r>
            <a:r>
              <a:rPr sz="1150" spc="20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equivalence</a:t>
            </a:r>
            <a:r>
              <a:rPr sz="1150" spc="20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16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impedances,</a:t>
            </a:r>
            <a:r>
              <a:rPr sz="1150" spc="21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effective</a:t>
            </a:r>
            <a:r>
              <a:rPr sz="1150" spc="20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aperture,</a:t>
            </a:r>
            <a:r>
              <a:rPr sz="1150" spc="1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vector</a:t>
            </a:r>
            <a:r>
              <a:rPr sz="1150" spc="20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effective</a:t>
            </a:r>
          </a:p>
          <a:p>
            <a:pPr marL="0" marR="0">
              <a:lnSpc>
                <a:spcPts val="1292"/>
              </a:lnSpc>
              <a:spcBef>
                <a:spcPts val="24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length,</a:t>
            </a:r>
            <a:r>
              <a:rPr sz="1150" spc="2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sz="1150" spc="1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temperature,</a:t>
            </a:r>
            <a:r>
              <a:rPr sz="115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Friis</a:t>
            </a:r>
            <a:r>
              <a:rPr sz="1150" spc="1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transmission</a:t>
            </a:r>
            <a:r>
              <a:rPr sz="1150" spc="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formula,</a:t>
            </a:r>
            <a:r>
              <a:rPr sz="1150" spc="2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problem solving.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2862" y="1314424"/>
            <a:ext cx="1454093" cy="202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Learning</a:t>
            </a:r>
            <a:r>
              <a:rPr sz="1150" b="1" spc="1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Outcomes: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2862" y="1671614"/>
            <a:ext cx="3046351" cy="202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4" dirty="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sz="1150" spc="3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150" spc="1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end</a:t>
            </a:r>
            <a:r>
              <a:rPr sz="1150" spc="2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1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-4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this unit, the</a:t>
            </a:r>
            <a:r>
              <a:rPr sz="1150" spc="1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student</a:t>
            </a:r>
            <a:r>
              <a:rPr sz="1150" spc="3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will </a:t>
            </a:r>
            <a:r>
              <a:rPr sz="1150" spc="-15" dirty="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sz="1150" spc="3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able</a:t>
            </a:r>
            <a:r>
              <a:rPr sz="1150" spc="1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2862" y="1957366"/>
            <a:ext cx="4357718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DMCVQC+Symbol"/>
                <a:cs typeface="DMCVQC+Symbol"/>
              </a:rPr>
              <a:t>x</a:t>
            </a:r>
          </a:p>
          <a:p>
            <a:pPr marL="0" marR="0">
              <a:lnSpc>
                <a:spcPts val="1429"/>
              </a:lnSpc>
              <a:spcBef>
                <a:spcPts val="254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DMCVQC+Symbol"/>
                <a:cs typeface="DMCVQC+Symbol"/>
              </a:rPr>
              <a:t>x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85738" y="1957366"/>
            <a:ext cx="4651723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Understand</a:t>
            </a:r>
            <a:r>
              <a:rPr sz="1150" spc="1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sz="1150" spc="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mechanism</a:t>
            </a:r>
            <a:r>
              <a:rPr sz="1150" spc="-2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3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basic</a:t>
            </a:r>
            <a:r>
              <a:rPr sz="1150" spc="1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sz="1150" spc="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characteristics.</a:t>
            </a:r>
            <a:r>
              <a:rPr sz="1150" spc="2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(L1)</a:t>
            </a:r>
          </a:p>
          <a:p>
            <a:pPr marL="0" marR="0">
              <a:lnSpc>
                <a:spcPts val="1292"/>
              </a:lnSpc>
              <a:spcBef>
                <a:spcPts val="341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Compute</a:t>
            </a:r>
            <a:r>
              <a:rPr sz="1150" spc="1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sz="115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intensity,</a:t>
            </a:r>
            <a:r>
              <a:rPr sz="1150" spc="2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gain and</a:t>
            </a:r>
            <a:r>
              <a:rPr sz="1150" spc="1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directivity</a:t>
            </a:r>
            <a:r>
              <a:rPr sz="115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-4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antennas.</a:t>
            </a:r>
            <a:r>
              <a:rPr sz="1150" spc="2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(L2)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2862" y="2457432"/>
            <a:ext cx="722501" cy="202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UNIT-</a:t>
            </a:r>
            <a:r>
              <a:rPr sz="1150" b="1" spc="2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II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2862" y="2814622"/>
            <a:ext cx="5932882" cy="1183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Wire</a:t>
            </a:r>
            <a:r>
              <a:rPr sz="1150" b="1" spc="15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spc="11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b="1" spc="1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sz="1150" b="1" spc="13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Arrays:</a:t>
            </a:r>
            <a:r>
              <a:rPr sz="1150" b="1" spc="16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Wire</a:t>
            </a:r>
            <a:r>
              <a:rPr sz="1150" spc="10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11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sz="1150" spc="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arrays:</a:t>
            </a:r>
            <a:r>
              <a:rPr sz="1150" spc="10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sz="1150" spc="8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150" spc="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11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directivity</a:t>
            </a:r>
            <a:r>
              <a:rPr sz="1150" spc="8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292"/>
              </a:lnSpc>
              <a:spcBef>
                <a:spcPts val="24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other</a:t>
            </a:r>
            <a:r>
              <a:rPr sz="1150" spc="2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characteristics </a:t>
            </a:r>
            <a:r>
              <a:rPr sz="1150" spc="31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-4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1" dirty="0">
                <a:solidFill>
                  <a:srgbClr val="231F20"/>
                </a:solidFill>
                <a:latin typeface="Times New Roman"/>
                <a:cs typeface="Times New Roman"/>
              </a:rPr>
              <a:t>short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 dipole,</a:t>
            </a:r>
            <a:r>
              <a:rPr sz="1150" spc="5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monopole,</a:t>
            </a:r>
            <a:r>
              <a:rPr sz="1150" spc="2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half-wave</a:t>
            </a:r>
            <a:r>
              <a:rPr sz="1150" spc="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dipole,</a:t>
            </a:r>
            <a:r>
              <a:rPr sz="1150" spc="2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small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 loop</a:t>
            </a:r>
            <a:r>
              <a:rPr sz="1150" spc="1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antenna.</a:t>
            </a:r>
          </a:p>
          <a:p>
            <a:pPr marL="0" marR="0">
              <a:lnSpc>
                <a:spcPts val="1292"/>
              </a:lnSpc>
              <a:spcBef>
                <a:spcPts val="29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Linear</a:t>
            </a:r>
            <a:r>
              <a:rPr sz="1150" spc="37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3" dirty="0">
                <a:solidFill>
                  <a:srgbClr val="231F20"/>
                </a:solidFill>
                <a:latin typeface="Times New Roman"/>
                <a:cs typeface="Times New Roman"/>
              </a:rPr>
              <a:t>array</a:t>
            </a:r>
            <a:r>
              <a:rPr sz="1150" spc="31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36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4" dirty="0">
                <a:solidFill>
                  <a:srgbClr val="231F20"/>
                </a:solidFill>
                <a:latin typeface="Times New Roman"/>
                <a:cs typeface="Times New Roman"/>
              </a:rPr>
              <a:t>pattern</a:t>
            </a:r>
            <a:r>
              <a:rPr sz="1150" spc="33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multiplication,</a:t>
            </a:r>
            <a:r>
              <a:rPr sz="1150" spc="3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two-element</a:t>
            </a:r>
            <a:r>
              <a:rPr sz="1150" spc="3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array,</a:t>
            </a:r>
            <a:r>
              <a:rPr sz="1150" spc="3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uniform</a:t>
            </a:r>
            <a:r>
              <a:rPr sz="1150" spc="32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array,</a:t>
            </a:r>
            <a:r>
              <a:rPr sz="1150" spc="39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binomial</a:t>
            </a:r>
            <a:r>
              <a:rPr sz="1150" spc="3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array,</a:t>
            </a:r>
          </a:p>
          <a:p>
            <a:pPr marL="0" marR="0">
              <a:lnSpc>
                <a:spcPts val="1292"/>
              </a:lnSpc>
              <a:spcBef>
                <a:spcPts val="24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broadside</a:t>
            </a:r>
            <a:r>
              <a:rPr sz="115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1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end-fire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arrays.</a:t>
            </a:r>
          </a:p>
          <a:p>
            <a:pPr marL="0" marR="0">
              <a:lnSpc>
                <a:spcPts val="1292"/>
              </a:lnSpc>
              <a:spcBef>
                <a:spcPts val="29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Rhombic</a:t>
            </a:r>
            <a:r>
              <a:rPr sz="1150" spc="3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antennas,</a:t>
            </a:r>
            <a:r>
              <a:rPr sz="1150" spc="32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Yagi-Uda</a:t>
            </a:r>
            <a:r>
              <a:rPr sz="1150" spc="31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array,</a:t>
            </a:r>
            <a:r>
              <a:rPr sz="1150" spc="32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Turnstile</a:t>
            </a:r>
            <a:r>
              <a:rPr sz="1150" spc="31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Antenna,</a:t>
            </a:r>
            <a:r>
              <a:rPr sz="1150" spc="32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Helical</a:t>
            </a:r>
            <a:r>
              <a:rPr sz="1150" spc="29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sz="1150" spc="3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1150" spc="33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axial</a:t>
            </a:r>
            <a:r>
              <a:rPr sz="1150" spc="30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3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normal</a:t>
            </a:r>
          </a:p>
          <a:p>
            <a:pPr marL="0" marR="0">
              <a:lnSpc>
                <a:spcPts val="1292"/>
              </a:lnSpc>
              <a:spcBef>
                <a:spcPts val="223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modes,</a:t>
            </a:r>
            <a:r>
              <a:rPr sz="1150" spc="2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log-periodic</a:t>
            </a:r>
            <a:r>
              <a:rPr sz="1150" spc="1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Array,</a:t>
            </a:r>
            <a:r>
              <a:rPr sz="1150" spc="2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spiral</a:t>
            </a:r>
            <a:r>
              <a:rPr sz="115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14300" y="4100506"/>
            <a:ext cx="1454094" cy="202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Learning</a:t>
            </a:r>
            <a:r>
              <a:rPr sz="1150" b="1" spc="1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Outcomes: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85738" y="4386258"/>
            <a:ext cx="3046351" cy="202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4" dirty="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sz="1150" spc="3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150" spc="1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end</a:t>
            </a:r>
            <a:r>
              <a:rPr sz="1150" spc="2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1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-4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this unit, the</a:t>
            </a:r>
            <a:r>
              <a:rPr sz="1150" spc="1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student</a:t>
            </a:r>
            <a:r>
              <a:rPr sz="1150" spc="3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will </a:t>
            </a:r>
            <a:r>
              <a:rPr sz="1150" spc="-15" dirty="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sz="1150" spc="3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able</a:t>
            </a:r>
            <a:r>
              <a:rPr sz="1150" spc="1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542544" y="9460084"/>
            <a:ext cx="62675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endParaRPr lang="en-US" sz="1150" dirty="0" smtClean="0">
              <a:solidFill>
                <a:srgbClr val="231F2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endParaRPr sz="1150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300" y="4600572"/>
            <a:ext cx="657424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92"/>
              </a:lnSpc>
            </a:pPr>
            <a:r>
              <a:rPr lang="en-US" sz="105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UNIT-</a:t>
            </a:r>
            <a:r>
              <a:rPr lang="en-US" sz="1050" b="1" spc="2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05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endParaRPr lang="en-US" sz="1050" b="1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2862" y="4886324"/>
            <a:ext cx="5786478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2"/>
              </a:lnSpc>
            </a:pPr>
            <a:r>
              <a:rPr lang="en-US" sz="1100" b="1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lang="en-US" sz="1100" b="1" spc="36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Characteristics:</a:t>
            </a:r>
            <a:r>
              <a:rPr lang="en-US" sz="1100" b="1" spc="4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lang="en-US" sz="1100" spc="3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mechanism</a:t>
            </a:r>
            <a:r>
              <a:rPr lang="en-US" sz="1100" spc="3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spc="34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lang="en-US" sz="1100" spc="36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distribution,</a:t>
            </a:r>
            <a:r>
              <a:rPr lang="en-US" sz="1100" spc="35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lang="en-US" sz="1100" spc="32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pattern,</a:t>
            </a:r>
          </a:p>
          <a:p>
            <a:pPr>
              <a:lnSpc>
                <a:spcPts val="1292"/>
              </a:lnSpc>
              <a:spcBef>
                <a:spcPts val="248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directivity,</a:t>
            </a:r>
            <a:r>
              <a:rPr lang="en-US" sz="110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gain,</a:t>
            </a:r>
            <a:r>
              <a:rPr lang="en-US" sz="1100" spc="9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Input</a:t>
            </a:r>
            <a:r>
              <a:rPr lang="en-US" sz="1100" spc="13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impedance,</a:t>
            </a:r>
            <a:r>
              <a:rPr lang="en-US" sz="110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polarization,</a:t>
            </a:r>
            <a:r>
              <a:rPr lang="en-US" sz="1100" spc="1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bandwidth,</a:t>
            </a:r>
            <a:r>
              <a:rPr lang="en-US" sz="1100" spc="9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HPBW.</a:t>
            </a:r>
            <a:r>
              <a:rPr lang="en-US" sz="1100" spc="9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Reciprocity,</a:t>
            </a:r>
            <a:r>
              <a:rPr lang="en-US" sz="110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equivalence</a:t>
            </a:r>
            <a:r>
              <a:rPr lang="en-US" sz="110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</a:p>
          <a:p>
            <a:pPr>
              <a:lnSpc>
                <a:spcPts val="1292"/>
              </a:lnSpc>
              <a:spcBef>
                <a:spcPts val="250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lang="en-US" sz="1100" spc="18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spc="21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receive</a:t>
            </a:r>
            <a:r>
              <a:rPr lang="en-US" sz="1100" spc="2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patterns,</a:t>
            </a:r>
            <a:r>
              <a:rPr lang="en-US" sz="1100" spc="207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equivalence</a:t>
            </a:r>
            <a:r>
              <a:rPr lang="en-US" sz="1100" spc="20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lang="en-US" sz="1100" spc="16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impedances,</a:t>
            </a:r>
            <a:r>
              <a:rPr lang="en-US" sz="1100" spc="21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effective</a:t>
            </a:r>
            <a:r>
              <a:rPr lang="en-US" sz="1100" spc="20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aperture,</a:t>
            </a:r>
            <a:r>
              <a:rPr lang="en-US" sz="1100" spc="1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vector</a:t>
            </a:r>
            <a:r>
              <a:rPr lang="en-US" sz="1100" spc="20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effective</a:t>
            </a:r>
          </a:p>
          <a:p>
            <a:pPr>
              <a:lnSpc>
                <a:spcPts val="1292"/>
              </a:lnSpc>
              <a:spcBef>
                <a:spcPts val="248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length,</a:t>
            </a:r>
            <a:r>
              <a:rPr lang="en-US" sz="1100" spc="2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lang="en-US" sz="1100" spc="17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temperature,</a:t>
            </a:r>
            <a:r>
              <a:rPr lang="en-US" sz="110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err="1" smtClean="0">
                <a:solidFill>
                  <a:srgbClr val="231F20"/>
                </a:solidFill>
                <a:latin typeface="Times New Roman"/>
                <a:cs typeface="Times New Roman"/>
              </a:rPr>
              <a:t>Friis</a:t>
            </a:r>
            <a:r>
              <a:rPr lang="en-US" sz="1100" spc="1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transmission</a:t>
            </a:r>
            <a:r>
              <a:rPr lang="en-US" sz="1100" spc="1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formula,</a:t>
            </a:r>
            <a:r>
              <a:rPr lang="en-US" sz="1100" spc="2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problem solving.</a:t>
            </a:r>
            <a:endParaRPr lang="en-US" sz="1100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2862" y="5815018"/>
            <a:ext cx="1396985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92"/>
              </a:lnSpc>
            </a:pPr>
            <a:r>
              <a:rPr lang="en-US" sz="105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Learning</a:t>
            </a:r>
            <a:r>
              <a:rPr lang="en-US" sz="1050" b="1" spc="1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Outcomes</a:t>
            </a:r>
            <a:r>
              <a:rPr lang="en-US" sz="105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:</a:t>
            </a:r>
            <a:endParaRPr lang="en-US" sz="1050" b="1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4300" y="6172208"/>
            <a:ext cx="3886200" cy="2590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92"/>
              </a:lnSpc>
            </a:pPr>
            <a:r>
              <a:rPr lang="en-US" sz="1100" spc="-14" dirty="0" smtClean="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lang="en-US" sz="1100" spc="3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lang="en-US" sz="1100" spc="1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end</a:t>
            </a:r>
            <a:r>
              <a:rPr lang="en-US" sz="1100" spc="2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31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lang="en-US" sz="1100" spc="-4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this unit, the</a:t>
            </a:r>
            <a:r>
              <a:rPr lang="en-US" sz="1100" spc="1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student</a:t>
            </a:r>
            <a:r>
              <a:rPr lang="en-US" sz="1100" spc="3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will </a:t>
            </a:r>
            <a:r>
              <a:rPr lang="en-US" sz="1100" spc="-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lang="en-US" sz="1100" spc="3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able</a:t>
            </a:r>
            <a:r>
              <a:rPr lang="en-US" sz="1100" spc="1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endParaRPr lang="en-US" sz="1100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4300" y="6529398"/>
            <a:ext cx="4714908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2"/>
              </a:lnSpc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Understand</a:t>
            </a:r>
            <a:r>
              <a:rPr lang="en-US" sz="1100" spc="1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lang="en-US" sz="1100" spc="1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mechanism</a:t>
            </a:r>
            <a:r>
              <a:rPr lang="en-US" sz="1100" spc="-2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spc="3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basic</a:t>
            </a:r>
            <a:r>
              <a:rPr lang="en-US" sz="1100" spc="1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lang="en-US" sz="1100" spc="1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characteristics.</a:t>
            </a:r>
            <a:r>
              <a:rPr lang="en-US" sz="1100" spc="2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(L1)</a:t>
            </a:r>
          </a:p>
          <a:p>
            <a:pPr>
              <a:lnSpc>
                <a:spcPts val="1292"/>
              </a:lnSpc>
              <a:spcBef>
                <a:spcPts val="341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Compute</a:t>
            </a:r>
            <a:r>
              <a:rPr lang="en-US" sz="1100" spc="1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lang="en-US" sz="110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intensity,</a:t>
            </a:r>
            <a:r>
              <a:rPr lang="en-US" sz="1100" spc="2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gain and</a:t>
            </a:r>
            <a:r>
              <a:rPr lang="en-US" sz="1100" spc="1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directivity</a:t>
            </a:r>
            <a:r>
              <a:rPr lang="en-US" sz="1100" spc="-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lang="en-US" sz="1100" spc="-4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antennas.</a:t>
            </a:r>
            <a:r>
              <a:rPr lang="en-US" sz="1100" spc="2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(L2)</a:t>
            </a:r>
            <a:endParaRPr lang="en-US" sz="1100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5738" y="7029464"/>
            <a:ext cx="733021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92"/>
              </a:lnSpc>
            </a:pPr>
            <a:r>
              <a:rPr lang="en-US" sz="110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UNIT-</a:t>
            </a:r>
            <a:r>
              <a:rPr lang="en-US" sz="1100" b="1" spc="2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II</a:t>
            </a:r>
            <a:endParaRPr lang="en-US" sz="1100" b="1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176" y="7311494"/>
            <a:ext cx="59293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2"/>
              </a:lnSpc>
            </a:pPr>
            <a:r>
              <a:rPr lang="en-US" sz="110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Wire</a:t>
            </a:r>
            <a:r>
              <a:rPr lang="en-US" sz="1100" b="1" spc="15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b="1" spc="11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b="1" spc="15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lang="en-US" sz="1100" b="1" spc="13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Arrays:</a:t>
            </a:r>
            <a:r>
              <a:rPr lang="en-US" sz="1100" b="1" spc="16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Wire</a:t>
            </a:r>
            <a:r>
              <a:rPr lang="en-US" sz="1100" spc="10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spc="11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lang="en-US" sz="1100" spc="10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arrays:</a:t>
            </a:r>
            <a:r>
              <a:rPr lang="en-US" sz="1100" spc="10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lang="en-US" sz="1100" spc="8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lang="en-US" sz="1100" spc="10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spc="11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directivity</a:t>
            </a:r>
            <a:r>
              <a:rPr lang="en-US" sz="1100" spc="8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</a:p>
          <a:p>
            <a:pPr>
              <a:lnSpc>
                <a:spcPts val="1292"/>
              </a:lnSpc>
              <a:spcBef>
                <a:spcPts val="248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other</a:t>
            </a:r>
            <a:r>
              <a:rPr lang="en-US" sz="1100" spc="2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characteristics </a:t>
            </a:r>
            <a:r>
              <a:rPr lang="en-US" sz="1100" spc="31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lang="en-US" sz="1100" spc="-4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1" dirty="0" smtClean="0">
                <a:solidFill>
                  <a:srgbClr val="231F20"/>
                </a:solidFill>
                <a:latin typeface="Times New Roman"/>
                <a:cs typeface="Times New Roman"/>
              </a:rPr>
              <a:t>short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dipole,</a:t>
            </a:r>
            <a:r>
              <a:rPr lang="en-US" sz="1100" spc="5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monopole,</a:t>
            </a:r>
            <a:r>
              <a:rPr lang="en-US" sz="1100" spc="27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half-wave</a:t>
            </a:r>
            <a:r>
              <a:rPr lang="en-US" sz="1100" spc="1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dipole,</a:t>
            </a:r>
            <a:r>
              <a:rPr lang="en-US" sz="1100" spc="27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small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loop</a:t>
            </a:r>
            <a:r>
              <a:rPr lang="en-US" sz="1100" spc="1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antenna.</a:t>
            </a:r>
          </a:p>
          <a:p>
            <a:pPr>
              <a:lnSpc>
                <a:spcPts val="1292"/>
              </a:lnSpc>
              <a:spcBef>
                <a:spcPts val="298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Linear</a:t>
            </a:r>
            <a:r>
              <a:rPr lang="en-US" sz="1100" spc="37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3" dirty="0" smtClean="0">
                <a:solidFill>
                  <a:srgbClr val="231F20"/>
                </a:solidFill>
                <a:latin typeface="Times New Roman"/>
                <a:cs typeface="Times New Roman"/>
              </a:rPr>
              <a:t>array</a:t>
            </a:r>
            <a:r>
              <a:rPr lang="en-US" sz="1100" spc="31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spc="36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4" dirty="0" smtClean="0">
                <a:solidFill>
                  <a:srgbClr val="231F20"/>
                </a:solidFill>
                <a:latin typeface="Times New Roman"/>
                <a:cs typeface="Times New Roman"/>
              </a:rPr>
              <a:t>pattern</a:t>
            </a:r>
            <a:r>
              <a:rPr lang="en-US" sz="1100" spc="33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multiplication,</a:t>
            </a:r>
            <a:r>
              <a:rPr lang="en-US" sz="1100" spc="37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two-element</a:t>
            </a:r>
            <a:r>
              <a:rPr lang="en-US" sz="1100" spc="3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array,</a:t>
            </a:r>
            <a:r>
              <a:rPr lang="en-US" sz="1100" spc="37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uniform</a:t>
            </a:r>
            <a:r>
              <a:rPr lang="en-US" sz="1100" spc="32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array,</a:t>
            </a:r>
            <a:r>
              <a:rPr lang="en-US" sz="1100" spc="39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binomial</a:t>
            </a:r>
            <a:r>
              <a:rPr lang="en-US" sz="1100" spc="34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array,</a:t>
            </a:r>
          </a:p>
          <a:p>
            <a:pPr>
              <a:lnSpc>
                <a:spcPts val="1292"/>
              </a:lnSpc>
              <a:spcBef>
                <a:spcPts val="248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broadside</a:t>
            </a:r>
            <a:r>
              <a:rPr lang="en-US" sz="110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spc="1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end-fire</a:t>
            </a:r>
            <a:r>
              <a:rPr lang="en-US" sz="110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arrays.</a:t>
            </a:r>
          </a:p>
          <a:p>
            <a:pPr>
              <a:lnSpc>
                <a:spcPts val="1292"/>
              </a:lnSpc>
              <a:spcBef>
                <a:spcPts val="298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Rhombic</a:t>
            </a:r>
            <a:r>
              <a:rPr lang="en-US" sz="1100" spc="3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antennas,</a:t>
            </a:r>
            <a:r>
              <a:rPr lang="en-US" sz="1100" spc="32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err="1" smtClean="0">
                <a:solidFill>
                  <a:srgbClr val="231F20"/>
                </a:solidFill>
                <a:latin typeface="Times New Roman"/>
                <a:cs typeface="Times New Roman"/>
              </a:rPr>
              <a:t>Yagi-Uda</a:t>
            </a:r>
            <a:r>
              <a:rPr lang="en-US" sz="1100" spc="31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array,</a:t>
            </a:r>
            <a:r>
              <a:rPr lang="en-US" sz="1100" spc="32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Turnstile</a:t>
            </a:r>
            <a:r>
              <a:rPr lang="en-US" sz="1100" spc="31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Antenna,</a:t>
            </a:r>
            <a:r>
              <a:rPr lang="en-US" sz="1100" spc="32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Helical</a:t>
            </a:r>
            <a:r>
              <a:rPr lang="en-US" sz="1100" spc="29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lang="en-US" sz="1100" spc="3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lang="en-US" sz="1100" spc="33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axial</a:t>
            </a:r>
            <a:r>
              <a:rPr lang="en-US" sz="1100" spc="30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spc="3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normal</a:t>
            </a:r>
          </a:p>
          <a:p>
            <a:pPr>
              <a:lnSpc>
                <a:spcPts val="1292"/>
              </a:lnSpc>
              <a:spcBef>
                <a:spcPts val="223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modes,</a:t>
            </a:r>
            <a:r>
              <a:rPr lang="en-US" sz="1100" spc="2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log-periodic</a:t>
            </a:r>
            <a:r>
              <a:rPr lang="en-US" sz="1100" spc="1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Array,</a:t>
            </a:r>
            <a:r>
              <a:rPr lang="en-US" sz="1100" spc="2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spiral</a:t>
            </a:r>
            <a:r>
              <a:rPr lang="en-US" sz="110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antenna.</a:t>
            </a:r>
            <a:endParaRPr lang="en-US" sz="1100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8614" y="8672538"/>
            <a:ext cx="1425840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92"/>
              </a:lnSpc>
            </a:pPr>
            <a:r>
              <a:rPr lang="en-US" sz="110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Learning</a:t>
            </a:r>
            <a:r>
              <a:rPr lang="en-US" sz="1100" b="1" spc="1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Outcomes:</a:t>
            </a:r>
            <a:endParaRPr lang="en-US" sz="1100" b="1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8614" y="8958290"/>
            <a:ext cx="3886200" cy="2590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92"/>
              </a:lnSpc>
            </a:pPr>
            <a:r>
              <a:rPr lang="en-US" sz="1100" spc="-14" dirty="0" smtClean="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lang="en-US" sz="1100" spc="3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lang="en-US" sz="1100" spc="1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end</a:t>
            </a:r>
            <a:r>
              <a:rPr lang="en-US" sz="1100" spc="2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31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lang="en-US" sz="1100" spc="-4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this unit, the</a:t>
            </a:r>
            <a:r>
              <a:rPr lang="en-US" sz="1100" spc="1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student</a:t>
            </a:r>
            <a:r>
              <a:rPr lang="en-US" sz="1100" spc="3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will </a:t>
            </a:r>
            <a:r>
              <a:rPr lang="en-US" sz="1100" spc="-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lang="en-US" sz="1100" spc="3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able</a:t>
            </a:r>
            <a:r>
              <a:rPr lang="en-US" sz="1100" spc="1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endParaRPr lang="en-US" sz="1100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8614" y="9244042"/>
            <a:ext cx="41005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Identify</a:t>
            </a:r>
            <a:r>
              <a:rPr lang="en-US" sz="1100" spc="1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layers</a:t>
            </a:r>
            <a:r>
              <a:rPr lang="en-US" sz="1100" spc="3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-16" dirty="0" smtClean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lang="en-US" sz="1100" spc="3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ionosphere</a:t>
            </a:r>
            <a:r>
              <a:rPr lang="en-US" sz="1100" spc="1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spc="2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their</a:t>
            </a:r>
            <a:r>
              <a:rPr lang="en-US" sz="1100" spc="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ionization densities (L1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987291" y="2496339"/>
            <a:ext cx="251456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42993" y="914400"/>
            <a:ext cx="213360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2993" y="1450605"/>
            <a:ext cx="5588124" cy="656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For a</a:t>
            </a:r>
            <a:r>
              <a:rPr sz="1400" spc="35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temperature distribution T(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 and</a:t>
            </a:r>
            <a:r>
              <a:rPr sz="1400" spc="36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 pattern R(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 of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 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Then noise temperature T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350" spc="11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given by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8923" y="2252119"/>
            <a:ext cx="266628" cy="245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JGWEG+Times-Roman"/>
                <a:cs typeface="FJGWEG+Times-Roman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82011" y="2261624"/>
            <a:ext cx="285215" cy="186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105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54807" y="2261624"/>
            <a:ext cx="219683" cy="18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81427" y="2291664"/>
            <a:ext cx="515970" cy="458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BJDSDB+TT108t00"/>
                <a:cs typeface="BJDSDB+TT108t00"/>
              </a:rPr>
              <a:t>∫</a:t>
            </a:r>
            <a:r>
              <a:rPr sz="2700" spc="7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BJDSDB+TT108t00"/>
                <a:cs typeface="BJDSDB+TT108t00"/>
              </a:rPr>
              <a:t>∫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16379" y="2385008"/>
            <a:ext cx="571954" cy="2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2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28" dirty="0">
                <a:solidFill>
                  <a:srgbClr val="000000"/>
                </a:solidFill>
                <a:latin typeface="FJGWEG+Times-Roman"/>
                <a:cs typeface="FJGWEG+Times-Roman"/>
              </a:rPr>
              <a:t>T</a:t>
            </a:r>
            <a:r>
              <a:rPr sz="1600" baseline="-24666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600" spc="323" baseline="-2466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8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55525" y="2350452"/>
            <a:ext cx="2244870" cy="298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2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  <a:r>
              <a:rPr sz="2050" spc="-191" dirty="0">
                <a:solidFill>
                  <a:srgbClr val="000000"/>
                </a:solidFill>
                <a:latin typeface="OTAJKE+Symbol"/>
                <a:cs typeface="OTAJKE+Symbol"/>
              </a:rPr>
              <a:t>(</a:t>
            </a:r>
            <a:r>
              <a:rPr sz="18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800" spc="54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800" spc="17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2050" spc="-309" dirty="0">
                <a:solidFill>
                  <a:srgbClr val="000000"/>
                </a:solidFill>
                <a:latin typeface="OTAJKE+Symbol"/>
                <a:cs typeface="OTAJKE+Symbol"/>
              </a:rPr>
              <a:t>)</a:t>
            </a:r>
            <a:r>
              <a:rPr sz="1800" dirty="0">
                <a:solidFill>
                  <a:srgbClr val="000000"/>
                </a:solidFill>
                <a:latin typeface="FJGWEG+Times-Roman"/>
                <a:cs typeface="FJGWEG+Times-Roman"/>
              </a:rPr>
              <a:t>.T</a:t>
            </a:r>
            <a:r>
              <a:rPr sz="2050" spc="-188" dirty="0">
                <a:solidFill>
                  <a:srgbClr val="000000"/>
                </a:solidFill>
                <a:latin typeface="OTAJKE+Symbol"/>
                <a:cs typeface="OTAJKE+Symbol"/>
              </a:rPr>
              <a:t>(</a:t>
            </a:r>
            <a:r>
              <a:rPr sz="18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800" spc="54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800" spc="186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2050" spc="-65" dirty="0">
                <a:solidFill>
                  <a:srgbClr val="000000"/>
                </a:solidFill>
                <a:latin typeface="OTAJKE+Symbol"/>
                <a:cs typeface="OTAJKE+Symbol"/>
              </a:rPr>
              <a:t>)</a:t>
            </a:r>
            <a:r>
              <a:rPr sz="1800" dirty="0">
                <a:solidFill>
                  <a:srgbClr val="000000"/>
                </a:solidFill>
                <a:latin typeface="FJGWEG+Times-Roman"/>
                <a:cs typeface="FJGWEG+Times-Roman"/>
              </a:rPr>
              <a:t>sin</a:t>
            </a:r>
            <a:r>
              <a:rPr sz="18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800" dirty="0">
                <a:solidFill>
                  <a:srgbClr val="000000"/>
                </a:solidFill>
                <a:latin typeface="FJGWEG+Times-Roman"/>
                <a:cs typeface="FJGWEG+Times-Roman"/>
              </a:rPr>
              <a:t>d</a:t>
            </a:r>
            <a:r>
              <a:rPr sz="18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800" spc="-84" dirty="0">
                <a:solidFill>
                  <a:srgbClr val="000000"/>
                </a:solidFill>
                <a:latin typeface="FJGWEG+Times-Roman"/>
                <a:cs typeface="FJGWEG+Times-Roman"/>
              </a:rPr>
              <a:t>d</a:t>
            </a:r>
            <a:r>
              <a:rPr sz="1800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02535" y="2528760"/>
            <a:ext cx="381972" cy="291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4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4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  <a:r>
              <a:rPr sz="180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46959" y="2587422"/>
            <a:ext cx="219033" cy="158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16707" y="2587422"/>
            <a:ext cx="219033" cy="158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2994" y="2917823"/>
            <a:ext cx="5269912" cy="211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noise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 P</a:t>
            </a:r>
            <a:r>
              <a:rPr sz="1400" spc="105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received from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 antenna at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temperature T</a:t>
            </a:r>
            <a:r>
              <a:rPr sz="1400" spc="64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can be</a:t>
            </a:r>
          </a:p>
          <a:p>
            <a:pPr marL="1330456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TA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73850" y="2987728"/>
            <a:ext cx="234765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42995" y="3122039"/>
            <a:ext cx="4942767" cy="40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expressed in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terms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Bandwidth B over which the antenna(and it’s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Receiver) is operating as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258353" y="3407359"/>
            <a:ext cx="1156432" cy="323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JGWEG+Times-Roman"/>
                <a:cs typeface="FJGWEG+Times-Roman"/>
              </a:rPr>
              <a:t>P</a:t>
            </a:r>
            <a:r>
              <a:rPr sz="2000" spc="107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2000" spc="209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2000" dirty="0">
                <a:solidFill>
                  <a:srgbClr val="000000"/>
                </a:solidFill>
                <a:latin typeface="FJGWEG+Times-Roman"/>
                <a:cs typeface="FJGWEG+Times-Roman"/>
              </a:rPr>
              <a:t>kT</a:t>
            </a:r>
            <a:r>
              <a:rPr sz="2000" spc="-16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2000" dirty="0">
                <a:solidFill>
                  <a:srgbClr val="000000"/>
                </a:solidFill>
                <a:latin typeface="FJGWEG+Times-Roman"/>
                <a:cs typeface="FJGWEG+Times-Roman"/>
              </a:rPr>
              <a:t>B</a:t>
            </a:r>
          </a:p>
          <a:p>
            <a:pPr marL="102082" marR="0">
              <a:lnSpc>
                <a:spcPts val="1064"/>
              </a:lnSpc>
              <a:spcBef>
                <a:spcPts val="0"/>
              </a:spcBef>
              <a:spcAft>
                <a:spcPts val="0"/>
              </a:spcAft>
            </a:pPr>
            <a:r>
              <a:rPr sz="1150" spc="17" dirty="0">
                <a:solidFill>
                  <a:srgbClr val="000000"/>
                </a:solidFill>
                <a:latin typeface="FJGWEG+Times-Roman"/>
                <a:cs typeface="FJGWEG+Times-Roman"/>
              </a:rPr>
              <a:t>TA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988306" y="3557994"/>
            <a:ext cx="260026" cy="173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4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42995" y="3940427"/>
            <a:ext cx="5151771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receiver also has a temperature T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  <a:r>
              <a:rPr sz="1350" spc="473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associated with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 and the total</a:t>
            </a:r>
          </a:p>
          <a:p>
            <a:pPr marL="2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system</a:t>
            </a:r>
            <a:r>
              <a:rPr sz="1400" spc="-2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noise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temperature (i.e., Antenna +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Receiver) has combined</a:t>
            </a:r>
          </a:p>
          <a:p>
            <a:pPr marL="2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temperature given by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01360" y="4407324"/>
            <a:ext cx="1226053" cy="246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8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FJGWEG+Times-Roman"/>
                <a:cs typeface="FJGWEG+Times-Roman"/>
              </a:rPr>
              <a:t>T</a:t>
            </a:r>
            <a:r>
              <a:rPr sz="1700" spc="127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7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7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FJGWEG+Times-Roman"/>
                <a:cs typeface="FJGWEG+Times-Roman"/>
              </a:rPr>
              <a:t>T</a:t>
            </a:r>
            <a:r>
              <a:rPr sz="1700" spc="68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700" dirty="0">
                <a:solidFill>
                  <a:srgbClr val="000000"/>
                </a:solidFill>
                <a:latin typeface="OTAJKE+Symbol"/>
                <a:cs typeface="OTAJKE+Symbol"/>
              </a:rPr>
              <a:t>+</a:t>
            </a:r>
            <a:r>
              <a:rPr sz="1700" spc="-1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FJGWEG+Times-Roman"/>
                <a:cs typeface="FJGWEG+Times-Roman"/>
              </a:rPr>
              <a:t>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17058" y="4535462"/>
            <a:ext cx="313538" cy="15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10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sys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35148" y="4535462"/>
            <a:ext cx="243434" cy="15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863338" y="4535462"/>
            <a:ext cx="236499" cy="15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42997" y="4745253"/>
            <a:ext cx="4203090" cy="25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 total noise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 in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system</a:t>
            </a:r>
            <a:r>
              <a:rPr sz="1400" spc="-2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132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550" spc="-58" dirty="0">
                <a:solidFill>
                  <a:srgbClr val="000000"/>
                </a:solidFill>
                <a:latin typeface="FJGWEG+Times-Roman"/>
                <a:cs typeface="FJGWEG+Times-Roman"/>
              </a:rPr>
              <a:t>P</a:t>
            </a:r>
            <a:r>
              <a:rPr sz="1350" baseline="-32463" dirty="0">
                <a:solidFill>
                  <a:srgbClr val="000000"/>
                </a:solidFill>
                <a:latin typeface="FJGWEG+Times-Roman"/>
                <a:cs typeface="FJGWEG+Times-Roman"/>
              </a:rPr>
              <a:t>Total</a:t>
            </a:r>
            <a:r>
              <a:rPr sz="1350" spc="540" baseline="-3246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55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  <a:r>
              <a:rPr sz="155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000000"/>
                </a:solidFill>
                <a:latin typeface="FJGWEG+Times-Roman"/>
                <a:cs typeface="FJGWEG+Times-Roman"/>
              </a:rPr>
              <a:t>kT</a:t>
            </a:r>
            <a:r>
              <a:rPr sz="1350" spc="-10" baseline="-24774" dirty="0">
                <a:solidFill>
                  <a:srgbClr val="000000"/>
                </a:solidFill>
                <a:latin typeface="FJGWEG+Times-Roman"/>
                <a:cs typeface="FJGWEG+Times-Roman"/>
              </a:rPr>
              <a:t>sys</a:t>
            </a:r>
            <a:r>
              <a:rPr sz="1350" spc="-37" baseline="-2477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550" dirty="0">
                <a:solidFill>
                  <a:srgbClr val="000000"/>
                </a:solidFill>
                <a:latin typeface="FJGWEG+Times-Roman"/>
                <a:cs typeface="FJGWEG+Times-Roman"/>
              </a:rPr>
              <a:t>B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095235" y="5169225"/>
            <a:ext cx="1732756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Antenna Field Zones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42986" y="5371462"/>
            <a:ext cx="5629011" cy="1016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space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surrounding the antenna is divided into three regions according to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predominant field behaviour. The boundaries between the regions are not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distinct and the field behaviour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changes gradually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 these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boundaries are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crossed. In</a:t>
            </a:r>
            <a:r>
              <a:rPr sz="1400" spc="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this course, we are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mostly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concerned with the far-field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characteristics of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antennas 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476994" y="8757448"/>
            <a:ext cx="304463" cy="175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142993" y="912876"/>
            <a:ext cx="2983992" cy="2273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71304" y="3063058"/>
            <a:ext cx="2494992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Fig:</a:t>
            </a:r>
            <a:r>
              <a:rPr sz="1400" spc="1392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Radiation from a dipole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3000" y="3672658"/>
            <a:ext cx="5430762" cy="2041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1.Reactive near-field region: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This is 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region immediately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surrounding</a:t>
            </a:r>
          </a:p>
          <a:p>
            <a:pPr marL="7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antenna, where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reactive field dominates. For most antennas, it is</a:t>
            </a:r>
          </a:p>
          <a:p>
            <a:pPr marL="7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assumed that this region is a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sphere with the antenna at</a:t>
            </a:r>
            <a:r>
              <a:rPr sz="1400" spc="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its centre</a:t>
            </a:r>
          </a:p>
          <a:p>
            <a:pPr marL="7" marR="0">
              <a:lnSpc>
                <a:spcPts val="1270"/>
              </a:lnSpc>
              <a:spcBef>
                <a:spcPts val="32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2. Radiating near-field (Fresnel) region</a:t>
            </a:r>
            <a:r>
              <a:rPr sz="1400" spc="-13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: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This is an intermediate region</a:t>
            </a:r>
          </a:p>
          <a:p>
            <a:pPr marL="7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between the reactive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near-field region and the far-field region,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where the</a:t>
            </a:r>
          </a:p>
          <a:p>
            <a:pPr marL="7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 field is more significant but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angular field distribution 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still</a:t>
            </a:r>
          </a:p>
          <a:p>
            <a:pPr marL="7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dependent on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distance from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antenna.</a:t>
            </a:r>
          </a:p>
          <a:p>
            <a:pPr marL="44321" marR="0">
              <a:lnSpc>
                <a:spcPts val="1553"/>
              </a:lnSpc>
              <a:spcBef>
                <a:spcPts val="1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3. Far-field (Fraunhofer)</a:t>
            </a:r>
            <a:r>
              <a:rPr sz="1400" spc="-13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region :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Here r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&gt;&gt; D and r &gt;&gt;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λ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angular field distribution does not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depend on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distance from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8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source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any</a:t>
            </a:r>
            <a:r>
              <a:rPr sz="1400" spc="-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more, i.e., the far-field pattern is already</a:t>
            </a:r>
            <a:r>
              <a:rPr sz="1400" spc="-1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well established.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94072" y="6127366"/>
            <a:ext cx="2137989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------X------X------X---------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76994" y="8757448"/>
            <a:ext cx="304463" cy="175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18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"/>
          <p:cNvSpPr/>
          <p:nvPr/>
        </p:nvSpPr>
        <p:spPr>
          <a:xfrm>
            <a:off x="1142993" y="2891029"/>
            <a:ext cx="1594104" cy="1362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13681" y="6405372"/>
            <a:ext cx="2200656" cy="209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2928" y="6135624"/>
            <a:ext cx="118872" cy="64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35808" y="6089904"/>
            <a:ext cx="118872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2927" y="5971032"/>
            <a:ext cx="137160" cy="118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35808" y="6053328"/>
            <a:ext cx="118872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91256" y="6025896"/>
            <a:ext cx="54864" cy="100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2927" y="5971032"/>
            <a:ext cx="137160" cy="82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85716" y="2958084"/>
            <a:ext cx="481584" cy="11490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42993" y="1338482"/>
            <a:ext cx="4821342" cy="42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3822" marR="0">
              <a:lnSpc>
                <a:spcPts val="1449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VGHVPA+Times-Roman"/>
                <a:cs typeface="VGHVPA+Times-Roman"/>
              </a:rPr>
              <a:t>The Electric Dipoles and Thin Linear Antennas</a:t>
            </a:r>
          </a:p>
          <a:p>
            <a:pPr marL="0" marR="0">
              <a:lnSpc>
                <a:spcPts val="1268"/>
              </a:lnSpc>
              <a:spcBef>
                <a:spcPts val="399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VGHVPA+Times-Roman"/>
                <a:cs typeface="VGHVPA+Times-Roman"/>
              </a:rPr>
              <a:t>Short Electric</a:t>
            </a:r>
            <a:r>
              <a:rPr sz="1400" u="sng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VGHVPA+Times-Roman"/>
                <a:cs typeface="VGHVPA+Times-Roman"/>
              </a:rPr>
              <a:t>dipole: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2995" y="1771775"/>
            <a:ext cx="5639688" cy="1016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Any</a:t>
            </a:r>
            <a:r>
              <a:rPr sz="1400" spc="1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linear</a:t>
            </a:r>
            <a:r>
              <a:rPr sz="1400" spc="19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18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may</a:t>
            </a:r>
            <a:r>
              <a:rPr sz="1400" spc="18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</a:t>
            </a:r>
            <a:r>
              <a:rPr sz="1400" spc="19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considered</a:t>
            </a:r>
            <a:r>
              <a:rPr sz="1400" spc="19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  <a:r>
              <a:rPr sz="1400" spc="2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consisting</a:t>
            </a:r>
            <a:r>
              <a:rPr sz="1400" spc="19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9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9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large</a:t>
            </a:r>
            <a:r>
              <a:rPr sz="1400" spc="19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number</a:t>
            </a:r>
            <a:r>
              <a:rPr sz="1400" spc="18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very</a:t>
            </a:r>
            <a:r>
              <a:rPr sz="1400" spc="1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</a:t>
            </a:r>
            <a:r>
              <a:rPr sz="1400" spc="13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conductors</a:t>
            </a:r>
            <a:r>
              <a:rPr sz="1400" spc="13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connecter</a:t>
            </a:r>
            <a:r>
              <a:rPr sz="1400" spc="1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12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series.</a:t>
            </a:r>
            <a:r>
              <a:rPr sz="1400" spc="1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2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</a:t>
            </a:r>
            <a:r>
              <a:rPr sz="1400" spc="12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linear</a:t>
            </a:r>
            <a:r>
              <a:rPr sz="1400" spc="1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conductor</a:t>
            </a:r>
            <a:r>
              <a:rPr sz="1400" spc="1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often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called</a:t>
            </a:r>
            <a:r>
              <a:rPr sz="1400" spc="6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6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‘short</a:t>
            </a:r>
            <a:r>
              <a:rPr sz="1400" spc="6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dipole’.</a:t>
            </a:r>
            <a:r>
              <a:rPr sz="1400" spc="7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5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</a:t>
            </a:r>
            <a:r>
              <a:rPr sz="1400" spc="4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4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always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finite</a:t>
            </a:r>
            <a:r>
              <a:rPr sz="1400" spc="5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even</a:t>
            </a:r>
            <a:r>
              <a:rPr sz="1400" spc="6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though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may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</a:t>
            </a:r>
            <a:r>
              <a:rPr sz="1400" spc="6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very</a:t>
            </a:r>
            <a:r>
              <a:rPr sz="1400" spc="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short.</a:t>
            </a:r>
            <a:r>
              <a:rPr sz="1400" spc="5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If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6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vanishingly</a:t>
            </a:r>
            <a:r>
              <a:rPr sz="1400" spc="5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</a:t>
            </a:r>
            <a:r>
              <a:rPr sz="1400" spc="6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</a:t>
            </a:r>
            <a:r>
              <a:rPr sz="1400" spc="6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infinite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single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43000" y="4351907"/>
            <a:ext cx="2367212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 3.1: A short dipole antenna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 antenna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44112" y="4351907"/>
            <a:ext cx="2438576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</a:t>
            </a:r>
            <a:r>
              <a:rPr sz="1400" spc="63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3.2:</a:t>
            </a:r>
            <a:r>
              <a:rPr sz="1400" spc="6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Equivalent</a:t>
            </a:r>
            <a:r>
              <a:rPr sz="1400" spc="64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62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42993" y="4760339"/>
            <a:ext cx="5639333" cy="1222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Consider</a:t>
            </a:r>
            <a:r>
              <a:rPr sz="1400" spc="18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9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</a:t>
            </a:r>
            <a:r>
              <a:rPr sz="1400" spc="1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17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  <a:r>
              <a:rPr sz="1400" spc="18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shown</a:t>
            </a:r>
            <a:r>
              <a:rPr sz="1400" spc="18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19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figure</a:t>
            </a:r>
            <a:r>
              <a:rPr sz="1400" spc="19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3.1,</a:t>
            </a:r>
            <a:r>
              <a:rPr sz="1400" spc="1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19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</a:t>
            </a:r>
            <a:r>
              <a:rPr sz="1400" spc="18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17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very</a:t>
            </a:r>
            <a:r>
              <a:rPr sz="1400" spc="1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</a:t>
            </a:r>
          </a:p>
          <a:p>
            <a:pPr marL="7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compared</a:t>
            </a:r>
            <a:r>
              <a:rPr sz="1400" spc="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wavelength</a:t>
            </a:r>
            <a:r>
              <a:rPr sz="1400" spc="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[L&lt;&lt;</a:t>
            </a:r>
            <a:r>
              <a:rPr sz="1400" spc="4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].</a:t>
            </a:r>
            <a:r>
              <a:rPr sz="1400" spc="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current</a:t>
            </a:r>
            <a:r>
              <a:rPr sz="1400" spc="4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</a:t>
            </a:r>
            <a:r>
              <a:rPr sz="1400" spc="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along</a:t>
            </a:r>
            <a:r>
              <a:rPr sz="1400" spc="4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entire</a:t>
            </a:r>
            <a:r>
              <a:rPr sz="1400" spc="3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3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assumed</a:t>
            </a:r>
            <a:r>
              <a:rPr sz="1400" spc="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4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</a:t>
            </a:r>
            <a:r>
              <a:rPr sz="1400" spc="5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uniform.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diameter</a:t>
            </a:r>
            <a:r>
              <a:rPr sz="1400" spc="5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</a:t>
            </a:r>
            <a:r>
              <a:rPr sz="1400" spc="6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4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4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4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small</a:t>
            </a:r>
            <a:r>
              <a:rPr sz="1400" spc="6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compare</a:t>
            </a:r>
            <a:r>
              <a:rPr sz="1400" spc="6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[d&lt;&lt;L].</a:t>
            </a:r>
            <a:r>
              <a:rPr sz="1400" spc="41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Thus</a:t>
            </a:r>
            <a:r>
              <a:rPr sz="1400" spc="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equivalent</a:t>
            </a:r>
            <a:r>
              <a:rPr sz="1400" spc="2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</a:t>
            </a:r>
            <a:r>
              <a:rPr sz="1400" spc="3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2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3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  <a:r>
              <a:rPr sz="1400" spc="2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shown</a:t>
            </a:r>
            <a:r>
              <a:rPr sz="1400" spc="3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figure</a:t>
            </a:r>
            <a:r>
              <a:rPr sz="1400" spc="2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(b).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</a:t>
            </a:r>
            <a:r>
              <a:rPr sz="1400" spc="12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consists</a:t>
            </a:r>
            <a:r>
              <a:rPr sz="1400" spc="1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0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0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thin</a:t>
            </a:r>
            <a:r>
              <a:rPr sz="1400" spc="1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conductor</a:t>
            </a:r>
            <a:r>
              <a:rPr sz="1400" spc="10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0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12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</a:t>
            </a:r>
            <a:r>
              <a:rPr sz="1400" spc="10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with</a:t>
            </a:r>
            <a:r>
              <a:rPr sz="1400" spc="1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uniform</a:t>
            </a:r>
            <a:r>
              <a:rPr sz="1400" spc="9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current</a:t>
            </a:r>
            <a:r>
              <a:rPr sz="1400" spc="1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</a:t>
            </a:r>
            <a:r>
              <a:rPr sz="1400" spc="10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point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charges at</a:t>
            </a:r>
            <a:r>
              <a:rPr sz="1400" spc="-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ends. The current and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charge</a:t>
            </a:r>
            <a:r>
              <a:rPr sz="1400" spc="-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are related by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53675" y="5994778"/>
            <a:ext cx="2330551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-------------------------------(3.1)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42988" y="6244714"/>
            <a:ext cx="2123396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fields of a short dipole: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42994" y="8378313"/>
            <a:ext cx="5638622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1348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Fig3.3: Relation of</a:t>
            </a:r>
            <a:r>
              <a:rPr sz="1400" spc="-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 co-ordinates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Consider</a:t>
            </a:r>
            <a:r>
              <a:rPr sz="1400" spc="2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20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20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9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22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‘L’</a:t>
            </a:r>
            <a:r>
              <a:rPr sz="1400" spc="20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placed</a:t>
            </a:r>
            <a:r>
              <a:rPr sz="1400" spc="21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coincident</a:t>
            </a:r>
            <a:r>
              <a:rPr sz="1400" spc="22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with</a:t>
            </a:r>
            <a:r>
              <a:rPr sz="1400" spc="2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0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z-axis</a:t>
            </a:r>
            <a:r>
              <a:rPr sz="1400" spc="22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with</a:t>
            </a:r>
            <a:r>
              <a:rPr sz="1400" spc="2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center</a:t>
            </a:r>
            <a:r>
              <a:rPr sz="1400" spc="10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</a:t>
            </a:r>
            <a:r>
              <a:rPr sz="1400" spc="10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origin.</a:t>
            </a:r>
            <a:r>
              <a:rPr sz="1400" spc="8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0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electric</a:t>
            </a:r>
            <a:r>
              <a:rPr sz="1400" spc="10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magnetic</a:t>
            </a:r>
            <a:r>
              <a:rPr sz="1400" spc="10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fields</a:t>
            </a:r>
            <a:r>
              <a:rPr sz="1400" spc="1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due</a:t>
            </a:r>
            <a:r>
              <a:rPr sz="1400" spc="10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9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dipoles</a:t>
            </a:r>
            <a:r>
              <a:rPr sz="1400" spc="1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can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1"/>
          <p:cNvSpPr/>
          <p:nvPr/>
        </p:nvSpPr>
        <p:spPr>
          <a:xfrm>
            <a:off x="1353307" y="8202168"/>
            <a:ext cx="118872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53307" y="8165592"/>
            <a:ext cx="118872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7899" y="8138160"/>
            <a:ext cx="100590" cy="137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2138" y="8129016"/>
            <a:ext cx="155448" cy="146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6777" y="8092440"/>
            <a:ext cx="210311" cy="146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5376" y="8046719"/>
            <a:ext cx="265177" cy="173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7903" y="7644384"/>
            <a:ext cx="182886" cy="91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11298" y="7580377"/>
            <a:ext cx="109728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64994" y="7580377"/>
            <a:ext cx="118872" cy="12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9546" y="7580377"/>
            <a:ext cx="118872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2386" y="7580377"/>
            <a:ext cx="109727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6938" y="7580377"/>
            <a:ext cx="118872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2" y="7415784"/>
            <a:ext cx="356614" cy="320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7900" y="7580377"/>
            <a:ext cx="182880" cy="12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2451" y="7562089"/>
            <a:ext cx="118873" cy="365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998" y="7534656"/>
            <a:ext cx="173732" cy="1005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66744" y="7525512"/>
            <a:ext cx="320044" cy="146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6744" y="7525512"/>
            <a:ext cx="246891" cy="1463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9426" y="7525512"/>
            <a:ext cx="164590" cy="1097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5336" y="7424928"/>
            <a:ext cx="109728" cy="1280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66543" y="7415784"/>
            <a:ext cx="155449" cy="1371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9077" y="7351776"/>
            <a:ext cx="310896" cy="46634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2993" y="4433316"/>
            <a:ext cx="2095499" cy="22951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72585" y="3739896"/>
            <a:ext cx="109728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26282" y="3739896"/>
            <a:ext cx="118872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79978" y="3739896"/>
            <a:ext cx="109728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33674" y="3739896"/>
            <a:ext cx="109728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78226" y="3739896"/>
            <a:ext cx="118872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43785" y="3721608"/>
            <a:ext cx="109728" cy="365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37177" y="3685032"/>
            <a:ext cx="310898" cy="1371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42616" y="3675888"/>
            <a:ext cx="164594" cy="1371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08378" y="3584448"/>
            <a:ext cx="621791" cy="2377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52721" y="3081525"/>
            <a:ext cx="109727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52722" y="3044950"/>
            <a:ext cx="109727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8169" y="3017519"/>
            <a:ext cx="100583" cy="137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42993" y="3017519"/>
            <a:ext cx="64008" cy="1005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7047" y="2990088"/>
            <a:ext cx="265176" cy="1280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42993" y="953388"/>
            <a:ext cx="5639080" cy="60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</a:t>
            </a:r>
            <a:r>
              <a:rPr sz="1400" spc="2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expressed</a:t>
            </a:r>
            <a:r>
              <a:rPr sz="1400" spc="4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terms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vector</a:t>
            </a:r>
            <a:r>
              <a:rPr sz="1400" spc="3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scalar</a:t>
            </a:r>
            <a:r>
              <a:rPr sz="1400" spc="3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potentials.</a:t>
            </a:r>
            <a:r>
              <a:rPr sz="1400" spc="3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relation</a:t>
            </a:r>
            <a:r>
              <a:rPr sz="1400" spc="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3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electric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field</a:t>
            </a:r>
            <a:r>
              <a:rPr sz="1400" spc="5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Electric</a:t>
            </a:r>
            <a:r>
              <a:rPr sz="1400" spc="4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field</a:t>
            </a:r>
            <a:r>
              <a:rPr sz="1400" spc="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Er,</a:t>
            </a:r>
            <a:r>
              <a:rPr sz="1400" spc="5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  <a:r>
              <a:rPr sz="14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ϕ</a:t>
            </a:r>
            <a:r>
              <a:rPr sz="14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3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  <a:r>
              <a:rPr sz="1400" spc="3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shown</a:t>
            </a:r>
            <a:r>
              <a:rPr sz="1400" spc="5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5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figure3.3.</a:t>
            </a:r>
            <a:r>
              <a:rPr sz="1400" spc="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</a:t>
            </a:r>
            <a:r>
              <a:rPr sz="1400" spc="3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4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assumed</a:t>
            </a:r>
            <a:r>
              <a:rPr sz="1400" spc="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that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medium</a:t>
            </a:r>
            <a:r>
              <a:rPr sz="1400" spc="-2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surrounding the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 air.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142994" y="1565324"/>
            <a:ext cx="1579568" cy="20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LGNTMC+Times-Bold"/>
                <a:cs typeface="LGNTMC+Times-Bold"/>
              </a:rPr>
              <a:t>Retardation effect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: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142994" y="1771775"/>
            <a:ext cx="5639155" cy="1630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dealing</a:t>
            </a:r>
            <a:r>
              <a:rPr sz="1400" spc="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with</a:t>
            </a:r>
            <a:r>
              <a:rPr sz="1400" spc="3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antennas, the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propagation</a:t>
            </a:r>
            <a:r>
              <a:rPr sz="1400" spc="1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time</a:t>
            </a:r>
            <a:r>
              <a:rPr sz="1400" spc="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matter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great</a:t>
            </a:r>
            <a:r>
              <a:rPr sz="14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important.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Thus</a:t>
            </a:r>
            <a:r>
              <a:rPr sz="1400" spc="1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if</a:t>
            </a:r>
            <a:r>
              <a:rPr sz="1400" spc="1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1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current</a:t>
            </a:r>
            <a:r>
              <a:rPr sz="1400" spc="1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12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flowing</a:t>
            </a:r>
            <a:r>
              <a:rPr sz="1400" spc="12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12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</a:t>
            </a:r>
            <a:r>
              <a:rPr sz="1400" spc="12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dipole.</a:t>
            </a:r>
            <a:r>
              <a:rPr sz="1400" spc="1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effect</a:t>
            </a:r>
            <a:r>
              <a:rPr sz="1400" spc="1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9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current</a:t>
            </a:r>
            <a:r>
              <a:rPr sz="1400" spc="1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not</a:t>
            </a:r>
            <a:r>
              <a:rPr sz="1400" spc="7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felt</a:t>
            </a:r>
            <a:r>
              <a:rPr sz="1400" spc="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instantaneously</a:t>
            </a:r>
            <a:r>
              <a:rPr sz="1400" spc="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</a:t>
            </a:r>
            <a:r>
              <a:rPr sz="1400" spc="7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point</a:t>
            </a:r>
            <a:r>
              <a:rPr sz="1400" spc="6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P,</a:t>
            </a:r>
            <a:r>
              <a:rPr sz="1400" spc="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but</a:t>
            </a:r>
            <a:r>
              <a:rPr sz="1400" spc="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only</a:t>
            </a:r>
            <a:r>
              <a:rPr sz="1400" spc="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after</a:t>
            </a:r>
            <a:r>
              <a:rPr sz="1400" spc="5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</a:t>
            </a:r>
            <a:r>
              <a:rPr sz="1400" spc="6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interval</a:t>
            </a:r>
            <a:r>
              <a:rPr sz="1400" spc="6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equal</a:t>
            </a:r>
            <a:r>
              <a:rPr sz="1400" spc="7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time</a:t>
            </a:r>
            <a:r>
              <a:rPr sz="1400" spc="1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required</a:t>
            </a:r>
            <a:r>
              <a:rPr sz="1400" spc="12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</a:t>
            </a:r>
            <a:r>
              <a:rPr sz="1400" spc="1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0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disturbance</a:t>
            </a:r>
            <a:r>
              <a:rPr sz="1400" spc="1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10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propagate</a:t>
            </a:r>
            <a:r>
              <a:rPr sz="1400" spc="1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over</a:t>
            </a:r>
            <a:r>
              <a:rPr sz="1400" spc="1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distance</a:t>
            </a:r>
            <a:r>
              <a:rPr sz="1400" spc="11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‘r’.</a:t>
            </a:r>
            <a:r>
              <a:rPr sz="1400" spc="12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This</a:t>
            </a:r>
            <a:r>
              <a:rPr sz="1400" spc="11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known as</a:t>
            </a:r>
            <a:r>
              <a:rPr sz="14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retardation effect.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When</a:t>
            </a:r>
            <a:r>
              <a:rPr sz="1400" spc="54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retardation</a:t>
            </a:r>
            <a:r>
              <a:rPr sz="1400" spc="5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effect</a:t>
            </a:r>
            <a:r>
              <a:rPr sz="1400" spc="5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54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considered</a:t>
            </a:r>
            <a:r>
              <a:rPr sz="1400" spc="53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instead</a:t>
            </a:r>
            <a:r>
              <a:rPr sz="1400" spc="5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53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writing</a:t>
            </a:r>
            <a:r>
              <a:rPr sz="1400" spc="5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current</a:t>
            </a:r>
            <a:r>
              <a:rPr sz="1400" spc="5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</a:t>
            </a:r>
            <a:r>
              <a:rPr sz="1400" spc="53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</a:p>
          <a:p>
            <a:pPr marL="907784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which</a:t>
            </a:r>
            <a:r>
              <a:rPr sz="1400" spc="30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implies</a:t>
            </a:r>
            <a:r>
              <a:rPr sz="1400" spc="30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instantaneous</a:t>
            </a:r>
            <a:r>
              <a:rPr sz="1400" spc="3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propagation</a:t>
            </a:r>
            <a:r>
              <a:rPr sz="1400" spc="30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9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30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effect</a:t>
            </a:r>
            <a:r>
              <a:rPr sz="1400" spc="30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9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  <a:p>
            <a:pPr marL="2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current, we introduce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propagation time as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142993" y="3859656"/>
            <a:ext cx="2654809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Where [I]</a:t>
            </a:r>
            <a:r>
              <a:rPr sz="14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 called retarded current</a:t>
            </a:r>
          </a:p>
          <a:p>
            <a:pPr marL="45720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 - Velocity</a:t>
            </a:r>
            <a:r>
              <a:rPr sz="1400" spc="-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propagation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42993" y="6767446"/>
            <a:ext cx="5635950" cy="62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Fig3.3: Geometry</a:t>
            </a:r>
            <a:r>
              <a:rPr sz="1400" spc="-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 short</a:t>
            </a:r>
            <a:r>
              <a:rPr sz="1400" spc="-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</a:t>
            </a:r>
            <a:r>
              <a:rPr sz="1400" spc="1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shown</a:t>
            </a:r>
            <a:r>
              <a:rPr sz="1400" spc="3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3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above</a:t>
            </a:r>
            <a:r>
              <a:rPr sz="1400" spc="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figure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retarded</a:t>
            </a:r>
            <a:r>
              <a:rPr sz="1400" spc="3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vector potential</a:t>
            </a:r>
            <a:r>
              <a:rPr sz="1400" spc="2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electric current has only</a:t>
            </a:r>
            <a:r>
              <a:rPr sz="1400" spc="-1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one component namely A</a:t>
            </a:r>
            <a:r>
              <a:rPr sz="1350" baseline="-14571" dirty="0">
                <a:solidFill>
                  <a:srgbClr val="000000"/>
                </a:solidFill>
                <a:latin typeface="VGHVPA+Times-Roman"/>
                <a:cs typeface="VGHVPA+Times-Roman"/>
              </a:rPr>
              <a:t>3</a:t>
            </a:r>
            <a:r>
              <a:rPr sz="1350" spc="130" baseline="-145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given by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42995" y="7866249"/>
            <a:ext cx="2592520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[I]</a:t>
            </a:r>
            <a:r>
              <a:rPr sz="14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 the retarded current given by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142993" y="8318877"/>
            <a:ext cx="3393770" cy="619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Z= distance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 point on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conductor</a:t>
            </a:r>
          </a:p>
          <a:p>
            <a:pPr marL="6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</a:t>
            </a:r>
            <a:r>
              <a:rPr sz="1350" baseline="-14571" dirty="0">
                <a:solidFill>
                  <a:srgbClr val="000000"/>
                </a:solidFill>
                <a:latin typeface="VGHVPA+Times-Roman"/>
                <a:cs typeface="VGHVPA+Times-Roman"/>
              </a:rPr>
              <a:t>0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 peak value in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time of current</a:t>
            </a:r>
          </a:p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µ</a:t>
            </a:r>
            <a:r>
              <a:rPr sz="1400" spc="20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 permeability</a:t>
            </a:r>
            <a:r>
              <a:rPr sz="1400" spc="-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free space =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4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x 10</a:t>
            </a:r>
            <a:r>
              <a:rPr sz="1400" spc="39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Hm</a:t>
            </a:r>
          </a:p>
          <a:p>
            <a:pPr marL="102108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024882" y="8689010"/>
            <a:ext cx="247427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-7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383022" y="8689010"/>
            <a:ext cx="247427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-1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1"/>
          <p:cNvSpPr/>
          <p:nvPr/>
        </p:nvSpPr>
        <p:spPr>
          <a:xfrm>
            <a:off x="1142993" y="6475476"/>
            <a:ext cx="2252472" cy="1871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67721" y="6044184"/>
            <a:ext cx="484632" cy="137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2091" y="5989320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65786" y="5989320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9482" y="5989320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4034" y="5989320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6874" y="5989320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1425" y="5989320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5121" y="5989320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3872" y="5989320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7719" y="5989320"/>
            <a:ext cx="484632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1415" y="5971032"/>
            <a:ext cx="109728" cy="36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5109" y="5943600"/>
            <a:ext cx="109728" cy="914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8395" y="5934456"/>
            <a:ext cx="438913" cy="137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0597" y="5824728"/>
            <a:ext cx="109728" cy="137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21030" y="5715000"/>
            <a:ext cx="667519" cy="5577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98063" y="5715000"/>
            <a:ext cx="658377" cy="5577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69087" y="5321808"/>
            <a:ext cx="219456" cy="1554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22780" y="5266944"/>
            <a:ext cx="118874" cy="457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79195" y="5266944"/>
            <a:ext cx="118874" cy="457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02540" y="5266944"/>
            <a:ext cx="118873" cy="457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41270" y="5294376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94966" y="5294376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39518" y="5294376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2358" y="5294376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46911" y="5294376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87375" y="5294376"/>
            <a:ext cx="192023" cy="457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22780" y="5266944"/>
            <a:ext cx="118872" cy="182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79195" y="5266944"/>
            <a:ext cx="118872" cy="182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02540" y="5266944"/>
            <a:ext cx="118872" cy="182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96716" y="5230368"/>
            <a:ext cx="320044" cy="1463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39902" y="5230368"/>
            <a:ext cx="146303" cy="1097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31723" y="5221224"/>
            <a:ext cx="310896" cy="1463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73939" y="5221224"/>
            <a:ext cx="182883" cy="1463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52935" y="5212080"/>
            <a:ext cx="128016" cy="1645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63830" y="5138928"/>
            <a:ext cx="539494" cy="2011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26671" y="5129784"/>
            <a:ext cx="109721" cy="3291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94567" y="5129784"/>
            <a:ext cx="109721" cy="3291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05656" y="5120640"/>
            <a:ext cx="155452" cy="1371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40877" y="4745736"/>
            <a:ext cx="301752" cy="12801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57808" y="4681728"/>
            <a:ext cx="11887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20648" y="4681728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65200" y="4681728"/>
            <a:ext cx="118871" cy="12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18896" y="4681728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72592" y="4681728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62664" y="4681728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40872" y="4681728"/>
            <a:ext cx="310895" cy="127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85422" y="4663440"/>
            <a:ext cx="109730" cy="36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39117" y="4636008"/>
            <a:ext cx="109728" cy="1005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22397" y="4626864"/>
            <a:ext cx="310903" cy="14630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59737" y="4526280"/>
            <a:ext cx="64011" cy="914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08968" y="4489704"/>
            <a:ext cx="246894" cy="39319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88336" y="4489704"/>
            <a:ext cx="237752" cy="3931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2993" y="3959352"/>
            <a:ext cx="146304" cy="10058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35603" y="3557010"/>
            <a:ext cx="118872" cy="3657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0201" y="3529579"/>
            <a:ext cx="164592" cy="1280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52138" y="3493004"/>
            <a:ext cx="210313" cy="16458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83081" y="3456430"/>
            <a:ext cx="246887" cy="164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48256" y="3401568"/>
            <a:ext cx="320040" cy="20116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83873" y="3063230"/>
            <a:ext cx="73151" cy="6400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34648" y="3035799"/>
            <a:ext cx="301753" cy="12801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79199" y="2990081"/>
            <a:ext cx="118872" cy="12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64031" y="2980937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08583" y="2980937"/>
            <a:ext cx="118872" cy="127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71423" y="2980937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15975" y="2980937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78815" y="2980937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19863" y="2980937"/>
            <a:ext cx="192023" cy="127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34647" y="2980937"/>
            <a:ext cx="310895" cy="127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79197" y="2953506"/>
            <a:ext cx="118872" cy="12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32891" y="2926075"/>
            <a:ext cx="109727" cy="1005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19476" y="2916932"/>
            <a:ext cx="310901" cy="14629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39319" y="2916932"/>
            <a:ext cx="164589" cy="10972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72977" y="2816352"/>
            <a:ext cx="128016" cy="35660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53512" y="2816352"/>
            <a:ext cx="73154" cy="9143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29000" y="2798064"/>
            <a:ext cx="182883" cy="13715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64412" y="2450579"/>
            <a:ext cx="256032" cy="9143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98067" y="2404861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36596" y="2395717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81148" y="2395717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34844" y="2395717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88540" y="2395717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33091" y="2395717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53514" y="2395717"/>
            <a:ext cx="886968" cy="127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98065" y="2368286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78611" y="2340855"/>
            <a:ext cx="173733" cy="1005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82899" y="2331712"/>
            <a:ext cx="320043" cy="14629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44369" y="2258563"/>
            <a:ext cx="146304" cy="10058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08961" y="2121408"/>
            <a:ext cx="722376" cy="23773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1142993" y="1128649"/>
            <a:ext cx="5639155" cy="10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If</a:t>
            </a:r>
            <a:r>
              <a:rPr sz="1400" spc="25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3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distance</a:t>
            </a:r>
            <a:r>
              <a:rPr sz="1400" spc="24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from</a:t>
            </a:r>
            <a:r>
              <a:rPr sz="1400" spc="24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3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23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22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large</a:t>
            </a:r>
            <a:r>
              <a:rPr sz="1400" spc="23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compare</a:t>
            </a:r>
            <a:r>
              <a:rPr sz="1400" spc="25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25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its</a:t>
            </a:r>
            <a:r>
              <a:rPr sz="1400" spc="2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26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(r&gt;&gt;L)</a:t>
            </a:r>
            <a:r>
              <a:rPr sz="1400" spc="25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wavelength</a:t>
            </a:r>
            <a:r>
              <a:rPr sz="1400" spc="34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35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large</a:t>
            </a:r>
            <a:r>
              <a:rPr sz="1400" spc="33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compare</a:t>
            </a:r>
            <a:r>
              <a:rPr sz="1400" spc="34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3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34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3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&gt;&gt;L),</a:t>
            </a:r>
            <a:r>
              <a:rPr sz="1400" spc="34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we</a:t>
            </a:r>
            <a:r>
              <a:rPr sz="1400" spc="33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can</a:t>
            </a:r>
            <a:r>
              <a:rPr sz="1400" spc="3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put</a:t>
            </a:r>
            <a:r>
              <a:rPr sz="1400" spc="33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s=r</a:t>
            </a:r>
            <a:r>
              <a:rPr sz="1400" spc="33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neglect</a:t>
            </a:r>
            <a:r>
              <a:rPr sz="1400" spc="3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phase</a:t>
            </a:r>
            <a:r>
              <a:rPr sz="1400" spc="3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difference</a:t>
            </a:r>
            <a:r>
              <a:rPr sz="1400" spc="3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3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field</a:t>
            </a:r>
            <a:r>
              <a:rPr sz="1400" spc="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contributions</a:t>
            </a:r>
            <a:r>
              <a:rPr sz="1400" spc="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from</a:t>
            </a:r>
            <a:r>
              <a:rPr sz="1400" spc="2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different</a:t>
            </a:r>
            <a:r>
              <a:rPr sz="1400" spc="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parts</a:t>
            </a:r>
            <a:r>
              <a:rPr sz="1400" spc="4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wire.</a:t>
            </a:r>
            <a:r>
              <a:rPr sz="1400" spc="3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integrand</a:t>
            </a:r>
            <a:r>
              <a:rPr sz="1400" spc="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5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(2)</a:t>
            </a:r>
            <a:r>
              <a:rPr sz="1400" spc="3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can</a:t>
            </a:r>
            <a:r>
              <a:rPr sz="1400" spc="5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then</a:t>
            </a:r>
            <a:r>
              <a:rPr sz="1400" spc="4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</a:t>
            </a:r>
            <a:r>
              <a:rPr sz="1400" spc="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regarded</a:t>
            </a:r>
            <a:r>
              <a:rPr sz="1400" spc="5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  <a:r>
              <a:rPr sz="1400" spc="4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4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constant.</a:t>
            </a:r>
            <a:r>
              <a:rPr sz="1400" spc="4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So</a:t>
            </a:r>
            <a:r>
              <a:rPr sz="1400" spc="6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that</a:t>
            </a:r>
            <a:r>
              <a:rPr sz="1400" spc="5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(2)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becomes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1143003" y="2588639"/>
            <a:ext cx="4187470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retarded scaled potential V of a charge</a:t>
            </a:r>
            <a:r>
              <a:rPr sz="1400" spc="-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distributed is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2127499" y="3175774"/>
            <a:ext cx="3670508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Where [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ρ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]</a:t>
            </a:r>
            <a:r>
              <a:rPr sz="1400" spc="-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 the retarded charge</a:t>
            </a:r>
            <a:r>
              <a:rPr sz="1400" spc="-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density</a:t>
            </a:r>
            <a:r>
              <a:rPr sz="1400" spc="-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given by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1142993" y="3666501"/>
            <a:ext cx="3846408" cy="43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τ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 infinitesimal volume element</a:t>
            </a:r>
          </a:p>
          <a:p>
            <a:pPr marL="181362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 permittivity</a:t>
            </a:r>
            <a:r>
              <a:rPr sz="1400" spc="-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-13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free</a:t>
            </a:r>
            <a:r>
              <a:rPr sz="1400" spc="-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space [=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8.854 x 10</a:t>
            </a:r>
            <a:r>
              <a:rPr sz="1400" spc="120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Fm</a:t>
            </a:r>
            <a:r>
              <a:rPr sz="1400" spc="3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]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4250434" y="3868600"/>
            <a:ext cx="304467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-10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4681726" y="3868600"/>
            <a:ext cx="247427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-1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1142993" y="4111115"/>
            <a:ext cx="5637553" cy="405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Since</a:t>
            </a:r>
            <a:r>
              <a:rPr sz="1400" spc="27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8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region</a:t>
            </a:r>
            <a:r>
              <a:rPr sz="1400" spc="2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charge</a:t>
            </a:r>
            <a:r>
              <a:rPr sz="1400" spc="27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28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8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case</a:t>
            </a:r>
            <a:r>
              <a:rPr sz="1400" spc="27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8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7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27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being</a:t>
            </a:r>
            <a:r>
              <a:rPr sz="1400" spc="29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considered</a:t>
            </a:r>
            <a:r>
              <a:rPr sz="1400" spc="27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confined to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points at the ends as</a:t>
            </a:r>
            <a:r>
              <a:rPr sz="14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figure 3.2 equation 3.5 reduce to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1142993" y="4929503"/>
            <a:ext cx="45565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But,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1142995" y="5525387"/>
            <a:ext cx="266904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Substituting</a:t>
            </a:r>
            <a:r>
              <a:rPr sz="1400" spc="35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equation (3.7) in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(3.6)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1143003" y="6310246"/>
            <a:ext cx="1566000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Referring the figure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1142995" y="8385934"/>
            <a:ext cx="5637731" cy="60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 3.4: Relation for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 dipole when r&gt;&gt;L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When</a:t>
            </a:r>
            <a:r>
              <a:rPr sz="1400" spc="20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r&gt;&gt;L,</a:t>
            </a:r>
            <a:r>
              <a:rPr sz="1400" spc="19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8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lines</a:t>
            </a:r>
            <a:r>
              <a:rPr sz="1400" spc="20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connecting</a:t>
            </a:r>
            <a:r>
              <a:rPr sz="1400" spc="19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0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ends</a:t>
            </a:r>
            <a:r>
              <a:rPr sz="1400" spc="20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9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20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2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0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point</a:t>
            </a:r>
            <a:r>
              <a:rPr sz="1400" spc="20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‘p’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may</a:t>
            </a:r>
            <a:r>
              <a:rPr sz="1400" spc="-1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 consider as parallel so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that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ject 1"/>
          <p:cNvSpPr/>
          <p:nvPr/>
        </p:nvSpPr>
        <p:spPr>
          <a:xfrm>
            <a:off x="4809749" y="8028432"/>
            <a:ext cx="118872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672589" y="8028432"/>
            <a:ext cx="10972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7141" y="8028432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0836" y="8028432"/>
            <a:ext cx="118872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4532" y="8028432"/>
            <a:ext cx="10972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8228" y="8028432"/>
            <a:ext cx="118872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2780" y="8028432"/>
            <a:ext cx="118872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9299" y="8010144"/>
            <a:ext cx="118875" cy="45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7483" y="7982712"/>
            <a:ext cx="118872" cy="109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2994" y="7982712"/>
            <a:ext cx="109727" cy="1005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74338" y="7973568"/>
            <a:ext cx="310902" cy="146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4651" y="7891272"/>
            <a:ext cx="374903" cy="3200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9298" y="7543800"/>
            <a:ext cx="118872" cy="365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7481" y="7516368"/>
            <a:ext cx="118872" cy="1097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2994" y="7516368"/>
            <a:ext cx="109727" cy="914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4641" y="7406640"/>
            <a:ext cx="310899" cy="3108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4746" y="6830568"/>
            <a:ext cx="1234450" cy="13898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4750" y="7095744"/>
            <a:ext cx="758952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89302" y="7077456"/>
            <a:ext cx="118872" cy="365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06629" y="7050024"/>
            <a:ext cx="118872" cy="1097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2998" y="7050024"/>
            <a:ext cx="109727" cy="914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0281" y="6958584"/>
            <a:ext cx="438915" cy="2926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90470" y="6940296"/>
            <a:ext cx="100590" cy="1280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43788" y="6931152"/>
            <a:ext cx="694949" cy="3200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9345" y="6830568"/>
            <a:ext cx="539495" cy="20116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57419" y="6574536"/>
            <a:ext cx="118872" cy="1005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94580" y="6428233"/>
            <a:ext cx="758955" cy="3474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93231" y="6263640"/>
            <a:ext cx="73156" cy="914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44765" y="6263640"/>
            <a:ext cx="301760" cy="12801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4810" y="6236208"/>
            <a:ext cx="429769" cy="1554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93228" y="6199632"/>
            <a:ext cx="82296" cy="12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90892" y="6181344"/>
            <a:ext cx="219455" cy="7315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51191" y="6044184"/>
            <a:ext cx="402337" cy="3108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44761" y="6199632"/>
            <a:ext cx="758953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02957" y="6181344"/>
            <a:ext cx="219458" cy="7315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18907" y="6181344"/>
            <a:ext cx="91440" cy="7315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89312" y="6181344"/>
            <a:ext cx="118874" cy="365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68717" y="6035040"/>
            <a:ext cx="768096" cy="3200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46924" y="6153912"/>
            <a:ext cx="118872" cy="10972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13066" y="6007608"/>
            <a:ext cx="841249" cy="34747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08394" y="6035040"/>
            <a:ext cx="768096" cy="32004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95744" y="6153912"/>
            <a:ext cx="109728" cy="10972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3008" y="6153912"/>
            <a:ext cx="109728" cy="10058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40700" y="6144768"/>
            <a:ext cx="91440" cy="10972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51778" y="6144768"/>
            <a:ext cx="301750" cy="10972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93226" y="6044184"/>
            <a:ext cx="73152" cy="9144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51191" y="6044184"/>
            <a:ext cx="73152" cy="9144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87587" y="6035040"/>
            <a:ext cx="649213" cy="12801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27264" y="6035040"/>
            <a:ext cx="649214" cy="12801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41081" y="6007608"/>
            <a:ext cx="713222" cy="15544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06241" y="6007608"/>
            <a:ext cx="54867" cy="7315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40280" y="6007608"/>
            <a:ext cx="128031" cy="39319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96740" y="5797296"/>
            <a:ext cx="82297" cy="9144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39338" y="5797296"/>
            <a:ext cx="82297" cy="9144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44770" y="5769864"/>
            <a:ext cx="749815" cy="40233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96731" y="5733288"/>
            <a:ext cx="91440" cy="127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59571" y="5733288"/>
            <a:ext cx="10972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97113" y="5733288"/>
            <a:ext cx="10972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39328" y="5733288"/>
            <a:ext cx="91440" cy="127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44761" y="5733288"/>
            <a:ext cx="758952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15604" y="5715000"/>
            <a:ext cx="219462" cy="6400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58200" y="5715000"/>
            <a:ext cx="219462" cy="6400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89310" y="5715000"/>
            <a:ext cx="118876" cy="365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35442" y="5687568"/>
            <a:ext cx="201162" cy="12801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2168" y="5687568"/>
            <a:ext cx="109728" cy="10972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78039" y="5687568"/>
            <a:ext cx="201165" cy="12801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43005" y="5687568"/>
            <a:ext cx="109727" cy="914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53344" y="5596128"/>
            <a:ext cx="219470" cy="29260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76684" y="5596128"/>
            <a:ext cx="137163" cy="29260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52556" y="5596128"/>
            <a:ext cx="146318" cy="29260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95943" y="5596128"/>
            <a:ext cx="164605" cy="29260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28427" y="5596128"/>
            <a:ext cx="146306" cy="29260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40281" y="5596128"/>
            <a:ext cx="201190" cy="29260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96725" y="5577840"/>
            <a:ext cx="82296" cy="9144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39323" y="5577840"/>
            <a:ext cx="82296" cy="9144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90476" y="5577840"/>
            <a:ext cx="100591" cy="1280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64030" y="5568696"/>
            <a:ext cx="576094" cy="32004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06629" y="5568696"/>
            <a:ext cx="576094" cy="32004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09347" y="5468112"/>
            <a:ext cx="539494" cy="20116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39112" y="5065776"/>
            <a:ext cx="118872" cy="3657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42993" y="5038344"/>
            <a:ext cx="210311" cy="9144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03703" y="4910328"/>
            <a:ext cx="603506" cy="32918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99025" y="4910328"/>
            <a:ext cx="594368" cy="32918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57401" y="4745736"/>
            <a:ext cx="118872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12849" y="4709160"/>
            <a:ext cx="228599" cy="7315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57400" y="4709160"/>
            <a:ext cx="118872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42994" y="4709160"/>
            <a:ext cx="228599" cy="7315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73553" y="4681728"/>
            <a:ext cx="64010" cy="10058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18104" y="4681728"/>
            <a:ext cx="91441" cy="82296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68880" y="4562856"/>
            <a:ext cx="585220" cy="32004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08169" y="4562856"/>
            <a:ext cx="594369" cy="32004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44020" y="4233673"/>
            <a:ext cx="73152" cy="914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44018" y="4178809"/>
            <a:ext cx="82296" cy="12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97713" y="4178809"/>
            <a:ext cx="118872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72415" y="4178809"/>
            <a:ext cx="10972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222018" y="4005072"/>
            <a:ext cx="822965" cy="32004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57430" y="4178809"/>
            <a:ext cx="118872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53746" y="4160520"/>
            <a:ext cx="219457" cy="6400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00434" y="4123944"/>
            <a:ext cx="292607" cy="12801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28" y="4032504"/>
            <a:ext cx="146308" cy="29260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22018" y="4032504"/>
            <a:ext cx="292611" cy="29260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91489" y="4023360"/>
            <a:ext cx="210316" cy="301752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44012" y="4014216"/>
            <a:ext cx="73152" cy="9144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11320" y="4005072"/>
            <a:ext cx="566939" cy="32004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32911" y="4005072"/>
            <a:ext cx="512062" cy="100584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79794" y="3886200"/>
            <a:ext cx="73149" cy="73152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25711" y="3858768"/>
            <a:ext cx="73157" cy="10058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88350" y="3858768"/>
            <a:ext cx="73157" cy="100584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27064" y="3858768"/>
            <a:ext cx="493778" cy="13716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25706" y="3803904"/>
            <a:ext cx="82296" cy="12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14609" y="3803904"/>
            <a:ext cx="512064" cy="127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44754" y="3803904"/>
            <a:ext cx="658368" cy="1270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35434" y="3785616"/>
            <a:ext cx="219459" cy="6400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89305" y="3785616"/>
            <a:ext cx="118873" cy="365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79402" y="3758184"/>
            <a:ext cx="118872" cy="100584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182127" y="3758184"/>
            <a:ext cx="292606" cy="118872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54105" y="3758184"/>
            <a:ext cx="109727" cy="100584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43001" y="3758184"/>
            <a:ext cx="109727" cy="914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773177" y="3657600"/>
            <a:ext cx="155454" cy="301752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096520" y="3657600"/>
            <a:ext cx="146305" cy="301752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139696" y="3657600"/>
            <a:ext cx="347479" cy="301752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25704" y="3639312"/>
            <a:ext cx="73152" cy="10058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44752" y="3639312"/>
            <a:ext cx="100590" cy="13716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93012" y="3630168"/>
            <a:ext cx="566939" cy="329184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14603" y="3630168"/>
            <a:ext cx="512060" cy="109728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63625" y="3538728"/>
            <a:ext cx="539495" cy="201167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837943" y="3246120"/>
            <a:ext cx="420624" cy="26516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276856" y="3328413"/>
            <a:ext cx="82295" cy="10058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75104" y="3310125"/>
            <a:ext cx="283463" cy="118867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37943" y="3246120"/>
            <a:ext cx="100584" cy="10058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89307" y="2898636"/>
            <a:ext cx="118872" cy="365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43003" y="2871205"/>
            <a:ext cx="109728" cy="914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89304" y="2276846"/>
            <a:ext cx="118872" cy="365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43000" y="2249415"/>
            <a:ext cx="109728" cy="10058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44752" y="2020824"/>
            <a:ext cx="4069099" cy="1197838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6504" y="1426459"/>
            <a:ext cx="320040" cy="164585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7088" y="1426459"/>
            <a:ext cx="219456" cy="64005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81321" y="1426459"/>
            <a:ext cx="82296" cy="64005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25874" y="1426459"/>
            <a:ext cx="118872" cy="3657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91056" y="1389884"/>
            <a:ext cx="118872" cy="109723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42994" y="1389884"/>
            <a:ext cx="146304" cy="137154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3976" y="1380741"/>
            <a:ext cx="82295" cy="109723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46503" y="1280160"/>
            <a:ext cx="73152" cy="9143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37360" y="1152136"/>
            <a:ext cx="73152" cy="10058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37360" y="1097274"/>
            <a:ext cx="82295" cy="12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591056" y="1097274"/>
            <a:ext cx="118872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47088" y="1078987"/>
            <a:ext cx="219456" cy="64005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472177" y="1078987"/>
            <a:ext cx="82296" cy="6400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25873" y="1078987"/>
            <a:ext cx="118872" cy="3657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42994" y="1051556"/>
            <a:ext cx="137160" cy="137154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093976" y="1042413"/>
            <a:ext cx="82295" cy="10058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737359" y="932688"/>
            <a:ext cx="73152" cy="10058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1142998" y="1843404"/>
            <a:ext cx="2545043" cy="21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Sub S</a:t>
            </a:r>
            <a:r>
              <a:rPr sz="1400" spc="44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 S</a:t>
            </a:r>
            <a:r>
              <a:rPr sz="1400" spc="4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33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equation 3.8</a:t>
            </a:r>
          </a:p>
          <a:p>
            <a:pPr marL="420624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1</a:t>
            </a:r>
          </a:p>
        </p:txBody>
      </p:sp>
      <p:sp>
        <p:nvSpPr>
          <p:cNvPr id="157" name="object 157"/>
          <p:cNvSpPr txBox="1"/>
          <p:nvPr/>
        </p:nvSpPr>
        <p:spPr>
          <a:xfrm>
            <a:off x="2065019" y="1913309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2</a:t>
            </a:r>
          </a:p>
        </p:txBody>
      </p:sp>
      <p:sp>
        <p:nvSpPr>
          <p:cNvPr id="158" name="object 158"/>
          <p:cNvSpPr txBox="1"/>
          <p:nvPr/>
        </p:nvSpPr>
        <p:spPr>
          <a:xfrm>
            <a:off x="1143002" y="3312540"/>
            <a:ext cx="801093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term</a:t>
            </a:r>
          </a:p>
        </p:txBody>
      </p:sp>
      <p:sp>
        <p:nvSpPr>
          <p:cNvPr id="159" name="object 159"/>
          <p:cNvSpPr txBox="1"/>
          <p:nvPr/>
        </p:nvSpPr>
        <p:spPr>
          <a:xfrm>
            <a:off x="2403465" y="3274240"/>
            <a:ext cx="3156642" cy="237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negligible compare to </a:t>
            </a:r>
            <a:r>
              <a:rPr sz="1400" spc="-13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  <a:r>
              <a:rPr sz="1350" baseline="46285" dirty="0">
                <a:solidFill>
                  <a:srgbClr val="000000"/>
                </a:solidFill>
                <a:latin typeface="VGHVPA+Times-Roman"/>
                <a:cs typeface="VGHVPA+Times-Roman"/>
              </a:rPr>
              <a:t>2</a:t>
            </a:r>
            <a:r>
              <a:rPr sz="1350" spc="130" baseline="4628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assuming r&gt;&gt;L</a:t>
            </a:r>
          </a:p>
        </p:txBody>
      </p:sp>
      <p:sp>
        <p:nvSpPr>
          <p:cNvPr id="160" name="object 160"/>
          <p:cNvSpPr txBox="1"/>
          <p:nvPr/>
        </p:nvSpPr>
        <p:spPr>
          <a:xfrm>
            <a:off x="1142999" y="4346205"/>
            <a:ext cx="5274699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If the wavelength is much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greater than the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 of dipole (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&gt;&gt;L) then,</a:t>
            </a:r>
          </a:p>
        </p:txBody>
      </p:sp>
      <p:sp>
        <p:nvSpPr>
          <p:cNvPr id="161" name="object 161"/>
          <p:cNvSpPr txBox="1"/>
          <p:nvPr/>
        </p:nvSpPr>
        <p:spPr>
          <a:xfrm>
            <a:off x="1142995" y="5290691"/>
            <a:ext cx="2745572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Thus the above expression reduce to</a:t>
            </a:r>
          </a:p>
        </p:txBody>
      </p:sp>
      <p:sp>
        <p:nvSpPr>
          <p:cNvPr id="162" name="object 162"/>
          <p:cNvSpPr txBox="1"/>
          <p:nvPr/>
        </p:nvSpPr>
        <p:spPr>
          <a:xfrm>
            <a:off x="1142997" y="8257917"/>
            <a:ext cx="5639513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Equation 3.4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3.9 express the vector and</a:t>
            </a:r>
            <a:r>
              <a:rPr sz="1400" spc="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scalar potentials everywhere</a:t>
            </a:r>
            <a:r>
              <a:rPr sz="1400" spc="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due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 a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 dipole. The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only</a:t>
            </a:r>
            <a:r>
              <a:rPr sz="1400" spc="-1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restrictions are</a:t>
            </a:r>
            <a:r>
              <a:rPr sz="1400" spc="-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r&gt;&gt;L and 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&gt;&gt;L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1"/>
          <p:cNvSpPr/>
          <p:nvPr/>
        </p:nvSpPr>
        <p:spPr>
          <a:xfrm>
            <a:off x="2340864" y="8750814"/>
            <a:ext cx="146304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340864" y="8705094"/>
            <a:ext cx="173736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0008" y="8595366"/>
            <a:ext cx="146304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9481" y="8449058"/>
            <a:ext cx="173736" cy="1097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7144" y="8449058"/>
            <a:ext cx="365760" cy="1005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6286" y="8403337"/>
            <a:ext cx="566928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0838" y="8403337"/>
            <a:ext cx="118872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2463" y="8385049"/>
            <a:ext cx="118872" cy="36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7062" y="8348473"/>
            <a:ext cx="457201" cy="1554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8" y="8348473"/>
            <a:ext cx="164592" cy="1554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1731" y="8238745"/>
            <a:ext cx="64009" cy="914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9476" y="8229601"/>
            <a:ext cx="182879" cy="1005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95154" y="8110729"/>
            <a:ext cx="91440" cy="731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4027" y="8074153"/>
            <a:ext cx="173736" cy="1097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4294" y="8028433"/>
            <a:ext cx="292607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57990" y="8028433"/>
            <a:ext cx="109727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03909" y="7964424"/>
            <a:ext cx="521212" cy="1371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605" y="8019289"/>
            <a:ext cx="118872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1302" y="8019289"/>
            <a:ext cx="109728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4998" y="8019289"/>
            <a:ext cx="118872" cy="12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08759" y="8010145"/>
            <a:ext cx="109729" cy="365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64214" y="7982712"/>
            <a:ext cx="448059" cy="1280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8451" y="7982712"/>
            <a:ext cx="155448" cy="1280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31924" y="7964424"/>
            <a:ext cx="393197" cy="1371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22579" y="7863841"/>
            <a:ext cx="64009" cy="10058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14020" y="7854696"/>
            <a:ext cx="192023" cy="1097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59155" y="7708392"/>
            <a:ext cx="155448" cy="1005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50009" y="7653528"/>
            <a:ext cx="173735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03705" y="7653528"/>
            <a:ext cx="118872" cy="127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3624" y="7635240"/>
            <a:ext cx="118872" cy="36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9072" y="7607808"/>
            <a:ext cx="438914" cy="13715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62453" y="7607808"/>
            <a:ext cx="146303" cy="1371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63240" y="7516368"/>
            <a:ext cx="91445" cy="101498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50008" y="7488936"/>
            <a:ext cx="182879" cy="1005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10347" y="7168897"/>
            <a:ext cx="82296" cy="6400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80195" y="7132321"/>
            <a:ext cx="173737" cy="1097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77860" y="7132321"/>
            <a:ext cx="365760" cy="1005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9218" y="7132321"/>
            <a:ext cx="173737" cy="10058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9992" y="7132321"/>
            <a:ext cx="155449" cy="1005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57409" y="7095745"/>
            <a:ext cx="118872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80187" y="7077456"/>
            <a:ext cx="173738" cy="182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86995" y="7077456"/>
            <a:ext cx="365762" cy="182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9210" y="7077456"/>
            <a:ext cx="182882" cy="182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19482" y="7077456"/>
            <a:ext cx="82298" cy="182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61697" y="7077456"/>
            <a:ext cx="182881" cy="182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86792" y="7077456"/>
            <a:ext cx="109729" cy="182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57406" y="7059169"/>
            <a:ext cx="118872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48666" y="7031736"/>
            <a:ext cx="118874" cy="10972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81153" y="7031736"/>
            <a:ext cx="118874" cy="10972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19863" y="7031736"/>
            <a:ext cx="118873" cy="10972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98655" y="7031736"/>
            <a:ext cx="118873" cy="10972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94974" y="7022593"/>
            <a:ext cx="164596" cy="15544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36605" y="7022593"/>
            <a:ext cx="155451" cy="14630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54106" y="7022593"/>
            <a:ext cx="320043" cy="14630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66171" y="7013448"/>
            <a:ext cx="393196" cy="16459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12854" y="7013448"/>
            <a:ext cx="649230" cy="15544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45357" y="6940296"/>
            <a:ext cx="45736" cy="29260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51380" y="6940296"/>
            <a:ext cx="182891" cy="29260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33292" y="6922008"/>
            <a:ext cx="73154" cy="9143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28620" y="6922008"/>
            <a:ext cx="6400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80181" y="6912865"/>
            <a:ext cx="182879" cy="1005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29205" y="6912865"/>
            <a:ext cx="192022" cy="10058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61693" y="6912865"/>
            <a:ext cx="192022" cy="1005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93392" y="6757416"/>
            <a:ext cx="118872" cy="10972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90465" y="6757416"/>
            <a:ext cx="109727" cy="10972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48840" y="6748272"/>
            <a:ext cx="310898" cy="1554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36776" y="6748272"/>
            <a:ext cx="310897" cy="14630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42994" y="6748272"/>
            <a:ext cx="301753" cy="14630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89298" y="6400800"/>
            <a:ext cx="118872" cy="3657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04289" y="6373368"/>
            <a:ext cx="109727" cy="10058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83081" y="6373368"/>
            <a:ext cx="118872" cy="10058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42996" y="6373368"/>
            <a:ext cx="100581" cy="9144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41449" y="6364224"/>
            <a:ext cx="320041" cy="15544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38529" y="6364224"/>
            <a:ext cx="310897" cy="14630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44747" y="6364224"/>
            <a:ext cx="301759" cy="14630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58579" y="6007608"/>
            <a:ext cx="91439" cy="7315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19285" y="5971032"/>
            <a:ext cx="182881" cy="11887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16947" y="5971032"/>
            <a:ext cx="374904" cy="10972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77452" y="5971032"/>
            <a:ext cx="173734" cy="10972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19084" y="5971032"/>
            <a:ext cx="164591" cy="10972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34263" y="5925312"/>
            <a:ext cx="118872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87959" y="5925312"/>
            <a:ext cx="109728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41655" y="5925312"/>
            <a:ext cx="118872" cy="12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86207" y="5925312"/>
            <a:ext cx="118872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49047" y="5925312"/>
            <a:ext cx="109728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26087" y="5925312"/>
            <a:ext cx="576072" cy="1270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67719" y="5925312"/>
            <a:ext cx="292608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09935" y="5925312"/>
            <a:ext cx="182879" cy="1270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71600" y="5907024"/>
            <a:ext cx="118872" cy="36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96903" y="5879592"/>
            <a:ext cx="109727" cy="10058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29391" y="5879592"/>
            <a:ext cx="109727" cy="10058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43000" y="5879592"/>
            <a:ext cx="201167" cy="9144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89711" y="5870448"/>
            <a:ext cx="402338" cy="13716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489711" y="5870448"/>
            <a:ext cx="329185" cy="13716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43206" y="5870448"/>
            <a:ext cx="155451" cy="14630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075694" y="5870448"/>
            <a:ext cx="155450" cy="13716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36198" y="5870448"/>
            <a:ext cx="146306" cy="13716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081529" y="5760720"/>
            <a:ext cx="64012" cy="1005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76856" y="5760720"/>
            <a:ext cx="73157" cy="10058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19275" y="5751576"/>
            <a:ext cx="192020" cy="10972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77443" y="5751576"/>
            <a:ext cx="192020" cy="10972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09931" y="5751576"/>
            <a:ext cx="192021" cy="10972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78612" y="5458968"/>
            <a:ext cx="118872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578611" y="5422392"/>
            <a:ext cx="118872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359156" y="5394960"/>
            <a:ext cx="164592" cy="13716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34059" y="5385816"/>
            <a:ext cx="557784" cy="146304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64610" y="5358384"/>
            <a:ext cx="118872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18306" y="5358384"/>
            <a:ext cx="109728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72002" y="5358384"/>
            <a:ext cx="109728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16554" y="5358384"/>
            <a:ext cx="118872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79394" y="5358384"/>
            <a:ext cx="109728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020058" y="5303520"/>
            <a:ext cx="402338" cy="13716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615184" y="5248656"/>
            <a:ext cx="118872" cy="36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04872" y="5212080"/>
            <a:ext cx="164592" cy="13716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85032" y="5202936"/>
            <a:ext cx="54866" cy="31089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70632" y="5202936"/>
            <a:ext cx="475487" cy="146304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22777" y="4690872"/>
            <a:ext cx="109728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767329" y="4690872"/>
            <a:ext cx="109728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21025" y="4690872"/>
            <a:ext cx="118872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474721" y="4690872"/>
            <a:ext cx="109728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28417" y="4690872"/>
            <a:ext cx="109728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89298" y="4672584"/>
            <a:ext cx="118872" cy="36576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04289" y="4645152"/>
            <a:ext cx="118872" cy="10058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92225" y="4645152"/>
            <a:ext cx="118872" cy="100584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42998" y="4645152"/>
            <a:ext cx="100583" cy="9144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334257" y="4636008"/>
            <a:ext cx="137164" cy="146304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069080" y="4636008"/>
            <a:ext cx="246892" cy="14630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459737" y="4636008"/>
            <a:ext cx="329188" cy="155448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38529" y="4636008"/>
            <a:ext cx="329187" cy="146304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444747" y="4636008"/>
            <a:ext cx="301761" cy="14630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08760" y="4069081"/>
            <a:ext cx="91446" cy="10058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517904" y="3986785"/>
            <a:ext cx="82296" cy="1270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53311" y="3968497"/>
            <a:ext cx="118872" cy="36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92230" y="3950209"/>
            <a:ext cx="100584" cy="82296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20246" y="3941064"/>
            <a:ext cx="100584" cy="9144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636782" y="3941064"/>
            <a:ext cx="91440" cy="9144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07007" y="3941064"/>
            <a:ext cx="109727" cy="9144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566162" y="3886200"/>
            <a:ext cx="109728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419858" y="3886200"/>
            <a:ext cx="118872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273554" y="3886200"/>
            <a:ext cx="109728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27250" y="3886200"/>
            <a:ext cx="118872" cy="1270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971802" y="3886200"/>
            <a:ext cx="118872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30753" y="3831336"/>
            <a:ext cx="393197" cy="14630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527048" y="3822192"/>
            <a:ext cx="64011" cy="914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46504" y="3675888"/>
            <a:ext cx="118872" cy="127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89298" y="3657600"/>
            <a:ext cx="118872" cy="4572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92807" y="3630168"/>
            <a:ext cx="201168" cy="100584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426457" y="3630168"/>
            <a:ext cx="283470" cy="128016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42993" y="3630168"/>
            <a:ext cx="100584" cy="100584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359152" y="3611880"/>
            <a:ext cx="82298" cy="566928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42993" y="2052828"/>
            <a:ext cx="2628900" cy="92354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1142993" y="953388"/>
            <a:ext cx="5640128" cy="60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These equations gives the vector and scalar potentials at a point P in terms of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8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distance</a:t>
            </a:r>
            <a:r>
              <a:rPr sz="1400" spc="10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‘r</a:t>
            </a:r>
            <a:r>
              <a:rPr sz="1400" spc="1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‘to</a:t>
            </a:r>
            <a:r>
              <a:rPr sz="1400" spc="1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point</a:t>
            </a:r>
            <a:r>
              <a:rPr sz="1400" spc="10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from</a:t>
            </a:r>
            <a:r>
              <a:rPr sz="1400" spc="8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0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center</a:t>
            </a:r>
            <a:r>
              <a:rPr sz="1400" spc="10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8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8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dipole,</a:t>
            </a:r>
            <a:r>
              <a:rPr sz="1400" spc="10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9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angle</a:t>
            </a:r>
            <a:r>
              <a:rPr sz="1400" spc="12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  <a:r>
              <a:rPr sz="1400" spc="5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,</a:t>
            </a:r>
            <a:r>
              <a:rPr sz="1400" spc="10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  <a:p>
            <a:pPr marL="2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 of the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3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 the current on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dipole and some constants.</a:t>
            </a:r>
          </a:p>
        </p:txBody>
      </p:sp>
      <p:sp>
        <p:nvSpPr>
          <p:cNvPr id="156" name="object 156"/>
          <p:cNvSpPr txBox="1"/>
          <p:nvPr/>
        </p:nvSpPr>
        <p:spPr>
          <a:xfrm>
            <a:off x="1142993" y="3015360"/>
            <a:ext cx="4813776" cy="211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 3.5: resolution of</a:t>
            </a:r>
            <a:r>
              <a:rPr sz="1400" spc="-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Vector potential into A</a:t>
            </a:r>
            <a:r>
              <a:rPr sz="1400" spc="29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 A</a:t>
            </a:r>
            <a:r>
              <a:rPr sz="1400" spc="42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components</a:t>
            </a:r>
          </a:p>
          <a:p>
            <a:pPr marL="3703324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</a:p>
        </p:txBody>
      </p:sp>
      <p:sp>
        <p:nvSpPr>
          <p:cNvPr id="157" name="object 157"/>
          <p:cNvSpPr txBox="1"/>
          <p:nvPr/>
        </p:nvSpPr>
        <p:spPr>
          <a:xfrm>
            <a:off x="4332730" y="3085264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</a:p>
        </p:txBody>
      </p:sp>
      <p:sp>
        <p:nvSpPr>
          <p:cNvPr id="158" name="object 158"/>
          <p:cNvSpPr txBox="1"/>
          <p:nvPr/>
        </p:nvSpPr>
        <p:spPr>
          <a:xfrm>
            <a:off x="1143000" y="3219575"/>
            <a:ext cx="5637553" cy="405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Knowing</a:t>
            </a:r>
            <a:r>
              <a:rPr sz="1400" spc="16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vector</a:t>
            </a:r>
            <a:r>
              <a:rPr sz="1400" spc="15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potential</a:t>
            </a:r>
            <a:r>
              <a:rPr sz="1400" spc="15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5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5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scalar</a:t>
            </a:r>
            <a:r>
              <a:rPr sz="1400" spc="14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potential</a:t>
            </a:r>
            <a:r>
              <a:rPr sz="1400" spc="15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</a:t>
            </a:r>
            <a:r>
              <a:rPr sz="1400" spc="1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3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electric</a:t>
            </a:r>
            <a:r>
              <a:rPr sz="1400" spc="15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magnetic field may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then be obtained from</a:t>
            </a:r>
            <a:r>
              <a:rPr sz="1400" spc="-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relations</a:t>
            </a:r>
          </a:p>
        </p:txBody>
      </p:sp>
      <p:sp>
        <p:nvSpPr>
          <p:cNvPr id="159" name="object 159"/>
          <p:cNvSpPr txBox="1"/>
          <p:nvPr/>
        </p:nvSpPr>
        <p:spPr>
          <a:xfrm>
            <a:off x="1143002" y="4210175"/>
            <a:ext cx="5637909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</a:t>
            </a:r>
            <a:r>
              <a:rPr sz="1400" spc="18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will</a:t>
            </a:r>
            <a:r>
              <a:rPr sz="1400" spc="1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</a:t>
            </a:r>
            <a:r>
              <a:rPr sz="1400" spc="16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desirable</a:t>
            </a:r>
            <a:r>
              <a:rPr sz="1400" spc="17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18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obtain</a:t>
            </a:r>
            <a:r>
              <a:rPr sz="1400" spc="18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</a:t>
            </a:r>
            <a:r>
              <a:rPr sz="1400" spc="17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x</a:t>
            </a:r>
            <a:r>
              <a:rPr sz="1400" spc="18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</a:t>
            </a:r>
            <a:r>
              <a:rPr sz="1400" spc="17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components</a:t>
            </a:r>
            <a:r>
              <a:rPr sz="1400" spc="18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18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polar</a:t>
            </a:r>
            <a:r>
              <a:rPr sz="1400" spc="17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coordinates.</a:t>
            </a:r>
            <a:r>
              <a:rPr sz="1400" spc="17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polar coordinate components for the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vector</a:t>
            </a:r>
            <a:r>
              <a:rPr sz="1400" spc="-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potential are</a:t>
            </a:r>
          </a:p>
        </p:txBody>
      </p:sp>
      <p:sp>
        <p:nvSpPr>
          <p:cNvPr id="160" name="object 160"/>
          <p:cNvSpPr txBox="1"/>
          <p:nvPr/>
        </p:nvSpPr>
        <p:spPr>
          <a:xfrm>
            <a:off x="1142996" y="4786641"/>
            <a:ext cx="5639474" cy="441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Since</a:t>
            </a:r>
            <a:r>
              <a:rPr sz="1400" spc="8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vector</a:t>
            </a:r>
            <a:r>
              <a:rPr sz="1400" spc="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potential</a:t>
            </a:r>
            <a:r>
              <a:rPr sz="1400" spc="8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</a:t>
            </a:r>
            <a:r>
              <a:rPr sz="1400" spc="6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has</a:t>
            </a:r>
            <a:r>
              <a:rPr sz="1400" spc="8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only</a:t>
            </a:r>
            <a:r>
              <a:rPr sz="1400" spc="7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‘z’</a:t>
            </a:r>
            <a:r>
              <a:rPr sz="1400" spc="8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components</a:t>
            </a:r>
            <a:r>
              <a:rPr sz="1400" spc="8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ϕ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=0</a:t>
            </a:r>
            <a:r>
              <a:rPr sz="1400" spc="9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</a:p>
          <a:p>
            <a:pPr marL="3" marR="0">
              <a:lnSpc>
                <a:spcPts val="1553"/>
              </a:lnSpc>
              <a:spcBef>
                <a:spcPts val="1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Ar and A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are</a:t>
            </a:r>
            <a:r>
              <a:rPr sz="1400" spc="-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given by</a:t>
            </a:r>
          </a:p>
        </p:txBody>
      </p:sp>
      <p:sp>
        <p:nvSpPr>
          <p:cNvPr id="161" name="object 161"/>
          <p:cNvSpPr txBox="1"/>
          <p:nvPr/>
        </p:nvSpPr>
        <p:spPr>
          <a:xfrm>
            <a:off x="1143003" y="5575679"/>
            <a:ext cx="2992236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 polar coordinates the gradient of V is</a:t>
            </a:r>
          </a:p>
        </p:txBody>
      </p:sp>
      <p:sp>
        <p:nvSpPr>
          <p:cNvPr id="162" name="object 162"/>
          <p:cNvSpPr txBox="1"/>
          <p:nvPr/>
        </p:nvSpPr>
        <p:spPr>
          <a:xfrm>
            <a:off x="1142994" y="6141083"/>
            <a:ext cx="3832426" cy="60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Expressing E in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its polar coordinates components is</a:t>
            </a:r>
          </a:p>
          <a:p>
            <a:pPr marL="0" marR="0">
              <a:lnSpc>
                <a:spcPts val="1270"/>
              </a:lnSpc>
              <a:spcBef>
                <a:spcPts val="190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Sub Eqn. (3.11) (3.12)and (3.13) in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(3.10)</a:t>
            </a:r>
          </a:p>
        </p:txBody>
      </p:sp>
      <p:sp>
        <p:nvSpPr>
          <p:cNvPr id="163" name="object 163"/>
          <p:cNvSpPr txBox="1"/>
          <p:nvPr/>
        </p:nvSpPr>
        <p:spPr>
          <a:xfrm>
            <a:off x="1142999" y="7297798"/>
            <a:ext cx="4218258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Equating the respective component on either side</a:t>
            </a:r>
            <a:r>
              <a:rPr sz="1400" spc="34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we get</a:t>
            </a:r>
          </a:p>
        </p:txBody>
      </p:sp>
      <p:sp>
        <p:nvSpPr>
          <p:cNvPr id="164" name="object 164"/>
          <p:cNvSpPr txBox="1"/>
          <p:nvPr/>
        </p:nvSpPr>
        <p:spPr>
          <a:xfrm>
            <a:off x="1143002" y="8587495"/>
            <a:ext cx="4934456" cy="247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Since A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ϕ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=0</a:t>
            </a:r>
            <a:r>
              <a:rPr sz="1400" spc="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65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 0</a:t>
            </a:r>
            <a:r>
              <a:rPr sz="1400" spc="70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ϕ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 0 substituting Ar and A</a:t>
            </a:r>
            <a:r>
              <a:rPr sz="1350" baseline="-14571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  <a:r>
              <a:rPr sz="1350" baseline="-145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from</a:t>
            </a:r>
            <a:r>
              <a:rPr sz="1400" spc="-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(3.12)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bject 1"/>
          <p:cNvSpPr/>
          <p:nvPr/>
        </p:nvSpPr>
        <p:spPr>
          <a:xfrm>
            <a:off x="3657600" y="9006846"/>
            <a:ext cx="100584" cy="91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29583" y="8997702"/>
            <a:ext cx="91440" cy="100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5616" y="8942838"/>
            <a:ext cx="100584" cy="155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032" y="8842255"/>
            <a:ext cx="82296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1175" y="8759958"/>
            <a:ext cx="109727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4871" y="8759958"/>
            <a:ext cx="109727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9423" y="8759958"/>
            <a:ext cx="118872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2263" y="8759958"/>
            <a:ext cx="109727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6815" y="8759958"/>
            <a:ext cx="109727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3889" y="8759958"/>
            <a:ext cx="82296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9297" y="8741670"/>
            <a:ext cx="118872" cy="36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1638" y="8714239"/>
            <a:ext cx="91441" cy="914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4479" y="8705094"/>
            <a:ext cx="100584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7480" y="8695951"/>
            <a:ext cx="530352" cy="1463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0511" y="8650230"/>
            <a:ext cx="118872" cy="1554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992" y="8650230"/>
            <a:ext cx="118873" cy="1554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3033" y="8595366"/>
            <a:ext cx="64008" cy="914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74530" y="8028432"/>
            <a:ext cx="301754" cy="1280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5820" y="8001001"/>
            <a:ext cx="210312" cy="1188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1385" y="7964424"/>
            <a:ext cx="109728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95937" y="7964424"/>
            <a:ext cx="109728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49633" y="7964424"/>
            <a:ext cx="118872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35816" y="7964424"/>
            <a:ext cx="219455" cy="12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8761" y="7964424"/>
            <a:ext cx="1042416" cy="12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53312" y="7946136"/>
            <a:ext cx="118874" cy="365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91848" y="7918704"/>
            <a:ext cx="109728" cy="1097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89512" y="7918704"/>
            <a:ext cx="118872" cy="10972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43004" y="7918704"/>
            <a:ext cx="155448" cy="1371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88546" y="7909560"/>
            <a:ext cx="521211" cy="1463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19870" y="7808976"/>
            <a:ext cx="384048" cy="33832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66162" y="7808976"/>
            <a:ext cx="64011" cy="914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35813" y="7808976"/>
            <a:ext cx="182877" cy="11887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87753" y="7808976"/>
            <a:ext cx="265185" cy="31089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64421" y="7562089"/>
            <a:ext cx="457200" cy="1280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08758" y="7534656"/>
            <a:ext cx="1024131" cy="4023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71811" y="7498080"/>
            <a:ext cx="1042417" cy="12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5397" y="7452360"/>
            <a:ext cx="109728" cy="1097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34651" y="7452360"/>
            <a:ext cx="109728" cy="1097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3002" y="7452360"/>
            <a:ext cx="155448" cy="13715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43415" y="7360920"/>
            <a:ext cx="384048" cy="3200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50797" y="7342632"/>
            <a:ext cx="137167" cy="3108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71810" y="7232904"/>
            <a:ext cx="1033266" cy="23774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53314" y="7050024"/>
            <a:ext cx="1444754" cy="46634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19655" y="7104888"/>
            <a:ext cx="219456" cy="11887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19655" y="7068312"/>
            <a:ext cx="228600" cy="127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55063" y="7050024"/>
            <a:ext cx="118872" cy="365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72177" y="7050024"/>
            <a:ext cx="137166" cy="10972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92807" y="6967728"/>
            <a:ext cx="64007" cy="6400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46714" y="6812280"/>
            <a:ext cx="457200" cy="13716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66553" y="6812280"/>
            <a:ext cx="265176" cy="10058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63248" y="6757417"/>
            <a:ext cx="1033272" cy="127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17905" y="6757417"/>
            <a:ext cx="1362456" cy="127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53313" y="6739128"/>
            <a:ext cx="118872" cy="365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07800" y="6711696"/>
            <a:ext cx="118872" cy="1005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3002" y="6711696"/>
            <a:ext cx="164592" cy="12801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97689" y="6611112"/>
            <a:ext cx="512070" cy="32918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23945" y="6592824"/>
            <a:ext cx="137167" cy="32004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63247" y="6492240"/>
            <a:ext cx="1014978" cy="23774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9617" y="6492240"/>
            <a:ext cx="1362456" cy="23774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74529" y="6144768"/>
            <a:ext cx="301756" cy="12801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39901" y="6089904"/>
            <a:ext cx="109728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93597" y="6089904"/>
            <a:ext cx="118872" cy="127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38149" y="6089904"/>
            <a:ext cx="118872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99614" y="6089904"/>
            <a:ext cx="1060704" cy="127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44165" y="6071616"/>
            <a:ext cx="118873" cy="365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89509" y="6035040"/>
            <a:ext cx="109727" cy="10972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43001" y="6035040"/>
            <a:ext cx="146304" cy="13716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95347" y="6025896"/>
            <a:ext cx="402341" cy="14630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17533" y="5925312"/>
            <a:ext cx="384048" cy="33832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87752" y="5925312"/>
            <a:ext cx="265180" cy="31089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54680" y="5925312"/>
            <a:ext cx="64010" cy="914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06624" y="5925312"/>
            <a:ext cx="64009" cy="914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99612" y="5815584"/>
            <a:ext cx="1033276" cy="23774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31720" y="5285232"/>
            <a:ext cx="219455" cy="11887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31720" y="5248656"/>
            <a:ext cx="228600" cy="127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76272" y="5230368"/>
            <a:ext cx="109728" cy="3657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84248" y="5230368"/>
            <a:ext cx="137160" cy="10058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14015" y="5138928"/>
            <a:ext cx="54864" cy="7315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53723" y="4864609"/>
            <a:ext cx="146308" cy="7315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10724" y="4837177"/>
            <a:ext cx="393194" cy="13716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60150" y="4782312"/>
            <a:ext cx="118872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22990" y="4782312"/>
            <a:ext cx="109728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67542" y="4782312"/>
            <a:ext cx="109728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44580" y="4782312"/>
            <a:ext cx="173736" cy="1270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81538" y="4782312"/>
            <a:ext cx="1051561" cy="1270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43000" y="4764024"/>
            <a:ext cx="118874" cy="365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45749" y="4736592"/>
            <a:ext cx="118872" cy="10058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98276" y="4736592"/>
            <a:ext cx="109728" cy="10058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26090" y="4736592"/>
            <a:ext cx="118872" cy="10058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98450" y="4736592"/>
            <a:ext cx="283471" cy="11887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24739" y="4727448"/>
            <a:ext cx="402342" cy="13716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87762" y="4727448"/>
            <a:ext cx="301750" cy="10058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69666" y="4617720"/>
            <a:ext cx="192034" cy="32004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26290" y="4617720"/>
            <a:ext cx="192019" cy="128016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42818" y="4617720"/>
            <a:ext cx="73159" cy="10058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81536" y="4517136"/>
            <a:ext cx="1033265" cy="23774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882906" y="4453128"/>
            <a:ext cx="448062" cy="65836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18487" y="4453128"/>
            <a:ext cx="950986" cy="658369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87172" y="4334256"/>
            <a:ext cx="164591" cy="10058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78026" y="4288536"/>
            <a:ext cx="182880" cy="1270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331722" y="4288536"/>
            <a:ext cx="109727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65962" y="4270248"/>
            <a:ext cx="219457" cy="6400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344163" y="4270248"/>
            <a:ext cx="118872" cy="365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99611" y="4242816"/>
            <a:ext cx="438920" cy="12801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42997" y="4242816"/>
            <a:ext cx="146304" cy="12801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03705" y="4224528"/>
            <a:ext cx="82295" cy="10972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78024" y="4114800"/>
            <a:ext cx="182879" cy="100584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276860" y="3758180"/>
            <a:ext cx="393192" cy="13716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72182" y="3749036"/>
            <a:ext cx="192029" cy="10058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01954" y="3703316"/>
            <a:ext cx="1152144" cy="1270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72180" y="3703316"/>
            <a:ext cx="228600" cy="127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37362" y="3685028"/>
            <a:ext cx="109728" cy="3657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42996" y="3648452"/>
            <a:ext cx="265176" cy="100584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255267" y="3557012"/>
            <a:ext cx="512069" cy="329184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081529" y="3538724"/>
            <a:ext cx="128017" cy="310896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90467" y="3529580"/>
            <a:ext cx="192028" cy="100583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01953" y="3438144"/>
            <a:ext cx="1133855" cy="23773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92433" y="3319257"/>
            <a:ext cx="146303" cy="64005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383286" y="3236965"/>
            <a:ext cx="173735" cy="1270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84454" y="3182103"/>
            <a:ext cx="109728" cy="10972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27838" y="3182103"/>
            <a:ext cx="118872" cy="109723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721620" y="3072380"/>
            <a:ext cx="374904" cy="33831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13050" y="3072380"/>
            <a:ext cx="164592" cy="91436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364998" y="3072380"/>
            <a:ext cx="192020" cy="118867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271015" y="2496312"/>
            <a:ext cx="1938535" cy="92352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93980" y="2852914"/>
            <a:ext cx="73151" cy="64005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73940" y="2825483"/>
            <a:ext cx="301754" cy="128011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44747" y="2770621"/>
            <a:ext cx="1051560" cy="1270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89299" y="2752334"/>
            <a:ext cx="118872" cy="36574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97482" y="2715759"/>
            <a:ext cx="118872" cy="109723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42994" y="2715759"/>
            <a:ext cx="109727" cy="10058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834647" y="2624323"/>
            <a:ext cx="374903" cy="320027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32889" y="2606036"/>
            <a:ext cx="137160" cy="310883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44747" y="2606036"/>
            <a:ext cx="100590" cy="128011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63625" y="2496312"/>
            <a:ext cx="923544" cy="20116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28800" y="2386572"/>
            <a:ext cx="265176" cy="91436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17898" y="2331709"/>
            <a:ext cx="886968" cy="127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62450" y="2313422"/>
            <a:ext cx="118872" cy="36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42994" y="2276847"/>
            <a:ext cx="173736" cy="100580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508754" y="2057400"/>
            <a:ext cx="886973" cy="246878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43005" y="1426444"/>
            <a:ext cx="155448" cy="128011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337566" y="1216140"/>
            <a:ext cx="521210" cy="137154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191262" y="1271002"/>
            <a:ext cx="118872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044958" y="1271002"/>
            <a:ext cx="109727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898654" y="1271002"/>
            <a:ext cx="118872" cy="1270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465580" y="1216140"/>
            <a:ext cx="393195" cy="137154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97860" y="1051555"/>
            <a:ext cx="137160" cy="137154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53314" y="923544"/>
            <a:ext cx="1508763" cy="694916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523744" y="923544"/>
            <a:ext cx="192023" cy="109723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1142993" y="1855596"/>
            <a:ext cx="824763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3" dirty="0">
                <a:solidFill>
                  <a:srgbClr val="000000"/>
                </a:solidFill>
                <a:latin typeface="VGHVPA+Times-Roman"/>
                <a:cs typeface="VGHVPA+Times-Roman"/>
              </a:rPr>
              <a:t>We</a:t>
            </a:r>
            <a:r>
              <a:rPr sz="14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have,</a:t>
            </a:r>
          </a:p>
        </p:txBody>
      </p:sp>
      <p:sp>
        <p:nvSpPr>
          <p:cNvPr id="155" name="object 155"/>
          <p:cNvSpPr txBox="1"/>
          <p:nvPr/>
        </p:nvSpPr>
        <p:spPr>
          <a:xfrm>
            <a:off x="1143001" y="3926711"/>
            <a:ext cx="323569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Substituting these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values</a:t>
            </a:r>
            <a:r>
              <a:rPr sz="14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equation (3.15)</a:t>
            </a:r>
          </a:p>
        </p:txBody>
      </p:sp>
      <p:sp>
        <p:nvSpPr>
          <p:cNvPr id="156" name="object 156"/>
          <p:cNvSpPr txBox="1"/>
          <p:nvPr/>
        </p:nvSpPr>
        <p:spPr>
          <a:xfrm>
            <a:off x="3428880" y="5127424"/>
            <a:ext cx="3350074" cy="237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261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st</a:t>
            </a:r>
          </a:p>
          <a:p>
            <a:pPr marL="0" marR="0">
              <a:lnSpc>
                <a:spcPts val="647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8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1</a:t>
            </a:r>
            <a:r>
              <a:rPr sz="1400" spc="89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29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3</a:t>
            </a:r>
            <a:r>
              <a:rPr sz="1400" spc="10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term</a:t>
            </a:r>
            <a:r>
              <a:rPr sz="1400" spc="27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are</a:t>
            </a:r>
            <a:r>
              <a:rPr sz="1400" spc="29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one</a:t>
            </a:r>
            <a:r>
              <a:rPr sz="1400" spc="28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29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9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same</a:t>
            </a:r>
          </a:p>
        </p:txBody>
      </p:sp>
      <p:sp>
        <p:nvSpPr>
          <p:cNvPr id="157" name="object 157"/>
          <p:cNvSpPr txBox="1"/>
          <p:nvPr/>
        </p:nvSpPr>
        <p:spPr>
          <a:xfrm>
            <a:off x="4404358" y="5127424"/>
            <a:ext cx="247427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rd</a:t>
            </a:r>
          </a:p>
        </p:txBody>
      </p:sp>
      <p:sp>
        <p:nvSpPr>
          <p:cNvPr id="158" name="object 158"/>
          <p:cNvSpPr txBox="1"/>
          <p:nvPr/>
        </p:nvSpPr>
        <p:spPr>
          <a:xfrm>
            <a:off x="1143003" y="5165723"/>
            <a:ext cx="943290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Expressing</a:t>
            </a:r>
          </a:p>
        </p:txBody>
      </p:sp>
      <p:sp>
        <p:nvSpPr>
          <p:cNvPr id="159" name="object 159"/>
          <p:cNvSpPr txBox="1"/>
          <p:nvPr/>
        </p:nvSpPr>
        <p:spPr>
          <a:xfrm>
            <a:off x="1142997" y="5435471"/>
            <a:ext cx="2144040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with opposite sign therefore</a:t>
            </a:r>
          </a:p>
        </p:txBody>
      </p:sp>
      <p:sp>
        <p:nvSpPr>
          <p:cNvPr id="160" name="object 160"/>
          <p:cNvSpPr txBox="1"/>
          <p:nvPr/>
        </p:nvSpPr>
        <p:spPr>
          <a:xfrm>
            <a:off x="1142998" y="6311771"/>
            <a:ext cx="459394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</a:p>
        </p:txBody>
      </p:sp>
      <p:sp>
        <p:nvSpPr>
          <p:cNvPr id="161" name="object 161"/>
          <p:cNvSpPr txBox="1"/>
          <p:nvPr/>
        </p:nvSpPr>
        <p:spPr>
          <a:xfrm>
            <a:off x="1142996" y="6988426"/>
            <a:ext cx="430208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Sub</a:t>
            </a:r>
          </a:p>
        </p:txBody>
      </p:sp>
      <p:sp>
        <p:nvSpPr>
          <p:cNvPr id="162" name="object 162"/>
          <p:cNvSpPr txBox="1"/>
          <p:nvPr/>
        </p:nvSpPr>
        <p:spPr>
          <a:xfrm>
            <a:off x="2089521" y="6988426"/>
            <a:ext cx="1768172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first term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we get</a:t>
            </a:r>
          </a:p>
        </p:txBody>
      </p:sp>
      <p:sp>
        <p:nvSpPr>
          <p:cNvPr id="163" name="object 163"/>
          <p:cNvSpPr txBox="1"/>
          <p:nvPr/>
        </p:nvSpPr>
        <p:spPr>
          <a:xfrm>
            <a:off x="1142997" y="8191907"/>
            <a:ext cx="5638983" cy="404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Magnetic</a:t>
            </a:r>
            <a:r>
              <a:rPr sz="1400" u="sng" spc="69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Field</a:t>
            </a:r>
            <a:r>
              <a:rPr sz="1400" u="sng" spc="70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Component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:</a:t>
            </a:r>
            <a:r>
              <a:rPr sz="1400" spc="7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8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find</a:t>
            </a:r>
            <a:r>
              <a:rPr sz="1400" spc="7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magnetic</a:t>
            </a:r>
            <a:r>
              <a:rPr sz="1400" spc="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field</a:t>
            </a:r>
            <a:r>
              <a:rPr sz="1400" spc="7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component</a:t>
            </a:r>
            <a:r>
              <a:rPr sz="1400" spc="7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we</a:t>
            </a:r>
            <a:r>
              <a:rPr sz="1400" spc="7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use</a:t>
            </a:r>
            <a:r>
              <a:rPr sz="1400" spc="7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relation</a:t>
            </a:r>
          </a:p>
        </p:txBody>
      </p:sp>
      <p:sp>
        <p:nvSpPr>
          <p:cNvPr id="164" name="object 164"/>
          <p:cNvSpPr txBox="1"/>
          <p:nvPr/>
        </p:nvSpPr>
        <p:spPr>
          <a:xfrm>
            <a:off x="1143003" y="8978769"/>
            <a:ext cx="2489654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 Spherical Coordinate system</a:t>
            </a:r>
          </a:p>
        </p:txBody>
      </p:sp>
      <p:sp>
        <p:nvSpPr>
          <p:cNvPr id="165" name="object 165"/>
          <p:cNvSpPr txBox="1"/>
          <p:nvPr/>
        </p:nvSpPr>
        <p:spPr>
          <a:xfrm>
            <a:off x="3886198" y="8978769"/>
            <a:ext cx="933146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given by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object 1"/>
          <p:cNvSpPr/>
          <p:nvPr/>
        </p:nvSpPr>
        <p:spPr>
          <a:xfrm>
            <a:off x="2286010" y="8805679"/>
            <a:ext cx="155448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527058" y="8805679"/>
            <a:ext cx="155448" cy="100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5504" y="8778246"/>
            <a:ext cx="173735" cy="91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5150" y="8714239"/>
            <a:ext cx="1060704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6197" y="8714239"/>
            <a:ext cx="155447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701" y="8695951"/>
            <a:ext cx="109728" cy="45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0743" y="8695951"/>
            <a:ext cx="118872" cy="457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7093" y="8677663"/>
            <a:ext cx="100584" cy="91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1030" y="8668518"/>
            <a:ext cx="118872" cy="1097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9077" y="8668518"/>
            <a:ext cx="91440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4254" y="8613654"/>
            <a:ext cx="128014" cy="1554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0" y="8613654"/>
            <a:ext cx="182880" cy="2103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2425" y="8558790"/>
            <a:ext cx="201173" cy="3108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8190" y="8558790"/>
            <a:ext cx="237749" cy="3108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83865" y="8558790"/>
            <a:ext cx="64013" cy="914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59742" y="8558790"/>
            <a:ext cx="356616" cy="1280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0864" y="8558790"/>
            <a:ext cx="64012" cy="914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2768" y="8558790"/>
            <a:ext cx="73156" cy="914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4643" y="8449056"/>
            <a:ext cx="512061" cy="2011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6510" y="8238744"/>
            <a:ext cx="82295" cy="731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7878" y="8211312"/>
            <a:ext cx="256032" cy="1005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36982" y="8156448"/>
            <a:ext cx="877824" cy="12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09928" y="7973568"/>
            <a:ext cx="173740" cy="19202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54485" y="8138160"/>
            <a:ext cx="118872" cy="365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0158" y="8119872"/>
            <a:ext cx="91442" cy="822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90677" y="8110728"/>
            <a:ext cx="109727" cy="1005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2997" y="8110728"/>
            <a:ext cx="100584" cy="914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08176" y="8055864"/>
            <a:ext cx="109724" cy="1463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09928" y="7973568"/>
            <a:ext cx="173739" cy="1645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22774" y="7891272"/>
            <a:ext cx="182880" cy="1828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18692" y="7891272"/>
            <a:ext cx="685794" cy="23774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1382" y="7882128"/>
            <a:ext cx="338329" cy="5577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47669" y="7882128"/>
            <a:ext cx="1106432" cy="55778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02157" y="7498080"/>
            <a:ext cx="109728" cy="12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55853" y="7498080"/>
            <a:ext cx="118872" cy="127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00405" y="7498080"/>
            <a:ext cx="118872" cy="127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48461" y="7434072"/>
            <a:ext cx="530356" cy="14630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2994" y="6793991"/>
            <a:ext cx="2029977" cy="85039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35604" y="6793991"/>
            <a:ext cx="886972" cy="23774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13438" y="6464809"/>
            <a:ext cx="155447" cy="10058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97863" y="6464809"/>
            <a:ext cx="155447" cy="10058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53895" y="6428233"/>
            <a:ext cx="109728" cy="12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0205" y="6419089"/>
            <a:ext cx="1581913" cy="127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999" y="6419089"/>
            <a:ext cx="274320" cy="127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53895" y="6391657"/>
            <a:ext cx="109728" cy="12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42999" y="6245352"/>
            <a:ext cx="256032" cy="13716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00203" y="6108192"/>
            <a:ext cx="91439" cy="10972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34645" y="5943600"/>
            <a:ext cx="329185" cy="44805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8215" y="5925312"/>
            <a:ext cx="1078995" cy="46634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76858" y="5925312"/>
            <a:ext cx="521207" cy="20116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36775" y="5815584"/>
            <a:ext cx="109727" cy="12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44745" y="5797296"/>
            <a:ext cx="109728" cy="3657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993" y="5769864"/>
            <a:ext cx="237744" cy="12801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83079" y="5760720"/>
            <a:ext cx="493776" cy="13716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87774" y="5385816"/>
            <a:ext cx="164591" cy="10972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20261" y="5385816"/>
            <a:ext cx="173735" cy="10972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55663" y="5321808"/>
            <a:ext cx="73153" cy="5486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67542" y="5340096"/>
            <a:ext cx="109728" cy="12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14808" y="5074920"/>
            <a:ext cx="1207013" cy="42062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86797" y="5340096"/>
            <a:ext cx="109728" cy="12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31732" y="5340096"/>
            <a:ext cx="685800" cy="127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83676" y="5340096"/>
            <a:ext cx="246888" cy="127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31347" y="5321808"/>
            <a:ext cx="118875" cy="365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63250" y="5321808"/>
            <a:ext cx="109731" cy="3657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76282" y="5321808"/>
            <a:ext cx="109732" cy="3657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73945" y="5321808"/>
            <a:ext cx="27433" cy="1828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04702" y="5285232"/>
            <a:ext cx="530359" cy="13716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29218" y="5285232"/>
            <a:ext cx="292603" cy="10058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09557" y="5285232"/>
            <a:ext cx="566927" cy="13716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31723" y="5166360"/>
            <a:ext cx="685803" cy="14630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83667" y="5166360"/>
            <a:ext cx="237747" cy="14630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14808" y="5074920"/>
            <a:ext cx="877816" cy="23774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53306" y="4946904"/>
            <a:ext cx="118872" cy="365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42994" y="4919472"/>
            <a:ext cx="155447" cy="13716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99610" y="4910328"/>
            <a:ext cx="475494" cy="14630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71601" y="4590288"/>
            <a:ext cx="73152" cy="5486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55853" y="4489704"/>
            <a:ext cx="128015" cy="1270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72972" y="4489704"/>
            <a:ext cx="128016" cy="1270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08380" y="4489704"/>
            <a:ext cx="118872" cy="127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34644" y="4489704"/>
            <a:ext cx="118872" cy="127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60909" y="4489704"/>
            <a:ext cx="128016" cy="127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48260" y="4489704"/>
            <a:ext cx="128016" cy="1270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52142" y="4480560"/>
            <a:ext cx="128016" cy="3657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29588" y="4425696"/>
            <a:ext cx="594362" cy="16459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12849" y="4352544"/>
            <a:ext cx="393199" cy="29260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27047" y="4352544"/>
            <a:ext cx="475493" cy="29260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25874" y="4343400"/>
            <a:ext cx="164596" cy="15544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19277" y="3950208"/>
            <a:ext cx="109728" cy="12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00789" y="3794760"/>
            <a:ext cx="841247" cy="31089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54484" y="3931920"/>
            <a:ext cx="118872" cy="365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80158" y="3913632"/>
            <a:ext cx="91440" cy="9144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42998" y="3904488"/>
            <a:ext cx="100584" cy="10058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87757" y="3895344"/>
            <a:ext cx="155448" cy="16459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76276" y="3895344"/>
            <a:ext cx="365760" cy="10972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08174" y="3849624"/>
            <a:ext cx="109725" cy="15544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01952" y="3794760"/>
            <a:ext cx="64011" cy="914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56433" y="3785616"/>
            <a:ext cx="420630" cy="32004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56433" y="3785616"/>
            <a:ext cx="91439" cy="100584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98064" y="3785616"/>
            <a:ext cx="493781" cy="32004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82121" y="3621003"/>
            <a:ext cx="91440" cy="9144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32897" y="3621003"/>
            <a:ext cx="256033" cy="13716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87760" y="3456415"/>
            <a:ext cx="164590" cy="10972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65383" y="3428984"/>
            <a:ext cx="283462" cy="10972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00789" y="3419840"/>
            <a:ext cx="137160" cy="118867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87756" y="3410697"/>
            <a:ext cx="164592" cy="127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09931" y="3383266"/>
            <a:ext cx="448056" cy="1270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182116" y="3364979"/>
            <a:ext cx="91440" cy="9143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54483" y="3364979"/>
            <a:ext cx="118872" cy="3657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80157" y="3346691"/>
            <a:ext cx="91440" cy="8229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42997" y="3337548"/>
            <a:ext cx="100584" cy="9143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08174" y="3273542"/>
            <a:ext cx="109726" cy="155442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624331" y="3236968"/>
            <a:ext cx="82295" cy="109723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01954" y="3218681"/>
            <a:ext cx="64008" cy="10058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11295" y="3044952"/>
            <a:ext cx="27443" cy="676635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194559" y="3026664"/>
            <a:ext cx="201175" cy="73149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44368" y="3026664"/>
            <a:ext cx="548642" cy="164585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51175" y="3026664"/>
            <a:ext cx="237746" cy="146298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40280" y="3026664"/>
            <a:ext cx="146306" cy="146298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617719" y="2505450"/>
            <a:ext cx="137160" cy="914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09743" y="2468875"/>
            <a:ext cx="109728" cy="12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617719" y="2459732"/>
            <a:ext cx="146303" cy="1270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09743" y="2432301"/>
            <a:ext cx="109728" cy="12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65191" y="2404870"/>
            <a:ext cx="91440" cy="10058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654296" y="2340864"/>
            <a:ext cx="64008" cy="73149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32900" y="1554455"/>
            <a:ext cx="256033" cy="13715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944380" y="1545311"/>
            <a:ext cx="548642" cy="164585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118115" y="1362439"/>
            <a:ext cx="192024" cy="137154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87762" y="1362439"/>
            <a:ext cx="164591" cy="109723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65386" y="1362439"/>
            <a:ext cx="283462" cy="109723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00792" y="1353295"/>
            <a:ext cx="137160" cy="118867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886207" y="1316721"/>
            <a:ext cx="118872" cy="127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749047" y="1316721"/>
            <a:ext cx="109728" cy="12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593599" y="1316721"/>
            <a:ext cx="118872" cy="127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118110" y="1316721"/>
            <a:ext cx="192024" cy="127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587758" y="1316721"/>
            <a:ext cx="164592" cy="127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09933" y="1316721"/>
            <a:ext cx="448056" cy="1270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54484" y="1298433"/>
            <a:ext cx="118873" cy="3657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80157" y="1280146"/>
            <a:ext cx="91442" cy="8229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42996" y="1271003"/>
            <a:ext cx="100584" cy="9143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050798" y="1261859"/>
            <a:ext cx="402339" cy="146298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408176" y="1216141"/>
            <a:ext cx="109724" cy="1462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01955" y="1152135"/>
            <a:ext cx="64008" cy="10058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163827" y="1142992"/>
            <a:ext cx="91440" cy="109723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24331" y="1142992"/>
            <a:ext cx="82296" cy="109723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520439" y="969263"/>
            <a:ext cx="27447" cy="713203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94559" y="941832"/>
            <a:ext cx="201178" cy="749777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944368" y="941832"/>
            <a:ext cx="548643" cy="155442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2032" y="941832"/>
            <a:ext cx="246891" cy="137154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240280" y="941832"/>
            <a:ext cx="146307" cy="137154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1142993" y="1744344"/>
            <a:ext cx="4988899" cy="211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Since A</a:t>
            </a:r>
            <a:r>
              <a:rPr sz="1400" spc="39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has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only</a:t>
            </a:r>
            <a:r>
              <a:rPr sz="1400" spc="-1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two components ie A</a:t>
            </a:r>
            <a:r>
              <a:rPr sz="1400" spc="29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35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42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which are given by</a:t>
            </a:r>
          </a:p>
          <a:p>
            <a:pPr marL="3378713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</a:p>
        </p:txBody>
      </p:sp>
      <p:sp>
        <p:nvSpPr>
          <p:cNvPr id="154" name="object 154"/>
          <p:cNvSpPr txBox="1"/>
          <p:nvPr/>
        </p:nvSpPr>
        <p:spPr>
          <a:xfrm>
            <a:off x="1711451" y="1814248"/>
            <a:ext cx="203051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z</a:t>
            </a:r>
          </a:p>
        </p:txBody>
      </p:sp>
      <p:sp>
        <p:nvSpPr>
          <p:cNvPr id="155" name="object 155"/>
          <p:cNvSpPr txBox="1"/>
          <p:nvPr/>
        </p:nvSpPr>
        <p:spPr>
          <a:xfrm>
            <a:off x="3965446" y="1814248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</a:p>
        </p:txBody>
      </p:sp>
      <p:sp>
        <p:nvSpPr>
          <p:cNvPr id="156" name="object 156"/>
          <p:cNvSpPr txBox="1"/>
          <p:nvPr/>
        </p:nvSpPr>
        <p:spPr>
          <a:xfrm>
            <a:off x="1143003" y="1912378"/>
            <a:ext cx="1054507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29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 A</a:t>
            </a:r>
            <a:r>
              <a:rPr sz="1400" spc="39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cos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</a:p>
        </p:txBody>
      </p:sp>
      <p:sp>
        <p:nvSpPr>
          <p:cNvPr id="157" name="object 157"/>
          <p:cNvSpPr txBox="1"/>
          <p:nvPr/>
        </p:nvSpPr>
        <p:spPr>
          <a:xfrm>
            <a:off x="1271015" y="2018464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</a:p>
        </p:txBody>
      </p:sp>
      <p:sp>
        <p:nvSpPr>
          <p:cNvPr id="158" name="object 158"/>
          <p:cNvSpPr txBox="1"/>
          <p:nvPr/>
        </p:nvSpPr>
        <p:spPr>
          <a:xfrm>
            <a:off x="1626107" y="2018464"/>
            <a:ext cx="203051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z</a:t>
            </a:r>
          </a:p>
        </p:txBody>
      </p:sp>
      <p:sp>
        <p:nvSpPr>
          <p:cNvPr id="159" name="object 159"/>
          <p:cNvSpPr txBox="1"/>
          <p:nvPr/>
        </p:nvSpPr>
        <p:spPr>
          <a:xfrm>
            <a:off x="1142999" y="2116593"/>
            <a:ext cx="1086515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7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 -A</a:t>
            </a:r>
            <a:r>
              <a:rPr sz="1400" spc="39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Sin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</a:p>
        </p:txBody>
      </p:sp>
      <p:sp>
        <p:nvSpPr>
          <p:cNvPr id="160" name="object 160"/>
          <p:cNvSpPr txBox="1"/>
          <p:nvPr/>
        </p:nvSpPr>
        <p:spPr>
          <a:xfrm>
            <a:off x="1271015" y="2199487"/>
            <a:ext cx="20704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</a:p>
        </p:txBody>
      </p:sp>
      <p:sp>
        <p:nvSpPr>
          <p:cNvPr id="161" name="object 161"/>
          <p:cNvSpPr txBox="1"/>
          <p:nvPr/>
        </p:nvSpPr>
        <p:spPr>
          <a:xfrm>
            <a:off x="1658111" y="2222680"/>
            <a:ext cx="203051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z</a:t>
            </a:r>
          </a:p>
        </p:txBody>
      </p:sp>
      <p:sp>
        <p:nvSpPr>
          <p:cNvPr id="162" name="object 162"/>
          <p:cNvSpPr txBox="1"/>
          <p:nvPr/>
        </p:nvSpPr>
        <p:spPr>
          <a:xfrm>
            <a:off x="1143000" y="2373756"/>
            <a:ext cx="3573044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43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has</a:t>
            </a:r>
            <a:r>
              <a:rPr sz="1400" spc="3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no</a:t>
            </a:r>
            <a:r>
              <a:rPr sz="1400" spc="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components</a:t>
            </a:r>
            <a:r>
              <a:rPr sz="1400" spc="4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3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65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direction</a:t>
            </a:r>
            <a:r>
              <a:rPr sz="1400" spc="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therefore</a:t>
            </a:r>
          </a:p>
          <a:p>
            <a:pPr marL="1969006" marR="0">
              <a:lnSpc>
                <a:spcPts val="105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NRAJO+TT161t00"/>
                <a:cs typeface="VNRAJO+TT161t00"/>
              </a:rPr>
              <a:t>&amp;</a:t>
            </a:r>
          </a:p>
        </p:txBody>
      </p:sp>
      <p:sp>
        <p:nvSpPr>
          <p:cNvPr id="163" name="object 163"/>
          <p:cNvSpPr txBox="1"/>
          <p:nvPr/>
        </p:nvSpPr>
        <p:spPr>
          <a:xfrm>
            <a:off x="5077966" y="2373756"/>
            <a:ext cx="1705881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3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substituting</a:t>
            </a:r>
            <a:r>
              <a:rPr sz="1400" spc="4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these</a:t>
            </a:r>
          </a:p>
        </p:txBody>
      </p:sp>
      <p:sp>
        <p:nvSpPr>
          <p:cNvPr id="164" name="object 164"/>
          <p:cNvSpPr txBox="1"/>
          <p:nvPr/>
        </p:nvSpPr>
        <p:spPr>
          <a:xfrm>
            <a:off x="1271015" y="2443660"/>
            <a:ext cx="203051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z</a:t>
            </a:r>
          </a:p>
        </p:txBody>
      </p:sp>
      <p:sp>
        <p:nvSpPr>
          <p:cNvPr id="165" name="object 165"/>
          <p:cNvSpPr txBox="1"/>
          <p:nvPr/>
        </p:nvSpPr>
        <p:spPr>
          <a:xfrm>
            <a:off x="1142995" y="2610369"/>
            <a:ext cx="2233746" cy="439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two values rsin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350" baseline="-6857" dirty="0">
                <a:solidFill>
                  <a:srgbClr val="000000"/>
                </a:solidFill>
                <a:latin typeface="VNRAJO+TT161t00"/>
                <a:cs typeface="VNRAJO+TT161t00"/>
              </a:rPr>
              <a:t>&amp;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=0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Substituting these two</a:t>
            </a:r>
            <a:r>
              <a:rPr sz="1400" spc="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values</a:t>
            </a:r>
          </a:p>
        </p:txBody>
      </p:sp>
      <p:sp>
        <p:nvSpPr>
          <p:cNvPr id="166" name="object 166"/>
          <p:cNvSpPr txBox="1"/>
          <p:nvPr/>
        </p:nvSpPr>
        <p:spPr>
          <a:xfrm>
            <a:off x="2878830" y="5499873"/>
            <a:ext cx="2165511" cy="247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Here</a:t>
            </a:r>
            <a:r>
              <a:rPr sz="1400" spc="35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350" baseline="-14571" dirty="0">
                <a:solidFill>
                  <a:srgbClr val="000000"/>
                </a:solidFill>
                <a:latin typeface="VGHVPA+Times-Roman"/>
                <a:cs typeface="VGHVPA+Times-Roman"/>
              </a:rPr>
              <a:t>z</a:t>
            </a:r>
            <a:r>
              <a:rPr sz="1350" spc="120" baseline="-145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 independent of 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</a:p>
        </p:txBody>
      </p:sp>
      <p:sp>
        <p:nvSpPr>
          <p:cNvPr id="167" name="object 167"/>
          <p:cNvSpPr txBox="1"/>
          <p:nvPr/>
        </p:nvSpPr>
        <p:spPr>
          <a:xfrm>
            <a:off x="1142994" y="6611998"/>
            <a:ext cx="1769215" cy="211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Substitute for A</a:t>
            </a:r>
            <a:r>
              <a:rPr sz="1350" baseline="-14571" dirty="0">
                <a:solidFill>
                  <a:srgbClr val="000000"/>
                </a:solidFill>
                <a:latin typeface="VGHVPA+Times-Roman"/>
                <a:cs typeface="VGHVPA+Times-Roman"/>
              </a:rPr>
              <a:t>z</a:t>
            </a:r>
            <a:r>
              <a:rPr sz="1350" spc="120" baseline="-145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value</a:t>
            </a:r>
          </a:p>
        </p:txBody>
      </p:sp>
      <p:sp>
        <p:nvSpPr>
          <p:cNvPr id="168" name="object 168"/>
          <p:cNvSpPr txBox="1"/>
          <p:nvPr/>
        </p:nvSpPr>
        <p:spPr>
          <a:xfrm>
            <a:off x="1143003" y="7692514"/>
            <a:ext cx="4609611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Substituting equations (3.22) and (3.23) in the</a:t>
            </a:r>
            <a:r>
              <a:rPr sz="1400" spc="34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equation (3.21)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ct 1"/>
          <p:cNvSpPr/>
          <p:nvPr/>
        </p:nvSpPr>
        <p:spPr>
          <a:xfrm>
            <a:off x="3913631" y="8055864"/>
            <a:ext cx="100584" cy="9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913631" y="8019288"/>
            <a:ext cx="11887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41063" y="7918704"/>
            <a:ext cx="54864" cy="64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1567" y="8055865"/>
            <a:ext cx="100584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1567" y="8019289"/>
            <a:ext cx="11887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8999" y="7918704"/>
            <a:ext cx="54864" cy="64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5487924"/>
            <a:ext cx="659891" cy="1001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2993" y="5489448"/>
            <a:ext cx="845820" cy="998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72740" y="5309622"/>
            <a:ext cx="88386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4481" y="4800600"/>
            <a:ext cx="118872" cy="914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2138" y="4718304"/>
            <a:ext cx="82295" cy="640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9072" y="4754880"/>
            <a:ext cx="109727" cy="12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170" y="4754880"/>
            <a:ext cx="109727" cy="12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4480" y="4745736"/>
            <a:ext cx="118872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9072" y="4718304"/>
            <a:ext cx="109727" cy="12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170" y="4718304"/>
            <a:ext cx="109727" cy="12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71010" y="4718304"/>
            <a:ext cx="82296" cy="1005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9570" y="4718304"/>
            <a:ext cx="27432" cy="27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74519" y="4690872"/>
            <a:ext cx="356617" cy="1005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54480" y="4581144"/>
            <a:ext cx="100583" cy="914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36200" y="4370833"/>
            <a:ext cx="210311" cy="1005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3002" y="4343401"/>
            <a:ext cx="182880" cy="1463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58571" y="4261104"/>
            <a:ext cx="118873" cy="457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2227" y="4261104"/>
            <a:ext cx="118873" cy="457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80741" y="4261104"/>
            <a:ext cx="118873" cy="457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99820" y="4288536"/>
            <a:ext cx="109727" cy="12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53516" y="4288536"/>
            <a:ext cx="118872" cy="12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07212" y="4288536"/>
            <a:ext cx="109727" cy="12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6196" y="4288536"/>
            <a:ext cx="210312" cy="12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42998" y="4288536"/>
            <a:ext cx="192024" cy="127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58571" y="4261104"/>
            <a:ext cx="118872" cy="182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92227" y="4261104"/>
            <a:ext cx="118872" cy="182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0741" y="4261104"/>
            <a:ext cx="118872" cy="182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14017" y="4233672"/>
            <a:ext cx="365765" cy="1005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64410" y="4224528"/>
            <a:ext cx="393197" cy="1463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00199" y="4123944"/>
            <a:ext cx="73152" cy="914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2138" y="4123944"/>
            <a:ext cx="155447" cy="12801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47681" y="4050792"/>
            <a:ext cx="265171" cy="5029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65966" y="3282696"/>
            <a:ext cx="1234441" cy="32917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64417" y="3447281"/>
            <a:ext cx="118872" cy="127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19663" y="3438138"/>
            <a:ext cx="118873" cy="3657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08177" y="3438138"/>
            <a:ext cx="109728" cy="365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91065" y="3410707"/>
            <a:ext cx="182880" cy="14629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52143" y="3392420"/>
            <a:ext cx="192028" cy="12801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19865" y="3383276"/>
            <a:ext cx="603506" cy="15544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70057" y="3300983"/>
            <a:ext cx="530350" cy="20116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65966" y="3282696"/>
            <a:ext cx="676650" cy="14629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09940" y="2907783"/>
            <a:ext cx="530352" cy="15544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52147" y="2852922"/>
            <a:ext cx="82296" cy="5486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45928" y="2871209"/>
            <a:ext cx="658368" cy="127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55273" y="2862065"/>
            <a:ext cx="118872" cy="127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81537" y="2862065"/>
            <a:ext cx="118872" cy="127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16944" y="2862065"/>
            <a:ext cx="128016" cy="127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1329" y="2852922"/>
            <a:ext cx="109729" cy="365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79577" y="2852922"/>
            <a:ext cx="27432" cy="1828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80164" y="2825491"/>
            <a:ext cx="155448" cy="12801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10719" y="2798060"/>
            <a:ext cx="475493" cy="15544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31729" y="2715767"/>
            <a:ext cx="530349" cy="20116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8493" y="2697480"/>
            <a:ext cx="676651" cy="14629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52137" y="2496312"/>
            <a:ext cx="210311" cy="18287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52137" y="2496312"/>
            <a:ext cx="73152" cy="914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59935" y="2258568"/>
            <a:ext cx="265176" cy="21944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59935" y="2258568"/>
            <a:ext cx="64008" cy="10058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01567" y="2258568"/>
            <a:ext cx="265176" cy="21944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01567" y="2258568"/>
            <a:ext cx="64008" cy="1005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74531" y="1691627"/>
            <a:ext cx="301754" cy="12801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5821" y="1673339"/>
            <a:ext cx="210311" cy="10972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49634" y="1636765"/>
            <a:ext cx="118872" cy="12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35817" y="1636765"/>
            <a:ext cx="219455" cy="127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08762" y="1636765"/>
            <a:ext cx="1042416" cy="127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53313" y="1618478"/>
            <a:ext cx="118874" cy="3657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1849" y="1581903"/>
            <a:ext cx="109728" cy="10972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89513" y="1581903"/>
            <a:ext cx="109727" cy="10972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95938" y="1572759"/>
            <a:ext cx="521211" cy="14629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43004" y="1527041"/>
            <a:ext cx="155448" cy="19201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19871" y="1472179"/>
            <a:ext cx="384048" cy="33831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66161" y="1472179"/>
            <a:ext cx="64011" cy="9143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35813" y="1472179"/>
            <a:ext cx="182877" cy="11886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7753" y="1472179"/>
            <a:ext cx="265186" cy="31088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08757" y="1362456"/>
            <a:ext cx="1024131" cy="23773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93986" y="1252715"/>
            <a:ext cx="173736" cy="9143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52145" y="1179566"/>
            <a:ext cx="82296" cy="5486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03911" y="1133847"/>
            <a:ext cx="521210" cy="14629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48463" y="1197853"/>
            <a:ext cx="118872" cy="12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11303" y="1197853"/>
            <a:ext cx="109728" cy="12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55855" y="1197853"/>
            <a:ext cx="118872" cy="127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73358" y="1197853"/>
            <a:ext cx="1014984" cy="1270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08759" y="1179566"/>
            <a:ext cx="109729" cy="365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79575" y="1179566"/>
            <a:ext cx="27432" cy="1828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44375" y="1142991"/>
            <a:ext cx="118872" cy="10972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31926" y="1133847"/>
            <a:ext cx="393195" cy="14629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80162" y="1088129"/>
            <a:ext cx="182880" cy="21030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715769" y="1033267"/>
            <a:ext cx="201174" cy="31088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81532" y="1033267"/>
            <a:ext cx="237751" cy="31088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07209" y="1033267"/>
            <a:ext cx="64010" cy="9143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73355" y="987549"/>
            <a:ext cx="694941" cy="182872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86583" y="923544"/>
            <a:ext cx="283465" cy="182872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142993" y="1858644"/>
            <a:ext cx="5638619" cy="40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above</a:t>
            </a:r>
            <a:r>
              <a:rPr sz="1400" spc="4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two</a:t>
            </a:r>
            <a:r>
              <a:rPr sz="1400" spc="6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equation</a:t>
            </a:r>
            <a:r>
              <a:rPr sz="1400" spc="5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represents</a:t>
            </a:r>
            <a:r>
              <a:rPr sz="1400" spc="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total</a:t>
            </a:r>
            <a:r>
              <a:rPr sz="1400" spc="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electric</a:t>
            </a:r>
            <a:r>
              <a:rPr sz="1400" spc="4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magnetic</a:t>
            </a:r>
            <a:r>
              <a:rPr sz="1400" spc="6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fields</a:t>
            </a:r>
            <a:r>
              <a:rPr sz="1400" spc="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due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 dipoles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1142993" y="2277744"/>
            <a:ext cx="2344788" cy="44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When</a:t>
            </a:r>
            <a:r>
              <a:rPr sz="1400" spc="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  <a:r>
              <a:rPr sz="1400" spc="4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very</a:t>
            </a:r>
            <a:r>
              <a:rPr sz="1400" spc="4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large</a:t>
            </a:r>
            <a:r>
              <a:rPr sz="1400" spc="4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terms</a:t>
            </a:r>
          </a:p>
          <a:p>
            <a:pPr marL="263776" marR="0">
              <a:lnSpc>
                <a:spcPts val="1270"/>
              </a:lnSpc>
              <a:spcBef>
                <a:spcPts val="6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[Er is also negligible]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3736819" y="2277744"/>
            <a:ext cx="410454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4392139" y="2277744"/>
            <a:ext cx="2390348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becomes</a:t>
            </a:r>
            <a:r>
              <a:rPr sz="1400" spc="6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negligible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compare</a:t>
            </a:r>
            <a:r>
              <a:rPr sz="1400" spc="4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1143004" y="3643247"/>
            <a:ext cx="1270763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[As H</a:t>
            </a:r>
            <a:r>
              <a:rPr sz="1400" spc="29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 H</a:t>
            </a:r>
            <a:r>
              <a:rPr sz="1400" spc="30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=0]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1572767" y="3713152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1142999" y="3689959"/>
            <a:ext cx="3872822" cy="356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4859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</a:p>
          <a:p>
            <a:pPr marL="0" marR="0">
              <a:lnSpc>
                <a:spcPts val="1270"/>
              </a:lnSpc>
              <a:spcBef>
                <a:spcPts val="24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Taking the ratio of E</a:t>
            </a:r>
            <a:r>
              <a:rPr sz="1400" spc="-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 H as in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above</a:t>
            </a:r>
            <a:r>
              <a:rPr sz="14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equation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1142999" y="4938647"/>
            <a:ext cx="3738813" cy="407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Intrinsic</a:t>
            </a:r>
            <a:r>
              <a:rPr sz="1400" spc="-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impedance of free space [pure resistance]</a:t>
            </a:r>
          </a:p>
          <a:p>
            <a:pPr marL="0" marR="0">
              <a:lnSpc>
                <a:spcPts val="1257"/>
              </a:lnSpc>
              <a:spcBef>
                <a:spcPts val="331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Relation between E</a:t>
            </a:r>
            <a:r>
              <a:rPr sz="1400" spc="37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, E</a:t>
            </a:r>
            <a:r>
              <a:rPr sz="1400" spc="346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and H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3430515" y="5175102"/>
            <a:ext cx="230328" cy="171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ts val="0"/>
              </a:spcBef>
              <a:spcAft>
                <a:spcPts val="0"/>
              </a:spcAft>
            </a:pPr>
            <a:r>
              <a:rPr sz="900" u="sng" dirty="0">
                <a:solidFill>
                  <a:srgbClr val="000000"/>
                </a:solidFill>
                <a:latin typeface="VNRAJO+TT161t00"/>
                <a:cs typeface="VNRAJO+TT161t00"/>
              </a:rPr>
              <a:t>&amp;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2616706" y="5218330"/>
            <a:ext cx="203051" cy="140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8"/>
              </a:lnSpc>
              <a:spcBef>
                <a:spcPts val="0"/>
              </a:spcBef>
              <a:spcAft>
                <a:spcPts val="0"/>
              </a:spcAft>
            </a:pPr>
            <a:r>
              <a:rPr sz="900" u="sng" dirty="0">
                <a:solidFill>
                  <a:srgbClr val="000000"/>
                </a:solidFill>
                <a:latin typeface="LGNTMC+Times-Bold"/>
                <a:cs typeface="LGNTMC+Times-Bold"/>
              </a:rPr>
              <a:t>r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2872738" y="5195670"/>
            <a:ext cx="211946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GNSBJH+TTE4t00"/>
                <a:cs typeface="GNSBJH+TTE4t00"/>
              </a:rPr>
              <a:t>θ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1142993" y="6706486"/>
            <a:ext cx="5639225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</a:t>
            </a:r>
            <a:r>
              <a:rPr sz="1400" spc="18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3.6</a:t>
            </a:r>
            <a:r>
              <a:rPr sz="1400" spc="19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(a):</a:t>
            </a:r>
            <a:r>
              <a:rPr sz="1400" spc="19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Near</a:t>
            </a:r>
            <a:r>
              <a:rPr sz="1400" spc="18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20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far</a:t>
            </a:r>
            <a:r>
              <a:rPr sz="1400" spc="18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field</a:t>
            </a:r>
            <a:r>
              <a:rPr sz="1400" spc="19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pattern</a:t>
            </a:r>
            <a:r>
              <a:rPr sz="1400" spc="19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7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</a:t>
            </a:r>
            <a:r>
              <a:rPr sz="1400" spc="63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9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</a:t>
            </a:r>
            <a:r>
              <a:rPr sz="1400" spc="80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components</a:t>
            </a:r>
            <a:r>
              <a:rPr sz="1400" spc="19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</a:t>
            </a:r>
            <a:r>
              <a:rPr sz="1400" spc="19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</a:t>
            </a:r>
          </a:p>
          <a:p>
            <a:pPr marL="3781048" marR="0">
              <a:lnSpc>
                <a:spcPts val="105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NRAJO+TT161t00"/>
                <a:cs typeface="VNRAJO+TT161t00"/>
              </a:rPr>
              <a:t>&amp;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4344922" y="6753198"/>
            <a:ext cx="20704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1143002" y="6910702"/>
            <a:ext cx="2861955" cy="211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dipole.</a:t>
            </a:r>
            <a:r>
              <a:rPr sz="1400" spc="69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(b): Near field</a:t>
            </a:r>
            <a:r>
              <a:rPr sz="1400" spc="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component, E</a:t>
            </a:r>
            <a:r>
              <a:rPr sz="1350" baseline="-14571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1143005" y="7323706"/>
            <a:ext cx="5639560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From</a:t>
            </a:r>
            <a:r>
              <a:rPr sz="1400" spc="10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equation</a:t>
            </a:r>
            <a:r>
              <a:rPr sz="1400" spc="13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(3.26)</a:t>
            </a:r>
            <a:r>
              <a:rPr sz="1400" spc="1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4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(3.27),</a:t>
            </a:r>
            <a:r>
              <a:rPr sz="1400" spc="12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clear</a:t>
            </a:r>
            <a:r>
              <a:rPr sz="1400" spc="1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that</a:t>
            </a:r>
            <a:r>
              <a:rPr sz="1400" spc="1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</a:t>
            </a:r>
            <a:r>
              <a:rPr sz="1400" spc="58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3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</a:t>
            </a:r>
            <a:r>
              <a:rPr sz="1400" spc="74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components</a:t>
            </a:r>
          </a:p>
          <a:p>
            <a:pPr marL="4489696" marR="0">
              <a:lnSpc>
                <a:spcPts val="105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NRAJO+TT161t00"/>
                <a:cs typeface="VNRAJO+TT161t00"/>
              </a:rPr>
              <a:t>&amp;</a:t>
            </a:r>
          </a:p>
        </p:txBody>
      </p:sp>
      <p:sp>
        <p:nvSpPr>
          <p:cNvPr id="117" name="object 117"/>
          <p:cNvSpPr txBox="1"/>
          <p:nvPr/>
        </p:nvSpPr>
        <p:spPr>
          <a:xfrm>
            <a:off x="5070345" y="7370417"/>
            <a:ext cx="20704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</a:p>
        </p:txBody>
      </p:sp>
      <p:sp>
        <p:nvSpPr>
          <p:cNvPr id="118" name="object 118"/>
          <p:cNvSpPr txBox="1"/>
          <p:nvPr/>
        </p:nvSpPr>
        <p:spPr>
          <a:xfrm>
            <a:off x="1142996" y="7493263"/>
            <a:ext cx="5640010" cy="65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are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2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phase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2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field. The field pattern of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both is proportional to sin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. The</a:t>
            </a:r>
          </a:p>
          <a:p>
            <a:pPr marL="2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pattern is independent of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&amp;</a:t>
            </a:r>
            <a:r>
              <a:rPr sz="1400" spc="32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so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that</a:t>
            </a:r>
            <a:r>
              <a:rPr sz="1400" spc="-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space pattern is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doughnut shaped.</a:t>
            </a:r>
          </a:p>
          <a:p>
            <a:pPr marL="7" marR="0">
              <a:lnSpc>
                <a:spcPts val="1270"/>
              </a:lnSpc>
              <a:spcBef>
                <a:spcPts val="34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When</a:t>
            </a:r>
            <a:r>
              <a:rPr sz="1400" spc="17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we</a:t>
            </a:r>
            <a:r>
              <a:rPr sz="1400" spc="17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consider</a:t>
            </a:r>
            <a:r>
              <a:rPr sz="1400" spc="15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near</a:t>
            </a:r>
            <a:r>
              <a:rPr sz="1400" spc="1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field</a:t>
            </a:r>
            <a:r>
              <a:rPr sz="1400" spc="17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</a:t>
            </a:r>
            <a:r>
              <a:rPr sz="1400" spc="11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6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17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not</a:t>
            </a:r>
            <a:r>
              <a:rPr sz="1400" spc="17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neglected)</a:t>
            </a:r>
            <a:r>
              <a:rPr sz="1400" spc="1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</a:t>
            </a:r>
            <a:r>
              <a:rPr sz="1400" spc="1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5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small</a:t>
            </a:r>
            <a:r>
              <a:rPr sz="1400" spc="16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r,</a:t>
            </a:r>
            <a:r>
              <a:rPr sz="1400" spc="16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</p:txBody>
      </p:sp>
      <p:sp>
        <p:nvSpPr>
          <p:cNvPr id="119" name="object 119"/>
          <p:cNvSpPr txBox="1"/>
          <p:nvPr/>
        </p:nvSpPr>
        <p:spPr>
          <a:xfrm>
            <a:off x="1142999" y="8198481"/>
            <a:ext cx="5639133" cy="211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electric</a:t>
            </a:r>
            <a:r>
              <a:rPr sz="1400" spc="1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field</a:t>
            </a:r>
            <a:r>
              <a:rPr sz="1400" spc="16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has</a:t>
            </a:r>
            <a:r>
              <a:rPr sz="1400" spc="1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two</a:t>
            </a:r>
            <a:r>
              <a:rPr sz="1400" spc="16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components</a:t>
            </a:r>
            <a:r>
              <a:rPr sz="1400" spc="1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</a:t>
            </a:r>
            <a:r>
              <a:rPr sz="1400" spc="4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6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</a:t>
            </a:r>
            <a:r>
              <a:rPr sz="1400" spc="-5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,</a:t>
            </a:r>
            <a:r>
              <a:rPr sz="1400" spc="16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which</a:t>
            </a:r>
            <a:r>
              <a:rPr sz="1400" spc="15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are</a:t>
            </a:r>
            <a:r>
              <a:rPr sz="1400" spc="1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both</a:t>
            </a:r>
            <a:r>
              <a:rPr sz="1400" spc="15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1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time</a:t>
            </a:r>
            <a:r>
              <a:rPr sz="1400" spc="17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phase</a:t>
            </a:r>
          </a:p>
          <a:p>
            <a:pPr marL="2650234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</a:p>
        </p:txBody>
      </p:sp>
      <p:sp>
        <p:nvSpPr>
          <p:cNvPr id="120" name="object 120"/>
          <p:cNvSpPr txBox="1"/>
          <p:nvPr/>
        </p:nvSpPr>
        <p:spPr>
          <a:xfrm>
            <a:off x="4326634" y="8268386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</a:p>
        </p:txBody>
      </p:sp>
      <p:sp>
        <p:nvSpPr>
          <p:cNvPr id="121" name="object 121"/>
          <p:cNvSpPr txBox="1"/>
          <p:nvPr/>
        </p:nvSpPr>
        <p:spPr>
          <a:xfrm>
            <a:off x="1143005" y="8402697"/>
            <a:ext cx="264786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quadrature with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magnetic field.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1586" y="1341668"/>
            <a:ext cx="220553" cy="631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DMCVQC+Symbol"/>
                <a:cs typeface="DMCVQC+Symbol"/>
              </a:rPr>
              <a:t>x</a:t>
            </a:r>
          </a:p>
          <a:p>
            <a:pPr marL="0" marR="0">
              <a:lnSpc>
                <a:spcPts val="1429"/>
              </a:lnSpc>
              <a:spcBef>
                <a:spcPts val="253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DMCVQC+Symbol"/>
                <a:cs typeface="DMCVQC+Symbol"/>
              </a:rPr>
              <a:t>x</a:t>
            </a:r>
          </a:p>
          <a:p>
            <a:pPr marL="0" marR="0">
              <a:lnSpc>
                <a:spcPts val="1429"/>
              </a:lnSpc>
              <a:spcBef>
                <a:spcPts val="18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DMCVQC+Symbol"/>
                <a:cs typeface="DMCVQC+Symbol"/>
              </a:rPr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4155" y="1358598"/>
            <a:ext cx="5482242" cy="81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Derive</a:t>
            </a:r>
            <a:r>
              <a:rPr sz="1150" spc="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expressions</a:t>
            </a:r>
            <a:r>
              <a:rPr sz="1150" spc="2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1150" spc="2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radiation resistance,</a:t>
            </a:r>
            <a:r>
              <a:rPr sz="1150" spc="2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directivity</a:t>
            </a:r>
            <a:r>
              <a:rPr sz="115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54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-7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wire</a:t>
            </a:r>
            <a:r>
              <a:rPr sz="1150" spc="1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antennas.</a:t>
            </a:r>
            <a:r>
              <a:rPr sz="1150" spc="2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(L3)</a:t>
            </a:r>
          </a:p>
          <a:p>
            <a:pPr marL="0" marR="0">
              <a:lnSpc>
                <a:spcPts val="1292"/>
              </a:lnSpc>
              <a:spcBef>
                <a:spcPts val="341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Obtain radiation </a:t>
            </a:r>
            <a:r>
              <a:rPr sz="1150" spc="14" dirty="0">
                <a:solidFill>
                  <a:srgbClr val="231F20"/>
                </a:solidFill>
                <a:latin typeface="Times New Roman"/>
                <a:cs typeface="Times New Roman"/>
              </a:rPr>
              <a:t>pattern</a:t>
            </a:r>
            <a:r>
              <a:rPr sz="1150" spc="-3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-4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various </a:t>
            </a:r>
            <a:r>
              <a:rPr sz="1150" spc="14" dirty="0">
                <a:solidFill>
                  <a:srgbClr val="231F20"/>
                </a:solidFill>
                <a:latin typeface="Times New Roman"/>
                <a:cs typeface="Times New Roman"/>
              </a:rPr>
              <a:t>array</a:t>
            </a:r>
            <a:r>
              <a:rPr sz="1150" spc="-3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 using</a:t>
            </a:r>
            <a:r>
              <a:rPr sz="1150" spc="2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4" dirty="0">
                <a:solidFill>
                  <a:srgbClr val="231F20"/>
                </a:solidFill>
                <a:latin typeface="Times New Roman"/>
                <a:cs typeface="Times New Roman"/>
              </a:rPr>
              <a:t>pattern</a:t>
            </a:r>
            <a:r>
              <a:rPr sz="1150" spc="-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multiplication.</a:t>
            </a:r>
            <a:r>
              <a:rPr sz="115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(L3)</a:t>
            </a:r>
          </a:p>
          <a:p>
            <a:pPr marL="0" marR="0">
              <a:lnSpc>
                <a:spcPts val="1292"/>
              </a:lnSpc>
              <a:spcBef>
                <a:spcPts val="31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Compare</a:t>
            </a:r>
            <a:r>
              <a:rPr sz="1150" spc="13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sz="1150" spc="10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4" dirty="0">
                <a:solidFill>
                  <a:srgbClr val="231F20"/>
                </a:solidFill>
                <a:latin typeface="Times New Roman"/>
                <a:cs typeface="Times New Roman"/>
              </a:rPr>
              <a:t>pattern</a:t>
            </a:r>
            <a:r>
              <a:rPr sz="1150" spc="10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14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2" dirty="0">
                <a:solidFill>
                  <a:srgbClr val="231F20"/>
                </a:solidFill>
                <a:latin typeface="Times New Roman"/>
                <a:cs typeface="Times New Roman"/>
              </a:rPr>
              <a:t>other</a:t>
            </a:r>
            <a:r>
              <a:rPr sz="1150" spc="13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sz="1150" spc="13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parameters</a:t>
            </a:r>
            <a:r>
              <a:rPr sz="1150" spc="11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9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broadside</a:t>
            </a:r>
            <a:r>
              <a:rPr sz="1150" spc="15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13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endfire</a:t>
            </a:r>
            <a:r>
              <a:rPr sz="1150" spc="13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9" dirty="0">
                <a:solidFill>
                  <a:srgbClr val="231F20"/>
                </a:solidFill>
                <a:latin typeface="Times New Roman"/>
                <a:cs typeface="Times New Roman"/>
              </a:rPr>
              <a:t>array</a:t>
            </a:r>
          </a:p>
          <a:p>
            <a:pPr marL="0" marR="0">
              <a:lnSpc>
                <a:spcPts val="1292"/>
              </a:lnSpc>
              <a:spcBef>
                <a:spcPts val="25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antennas.</a:t>
            </a:r>
            <a:r>
              <a:rPr sz="1150" spc="2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(L5)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1586" y="2156970"/>
            <a:ext cx="220553" cy="219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DMCVQC+Symbol"/>
                <a:cs typeface="DMCVQC+Symbol"/>
              </a:rPr>
              <a:t>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4155" y="2173900"/>
            <a:ext cx="3181351" cy="202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spc="19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 know the</a:t>
            </a:r>
            <a:r>
              <a:rPr sz="1150" spc="1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design aspects</a:t>
            </a:r>
            <a:r>
              <a:rPr sz="1150" spc="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-4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sz="1150" spc="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arrays.</a:t>
            </a:r>
            <a:r>
              <a:rPr sz="1150" spc="2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(L4)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9328" y="2568038"/>
            <a:ext cx="781458" cy="202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UNIT-</a:t>
            </a:r>
            <a:r>
              <a:rPr sz="1150" b="1" spc="2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III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9328" y="2956501"/>
            <a:ext cx="5926464" cy="987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Aperture</a:t>
            </a:r>
            <a:r>
              <a:rPr sz="1150" b="1" spc="8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Antennas</a:t>
            </a:r>
            <a:r>
              <a:rPr sz="1150" b="1" spc="7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b="1" spc="6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Lens</a:t>
            </a:r>
            <a:r>
              <a:rPr sz="1150" b="1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Antennas:</a:t>
            </a:r>
            <a:r>
              <a:rPr sz="1150" b="1" spc="9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Aperture</a:t>
            </a:r>
            <a:r>
              <a:rPr sz="1150" spc="3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</a:t>
            </a:r>
            <a:r>
              <a:rPr sz="1150" spc="2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Lens</a:t>
            </a:r>
            <a:r>
              <a:rPr sz="1150" spc="4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Antennas:</a:t>
            </a:r>
            <a:r>
              <a:rPr sz="1150" spc="3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Slot</a:t>
            </a:r>
            <a:r>
              <a:rPr sz="1150" spc="5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antenna,</a:t>
            </a:r>
          </a:p>
          <a:p>
            <a:pPr marL="0" marR="0">
              <a:lnSpc>
                <a:spcPts val="1292"/>
              </a:lnSpc>
              <a:spcBef>
                <a:spcPts val="24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pyramidal</a:t>
            </a:r>
            <a:r>
              <a:rPr sz="1150" spc="38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43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3" dirty="0">
                <a:solidFill>
                  <a:srgbClr val="231F20"/>
                </a:solidFill>
                <a:latin typeface="Times New Roman"/>
                <a:cs typeface="Times New Roman"/>
              </a:rPr>
              <a:t>conical</a:t>
            </a:r>
            <a:r>
              <a:rPr sz="1150" spc="40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horn</a:t>
            </a:r>
            <a:r>
              <a:rPr sz="1150" spc="4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antennas,</a:t>
            </a:r>
            <a:r>
              <a:rPr sz="1150" spc="44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reflector</a:t>
            </a:r>
            <a:r>
              <a:rPr sz="1150" spc="4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Antenna:</a:t>
            </a:r>
            <a:r>
              <a:rPr sz="1150" spc="4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flat</a:t>
            </a:r>
            <a:r>
              <a:rPr sz="1150" spc="46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plate,</a:t>
            </a:r>
            <a:r>
              <a:rPr sz="1150" spc="44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corner</a:t>
            </a:r>
            <a:r>
              <a:rPr sz="1150" spc="44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44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parabolic</a:t>
            </a:r>
          </a:p>
          <a:p>
            <a:pPr marL="0" marR="0">
              <a:lnSpc>
                <a:spcPts val="1292"/>
              </a:lnSpc>
              <a:spcBef>
                <a:spcPts val="271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reflectors</a:t>
            </a:r>
            <a:r>
              <a:rPr sz="1150" spc="1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- common curved</a:t>
            </a:r>
            <a:r>
              <a:rPr sz="1150" spc="1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reflector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 shapes,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Feed</a:t>
            </a:r>
            <a:r>
              <a:rPr sz="1150" spc="1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mechanisms.</a:t>
            </a:r>
          </a:p>
          <a:p>
            <a:pPr marL="0" marR="0">
              <a:lnSpc>
                <a:spcPts val="1292"/>
              </a:lnSpc>
              <a:spcBef>
                <a:spcPts val="24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Lens</a:t>
            </a:r>
            <a:r>
              <a:rPr sz="1150" spc="7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</a:t>
            </a:r>
            <a:r>
              <a:rPr sz="1150" spc="6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1150" spc="7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Introduction,</a:t>
            </a:r>
            <a:r>
              <a:rPr sz="1150" spc="7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2" dirty="0">
                <a:solidFill>
                  <a:srgbClr val="231F20"/>
                </a:solidFill>
                <a:latin typeface="Times New Roman"/>
                <a:cs typeface="Times New Roman"/>
              </a:rPr>
              <a:t>Geometry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Non-metallic</a:t>
            </a:r>
            <a:r>
              <a:rPr sz="1150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Dielectric</a:t>
            </a:r>
            <a:r>
              <a:rPr sz="1150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Lenses,</a:t>
            </a:r>
            <a:r>
              <a:rPr sz="1150" spc="7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Zoning,</a:t>
            </a:r>
            <a:r>
              <a:rPr sz="1150" spc="7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Tolerances,</a:t>
            </a:r>
          </a:p>
          <a:p>
            <a:pPr marL="0" marR="0">
              <a:lnSpc>
                <a:spcPts val="1292"/>
              </a:lnSpc>
              <a:spcBef>
                <a:spcPts val="29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Applications.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4366" y="4171944"/>
            <a:ext cx="78229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UNIT-</a:t>
            </a:r>
            <a:r>
              <a:rPr sz="1150" b="1" spc="2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IV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4366" y="4529134"/>
            <a:ext cx="5934272" cy="987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Micro-Strip</a:t>
            </a:r>
            <a:r>
              <a:rPr sz="1150" b="1" spc="3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spc="11" dirty="0">
                <a:solidFill>
                  <a:srgbClr val="231F20"/>
                </a:solidFill>
                <a:latin typeface="Times New Roman"/>
                <a:cs typeface="Times New Roman"/>
              </a:rPr>
              <a:t>Antennas</a:t>
            </a:r>
            <a:r>
              <a:rPr sz="1150" b="1" spc="37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spc="13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b="1" spc="38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spc="11" dirty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sz="1150" b="1" spc="3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Measurements:</a:t>
            </a:r>
            <a:r>
              <a:rPr sz="1150" b="1" spc="42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Micro-strip</a:t>
            </a:r>
            <a:r>
              <a:rPr sz="1150" spc="39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</a:t>
            </a:r>
            <a:r>
              <a:rPr sz="1150" spc="3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36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</a:p>
          <a:p>
            <a:pPr marL="0" marR="0">
              <a:lnSpc>
                <a:spcPts val="1292"/>
              </a:lnSpc>
              <a:spcBef>
                <a:spcPts val="24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Measurements:</a:t>
            </a:r>
            <a:r>
              <a:rPr sz="1150" spc="115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Basic</a:t>
            </a:r>
            <a:r>
              <a:rPr sz="1150" spc="44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characteristics,</a:t>
            </a:r>
            <a:r>
              <a:rPr sz="1150" spc="44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feeding</a:t>
            </a:r>
            <a:r>
              <a:rPr sz="1150" spc="4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methods,</a:t>
            </a:r>
            <a:r>
              <a:rPr sz="1150" spc="44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methods</a:t>
            </a:r>
            <a:r>
              <a:rPr sz="1150" spc="40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37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analysis</a:t>
            </a:r>
            <a:r>
              <a:rPr sz="1150" spc="47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1150" spc="44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Design</a:t>
            </a:r>
            <a:r>
              <a:rPr sz="1150" spc="41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292"/>
              </a:lnSpc>
              <a:spcBef>
                <a:spcPts val="273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Rectangular</a:t>
            </a:r>
            <a:r>
              <a:rPr sz="1150" spc="6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7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Circular</a:t>
            </a:r>
            <a:r>
              <a:rPr sz="1150" spc="7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2" dirty="0">
                <a:solidFill>
                  <a:srgbClr val="231F20"/>
                </a:solidFill>
                <a:latin typeface="Times New Roman"/>
                <a:cs typeface="Times New Roman"/>
              </a:rPr>
              <a:t>Patch</a:t>
            </a:r>
            <a:r>
              <a:rPr sz="115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Antennas,</a:t>
            </a:r>
            <a:r>
              <a:rPr sz="1150" spc="7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Introduction</a:t>
            </a:r>
            <a:r>
              <a:rPr sz="1150" spc="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15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Smart</a:t>
            </a:r>
            <a:r>
              <a:rPr sz="1150" spc="9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</a:t>
            </a:r>
            <a:r>
              <a:rPr sz="1150" spc="10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1150" spc="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Concept</a:t>
            </a:r>
            <a:r>
              <a:rPr sz="1150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 adaptive</a:t>
            </a:r>
          </a:p>
          <a:p>
            <a:pPr marL="0" marR="0">
              <a:lnSpc>
                <a:spcPts val="1292"/>
              </a:lnSpc>
              <a:spcBef>
                <a:spcPts val="24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beam</a:t>
            </a:r>
            <a:r>
              <a:rPr sz="115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forming,</a:t>
            </a:r>
            <a:r>
              <a:rPr sz="1150" spc="4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Measurement</a:t>
            </a:r>
            <a:r>
              <a:rPr sz="1150" spc="3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-2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sz="1150" spc="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Parameters,</a:t>
            </a:r>
            <a:r>
              <a:rPr sz="1150" spc="4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basic</a:t>
            </a:r>
            <a:r>
              <a:rPr sz="1150" spc="4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setup,</a:t>
            </a:r>
            <a:r>
              <a:rPr sz="115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sz="115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pattern</a:t>
            </a:r>
            <a:r>
              <a:rPr sz="1150" spc="3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measurement,</a:t>
            </a:r>
          </a:p>
          <a:p>
            <a:pPr marL="0" marR="0">
              <a:lnSpc>
                <a:spcPts val="1292"/>
              </a:lnSpc>
              <a:spcBef>
                <a:spcPts val="29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gain,</a:t>
            </a:r>
            <a:r>
              <a:rPr sz="1150" spc="2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directivity.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14366" y="5600704"/>
            <a:ext cx="716071" cy="202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UNIT-</a:t>
            </a:r>
            <a:r>
              <a:rPr sz="1150" b="1" spc="2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71490" y="5886456"/>
            <a:ext cx="5859929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b="1" spc="12" dirty="0">
                <a:solidFill>
                  <a:srgbClr val="231F20"/>
                </a:solidFill>
                <a:latin typeface="Times New Roman"/>
                <a:cs typeface="Times New Roman"/>
              </a:rPr>
              <a:t>Wave</a:t>
            </a:r>
            <a:r>
              <a:rPr sz="1150" b="1" spc="15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Propagation</a:t>
            </a:r>
            <a:r>
              <a:rPr sz="1150" b="1" spc="16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1150" b="1" spc="16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I:</a:t>
            </a:r>
            <a:r>
              <a:rPr sz="1150" b="1" spc="1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Introduction,</a:t>
            </a:r>
            <a:r>
              <a:rPr sz="1150" spc="14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Definitions,</a:t>
            </a:r>
            <a:r>
              <a:rPr sz="1150" spc="13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Categorizations</a:t>
            </a:r>
            <a:r>
              <a:rPr sz="1150" spc="12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14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General</a:t>
            </a:r>
            <a:r>
              <a:rPr sz="1150" spc="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Classifications,</a:t>
            </a:r>
          </a:p>
          <a:p>
            <a:pPr marL="0" marR="0">
              <a:lnSpc>
                <a:spcPts val="1292"/>
              </a:lnSpc>
              <a:spcBef>
                <a:spcPts val="24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Different</a:t>
            </a:r>
            <a:r>
              <a:rPr sz="1150" spc="53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1" dirty="0">
                <a:solidFill>
                  <a:srgbClr val="231F20"/>
                </a:solidFill>
                <a:latin typeface="Times New Roman"/>
                <a:cs typeface="Times New Roman"/>
              </a:rPr>
              <a:t>Modes</a:t>
            </a:r>
            <a:r>
              <a:rPr sz="1150" spc="44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44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Wave</a:t>
            </a:r>
            <a:r>
              <a:rPr sz="1150" spc="50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Propagation,</a:t>
            </a:r>
            <a:r>
              <a:rPr sz="1150" spc="51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Ray/Mode</a:t>
            </a:r>
            <a:r>
              <a:rPr sz="1150" spc="49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Concepts,</a:t>
            </a:r>
            <a:r>
              <a:rPr sz="1150" spc="49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Ground</a:t>
            </a:r>
            <a:r>
              <a:rPr sz="1150" spc="50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Wave</a:t>
            </a:r>
            <a:r>
              <a:rPr sz="1150" spc="50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Propagation</a:t>
            </a:r>
          </a:p>
          <a:p>
            <a:pPr marL="0" marR="0">
              <a:lnSpc>
                <a:spcPts val="1292"/>
              </a:lnSpc>
              <a:spcBef>
                <a:spcPts val="29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(Quantitative</a:t>
            </a:r>
            <a:r>
              <a:rPr sz="1150" spc="2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Treatment)</a:t>
            </a:r>
            <a:r>
              <a:rPr sz="1150" spc="29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1150" spc="26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Introduction,</a:t>
            </a:r>
            <a:r>
              <a:rPr sz="1150" spc="28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Plane</a:t>
            </a:r>
            <a:r>
              <a:rPr sz="1150" spc="27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6" dirty="0">
                <a:solidFill>
                  <a:srgbClr val="231F20"/>
                </a:solidFill>
                <a:latin typeface="Times New Roman"/>
                <a:cs typeface="Times New Roman"/>
              </a:rPr>
              <a:t>Earth</a:t>
            </a:r>
            <a:r>
              <a:rPr sz="1150" spc="2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Reflections,</a:t>
            </a:r>
            <a:r>
              <a:rPr sz="1150" spc="28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Space</a:t>
            </a:r>
            <a:r>
              <a:rPr sz="1150" spc="26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28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Surface</a:t>
            </a:r>
            <a:r>
              <a:rPr sz="1150" spc="29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Waves,</a:t>
            </a:r>
          </a:p>
          <a:p>
            <a:pPr marL="0" marR="0">
              <a:lnSpc>
                <a:spcPts val="1292"/>
              </a:lnSpc>
              <a:spcBef>
                <a:spcPts val="20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Wave</a:t>
            </a:r>
            <a:r>
              <a:rPr sz="1150" spc="19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Tilt,</a:t>
            </a:r>
            <a:r>
              <a:rPr sz="1150" spc="2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Curved</a:t>
            </a:r>
            <a:r>
              <a:rPr sz="1150" spc="20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5" dirty="0">
                <a:solidFill>
                  <a:srgbClr val="231F20"/>
                </a:solidFill>
                <a:latin typeface="Times New Roman"/>
                <a:cs typeface="Times New Roman"/>
              </a:rPr>
              <a:t>Earth</a:t>
            </a:r>
            <a:r>
              <a:rPr sz="1150" spc="17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Reflections,</a:t>
            </a:r>
            <a:r>
              <a:rPr sz="1150" spc="2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Space</a:t>
            </a:r>
            <a:r>
              <a:rPr sz="1150" spc="19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Wave</a:t>
            </a:r>
            <a:r>
              <a:rPr sz="1150" spc="2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Times New Roman"/>
                <a:cs typeface="Times New Roman"/>
              </a:rPr>
              <a:t>Propagation</a:t>
            </a:r>
            <a:r>
              <a:rPr sz="1150" spc="20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1150" spc="2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Introduction,</a:t>
            </a:r>
            <a:r>
              <a:rPr sz="1150" spc="20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Field</a:t>
            </a:r>
            <a:r>
              <a:rPr sz="1150" spc="21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1" dirty="0">
                <a:solidFill>
                  <a:srgbClr val="231F20"/>
                </a:solidFill>
                <a:latin typeface="Times New Roman"/>
                <a:cs typeface="Times New Roman"/>
              </a:rPr>
              <a:t>Strength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542544" y="9460084"/>
            <a:ext cx="62675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endParaRPr lang="en-US" sz="1150" dirty="0" smtClean="0">
              <a:solidFill>
                <a:srgbClr val="231F2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endParaRPr sz="1150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0052" y="6815150"/>
            <a:ext cx="1425840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92"/>
              </a:lnSpc>
            </a:pPr>
            <a:r>
              <a:rPr lang="en-US" sz="110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Learning</a:t>
            </a:r>
            <a:r>
              <a:rPr lang="en-US" sz="1100" b="1" spc="1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Outcomes:</a:t>
            </a:r>
            <a:endParaRPr lang="en-US" sz="1100" b="1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052" y="7172340"/>
            <a:ext cx="57150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2"/>
              </a:lnSpc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Variation</a:t>
            </a:r>
            <a:r>
              <a:rPr lang="en-US" sz="1100" spc="13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lang="en-US" sz="1100" spc="13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Distance</a:t>
            </a:r>
            <a:r>
              <a:rPr lang="en-US" sz="1100" spc="15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spc="15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1" dirty="0" smtClean="0">
                <a:solidFill>
                  <a:srgbClr val="231F20"/>
                </a:solidFill>
                <a:latin typeface="Times New Roman"/>
                <a:cs typeface="Times New Roman"/>
              </a:rPr>
              <a:t>Height,</a:t>
            </a:r>
            <a:r>
              <a:rPr lang="en-US" sz="1100" spc="13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Effect</a:t>
            </a:r>
            <a:r>
              <a:rPr lang="en-US" sz="1100" spc="15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31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lang="en-US" sz="1100" spc="9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Earth's</a:t>
            </a:r>
            <a:r>
              <a:rPr lang="en-US" sz="1100" spc="1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Curvature,</a:t>
            </a:r>
            <a:r>
              <a:rPr lang="en-US" sz="1100" spc="15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Absorption,</a:t>
            </a:r>
            <a:r>
              <a:rPr lang="en-US" sz="1100" spc="16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Super</a:t>
            </a:r>
            <a:r>
              <a:rPr lang="en-US" sz="1100" spc="15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retraction,</a:t>
            </a:r>
          </a:p>
          <a:p>
            <a:pPr>
              <a:lnSpc>
                <a:spcPts val="1292"/>
              </a:lnSpc>
              <a:spcBef>
                <a:spcPts val="248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M-</a:t>
            </a:r>
            <a:r>
              <a:rPr lang="en-US" sz="1100" spc="2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Curves and</a:t>
            </a:r>
            <a:r>
              <a:rPr lang="en-US" sz="110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Duct</a:t>
            </a:r>
            <a:r>
              <a:rPr lang="en-US" sz="1100" spc="37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Propagation,</a:t>
            </a:r>
            <a:r>
              <a:rPr lang="en-US" sz="1100" spc="2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Scattering</a:t>
            </a:r>
            <a:r>
              <a:rPr lang="en-US" sz="1100" spc="2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Phenomena,</a:t>
            </a:r>
            <a:r>
              <a:rPr lang="en-US" sz="1100" spc="2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err="1" smtClean="0">
                <a:solidFill>
                  <a:srgbClr val="231F20"/>
                </a:solidFill>
                <a:latin typeface="Times New Roman"/>
                <a:cs typeface="Times New Roman"/>
              </a:rPr>
              <a:t>Tropospheric</a:t>
            </a:r>
            <a:r>
              <a:rPr lang="en-US" sz="1100" spc="1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Propagation.</a:t>
            </a:r>
          </a:p>
          <a:p>
            <a:pPr>
              <a:lnSpc>
                <a:spcPts val="1292"/>
              </a:lnSpc>
              <a:spcBef>
                <a:spcPts val="298"/>
              </a:spcBef>
            </a:pPr>
            <a:r>
              <a:rPr lang="en-US" sz="1100" b="1" spc="12" dirty="0" smtClean="0">
                <a:solidFill>
                  <a:srgbClr val="231F20"/>
                </a:solidFill>
                <a:latin typeface="Times New Roman"/>
                <a:cs typeface="Times New Roman"/>
              </a:rPr>
              <a:t>Wave</a:t>
            </a:r>
            <a:r>
              <a:rPr lang="en-US" sz="1100" b="1" spc="40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Propagation</a:t>
            </a:r>
            <a:r>
              <a:rPr lang="en-US" sz="1100" b="1" spc="42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lang="en-US" sz="1100" b="1" spc="4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b="1" dirty="0" smtClean="0">
                <a:solidFill>
                  <a:srgbClr val="231F20"/>
                </a:solidFill>
                <a:latin typeface="Times New Roman"/>
                <a:cs typeface="Times New Roman"/>
              </a:rPr>
              <a:t>II:</a:t>
            </a:r>
            <a:r>
              <a:rPr lang="en-US" sz="1100" b="1" spc="4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21" dirty="0" smtClean="0">
                <a:solidFill>
                  <a:srgbClr val="231F20"/>
                </a:solidFill>
                <a:latin typeface="Times New Roman"/>
                <a:cs typeface="Times New Roman"/>
              </a:rPr>
              <a:t>Sky</a:t>
            </a:r>
            <a:r>
              <a:rPr lang="en-US" sz="1100" spc="32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Wave</a:t>
            </a:r>
            <a:r>
              <a:rPr lang="en-US" sz="1100" spc="3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Propagation</a:t>
            </a:r>
            <a:r>
              <a:rPr lang="en-US" sz="1100" spc="38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lang="en-US" sz="1100" spc="37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Introduction,</a:t>
            </a:r>
            <a:r>
              <a:rPr lang="en-US" sz="1100" spc="39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Structure</a:t>
            </a:r>
            <a:r>
              <a:rPr lang="en-US" sz="1100" spc="35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lang="en-US" sz="1100" spc="32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Ionosphere,</a:t>
            </a:r>
          </a:p>
          <a:p>
            <a:pPr>
              <a:lnSpc>
                <a:spcPts val="1292"/>
              </a:lnSpc>
              <a:spcBef>
                <a:spcPts val="200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Refraction</a:t>
            </a:r>
            <a:r>
              <a:rPr lang="en-US" sz="1100" spc="18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spc="2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Reflection</a:t>
            </a:r>
            <a:r>
              <a:rPr lang="en-US" sz="1100" spc="17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lang="en-US" sz="1100" spc="13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21" dirty="0" smtClean="0">
                <a:solidFill>
                  <a:srgbClr val="231F20"/>
                </a:solidFill>
                <a:latin typeface="Times New Roman"/>
                <a:cs typeface="Times New Roman"/>
              </a:rPr>
              <a:t>Sky</a:t>
            </a:r>
            <a:r>
              <a:rPr lang="en-US" sz="1100" spc="14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Waves</a:t>
            </a:r>
            <a:r>
              <a:rPr lang="en-US" sz="1100" spc="19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lang="en-US" sz="1100" spc="15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Ionosphere,</a:t>
            </a:r>
            <a:r>
              <a:rPr lang="en-US" sz="1100" spc="207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3" dirty="0" smtClean="0">
                <a:solidFill>
                  <a:srgbClr val="231F20"/>
                </a:solidFill>
                <a:latin typeface="Times New Roman"/>
                <a:cs typeface="Times New Roman"/>
              </a:rPr>
              <a:t>Ray</a:t>
            </a:r>
            <a:r>
              <a:rPr lang="en-US" sz="1100" spc="1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Path,</a:t>
            </a:r>
            <a:r>
              <a:rPr lang="en-US" sz="1100" spc="18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Critical</a:t>
            </a:r>
            <a:r>
              <a:rPr lang="en-US" sz="1100" spc="18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Frequency,</a:t>
            </a:r>
            <a:r>
              <a:rPr lang="en-US" sz="1100" spc="2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MUF,</a:t>
            </a:r>
          </a:p>
          <a:p>
            <a:pPr>
              <a:lnSpc>
                <a:spcPts val="1292"/>
              </a:lnSpc>
              <a:spcBef>
                <a:spcPts val="298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LUF,</a:t>
            </a:r>
            <a:r>
              <a:rPr lang="en-US" sz="1100" spc="14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OF,</a:t>
            </a:r>
            <a:r>
              <a:rPr lang="en-US" sz="1100" spc="147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Virtual</a:t>
            </a:r>
            <a:r>
              <a:rPr lang="en-US" sz="1100" spc="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Height</a:t>
            </a:r>
            <a:r>
              <a:rPr lang="en-US" sz="1100" spc="15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spc="14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Skip</a:t>
            </a:r>
            <a:r>
              <a:rPr lang="en-US" sz="1100" spc="1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Distance,</a:t>
            </a:r>
            <a:r>
              <a:rPr lang="en-US" sz="1100" spc="14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Relation</a:t>
            </a:r>
            <a:r>
              <a:rPr lang="en-US" sz="1100" spc="11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lang="en-US" sz="1100" spc="107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MUF</a:t>
            </a:r>
            <a:r>
              <a:rPr lang="en-US" sz="1100" spc="11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spc="14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skip</a:t>
            </a:r>
            <a:r>
              <a:rPr lang="en-US" sz="1100" spc="13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Distance,</a:t>
            </a:r>
            <a:r>
              <a:rPr lang="en-US" sz="1100" spc="14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3" dirty="0" smtClean="0">
                <a:solidFill>
                  <a:srgbClr val="231F20"/>
                </a:solidFill>
                <a:latin typeface="Times New Roman"/>
                <a:cs typeface="Times New Roman"/>
              </a:rPr>
              <a:t>Multi-</a:t>
            </a:r>
          </a:p>
          <a:p>
            <a:pPr>
              <a:lnSpc>
                <a:spcPts val="1292"/>
              </a:lnSpc>
              <a:spcBef>
                <a:spcPts val="221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hop</a:t>
            </a:r>
            <a:r>
              <a:rPr lang="en-US" sz="110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Propagation,</a:t>
            </a:r>
            <a:r>
              <a:rPr lang="en-US" sz="1100" spc="4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illustrative</a:t>
            </a:r>
            <a:r>
              <a:rPr lang="en-US" sz="1100" spc="1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problems</a:t>
            </a:r>
            <a:endParaRPr lang="en-US" sz="1100" dirty="0"/>
          </a:p>
        </p:txBody>
      </p:sp>
      <p:sp>
        <p:nvSpPr>
          <p:cNvPr id="25" name="Rectangle 24"/>
          <p:cNvSpPr/>
          <p:nvPr/>
        </p:nvSpPr>
        <p:spPr>
          <a:xfrm>
            <a:off x="600052" y="8458224"/>
            <a:ext cx="38862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spc="-14" dirty="0" smtClean="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lang="en-US" sz="1100" spc="3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lang="en-US" sz="1100" spc="1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end</a:t>
            </a:r>
            <a:r>
              <a:rPr lang="en-US" sz="1100" spc="2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31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lang="en-US" sz="1100" spc="-4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this unit, the</a:t>
            </a:r>
            <a:r>
              <a:rPr lang="en-US" sz="1100" spc="1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student</a:t>
            </a:r>
            <a:r>
              <a:rPr lang="en-US" sz="1100" spc="3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will </a:t>
            </a:r>
            <a:r>
              <a:rPr lang="en-US" sz="1100" spc="-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lang="en-US" sz="1100" spc="3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able</a:t>
            </a:r>
            <a:r>
              <a:rPr lang="en-US" sz="1100" spc="13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endParaRPr lang="en-US" sz="1100" dirty="0"/>
          </a:p>
        </p:txBody>
      </p:sp>
      <p:sp>
        <p:nvSpPr>
          <p:cNvPr id="26" name="Rectangle 25"/>
          <p:cNvSpPr/>
          <p:nvPr/>
        </p:nvSpPr>
        <p:spPr>
          <a:xfrm>
            <a:off x="671490" y="8683665"/>
            <a:ext cx="3886200" cy="13747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92"/>
              </a:lnSpc>
            </a:pPr>
            <a:r>
              <a:rPr lang="en-US" sz="1100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Understand</a:t>
            </a:r>
            <a:r>
              <a:rPr lang="en-US" sz="1100" spc="19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 </a:t>
            </a:r>
            <a:r>
              <a:rPr lang="en-US" sz="1100" spc="11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effects</a:t>
            </a:r>
            <a:r>
              <a:rPr lang="en-US" sz="1100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 </a:t>
            </a:r>
            <a:r>
              <a:rPr lang="en-US" sz="1100" spc="30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of</a:t>
            </a:r>
            <a:r>
              <a:rPr lang="en-US" sz="1100" spc="-48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earth’s</a:t>
            </a:r>
            <a:r>
              <a:rPr lang="en-US" sz="1100" spc="29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magnetic</a:t>
            </a:r>
            <a:r>
              <a:rPr lang="en-US" sz="1100" spc="37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field</a:t>
            </a:r>
            <a:r>
              <a:rPr lang="en-US" sz="1100" spc="24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 </a:t>
            </a:r>
            <a:r>
              <a:rPr lang="en-US" sz="1100" spc="30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on</a:t>
            </a:r>
            <a:r>
              <a:rPr lang="en-US" sz="1100" spc="-30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wave</a:t>
            </a:r>
            <a:r>
              <a:rPr lang="en-US" sz="1100" spc="18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RAULNH+TimesNewRoman"/>
                <a:cs typeface="RAULNH+TimesNewRoman"/>
              </a:rPr>
              <a:t>propagation (L1)</a:t>
            </a:r>
          </a:p>
          <a:p>
            <a:pPr>
              <a:lnSpc>
                <a:spcPts val="1292"/>
              </a:lnSpc>
              <a:spcBef>
                <a:spcPts val="341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Apply</a:t>
            </a:r>
            <a:r>
              <a:rPr lang="en-US" sz="1100" spc="-2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8" dirty="0" smtClean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concepts</a:t>
            </a:r>
            <a:r>
              <a:rPr lang="en-US" sz="1100" spc="-2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lang="en-US" sz="1100" spc="44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solve</a:t>
            </a:r>
            <a:r>
              <a:rPr lang="en-US" sz="1100" spc="27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problems related</a:t>
            </a:r>
            <a:r>
              <a:rPr lang="en-US" sz="1100" spc="1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lang="en-US" sz="1100" spc="1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wave</a:t>
            </a:r>
            <a:r>
              <a:rPr lang="en-US" sz="1100" spc="26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propagation(L2)</a:t>
            </a:r>
          </a:p>
          <a:p>
            <a:pPr>
              <a:lnSpc>
                <a:spcPts val="1292"/>
              </a:lnSpc>
              <a:spcBef>
                <a:spcPts val="391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Analyze</a:t>
            </a:r>
            <a:r>
              <a:rPr lang="en-US" sz="1100" spc="13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err="1" smtClean="0">
                <a:solidFill>
                  <a:srgbClr val="231F20"/>
                </a:solidFill>
                <a:latin typeface="Times New Roman"/>
                <a:cs typeface="Times New Roman"/>
              </a:rPr>
              <a:t>tropospheric</a:t>
            </a:r>
            <a:r>
              <a:rPr lang="en-US" sz="1100" spc="54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propagation</a:t>
            </a:r>
            <a:r>
              <a:rPr lang="en-US" sz="1100" spc="10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lang="en-US" sz="1100" spc="142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derive</a:t>
            </a:r>
            <a:r>
              <a:rPr lang="en-US" sz="1100" spc="12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lang="en-US" sz="1100" spc="129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expression</a:t>
            </a:r>
            <a:r>
              <a:rPr lang="en-US" sz="1100" spc="13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lang="en-US" sz="1100" spc="1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received</a:t>
            </a:r>
            <a:r>
              <a:rPr lang="en-US" sz="1100" spc="158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field</a:t>
            </a:r>
            <a:r>
              <a:rPr lang="en-US" sz="1100" spc="141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strength</a:t>
            </a:r>
          </a:p>
          <a:p>
            <a:pPr>
              <a:lnSpc>
                <a:spcPts val="1292"/>
              </a:lnSpc>
              <a:spcBef>
                <a:spcPts val="224"/>
              </a:spcBef>
            </a:pPr>
            <a:r>
              <a:rPr lang="en-US" sz="1100" dirty="0" smtClean="0">
                <a:solidFill>
                  <a:srgbClr val="231F20"/>
                </a:solidFill>
                <a:latin typeface="Times New Roman"/>
                <a:cs typeface="Times New Roman"/>
              </a:rPr>
              <a:t>(L3)</a:t>
            </a:r>
            <a:endParaRPr lang="en-US" sz="1100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bject 1"/>
          <p:cNvSpPr/>
          <p:nvPr/>
        </p:nvSpPr>
        <p:spPr>
          <a:xfrm>
            <a:off x="1743458" y="8583175"/>
            <a:ext cx="402336" cy="146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670048" y="8534407"/>
            <a:ext cx="1463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7169" y="8534407"/>
            <a:ext cx="1463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04289" y="8534407"/>
            <a:ext cx="13411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3729" y="8534407"/>
            <a:ext cx="633984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8650" y="8510017"/>
            <a:ext cx="146304" cy="48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6044" y="8473441"/>
            <a:ext cx="231648" cy="1950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2800" y="8461249"/>
            <a:ext cx="170689" cy="1828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65120" y="8461249"/>
            <a:ext cx="463297" cy="1828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3727" y="8314943"/>
            <a:ext cx="621792" cy="1828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89530" y="8118347"/>
            <a:ext cx="512064" cy="1706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7526" y="8075675"/>
            <a:ext cx="597408" cy="12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6832" y="8054339"/>
            <a:ext cx="128016" cy="42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2136" y="8022335"/>
            <a:ext cx="170688" cy="1493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7527" y="7702295"/>
            <a:ext cx="597408" cy="3413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6192" y="7659623"/>
            <a:ext cx="597408" cy="12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65498" y="7638287"/>
            <a:ext cx="128016" cy="42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2138" y="7606284"/>
            <a:ext cx="149352" cy="1493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6192" y="7467600"/>
            <a:ext cx="597408" cy="1600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8233" y="6851904"/>
            <a:ext cx="694951" cy="3901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65119" y="6900672"/>
            <a:ext cx="182881" cy="13411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45663" y="6900672"/>
            <a:ext cx="158496" cy="4876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8111" y="6900672"/>
            <a:ext cx="195072" cy="13411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3033" y="6900672"/>
            <a:ext cx="146304" cy="487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8233" y="6851904"/>
            <a:ext cx="243841" cy="18288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4143" y="6717792"/>
            <a:ext cx="670560" cy="2682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9076" y="6190488"/>
            <a:ext cx="182879" cy="1005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6195" y="6135624"/>
            <a:ext cx="539496" cy="127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71597" y="6117336"/>
            <a:ext cx="118872" cy="365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2997" y="6089904"/>
            <a:ext cx="182880" cy="1554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21408" y="5980176"/>
            <a:ext cx="201170" cy="31089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50011" y="5980176"/>
            <a:ext cx="356617" cy="31089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03704" y="5980176"/>
            <a:ext cx="64010" cy="9144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45336" y="5961888"/>
            <a:ext cx="530353" cy="14630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36778" y="5596128"/>
            <a:ext cx="301754" cy="1371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69466" y="5577840"/>
            <a:ext cx="210311" cy="1188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69465" y="5541264"/>
            <a:ext cx="219455" cy="12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8755" y="5541264"/>
            <a:ext cx="566928" cy="127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53307" y="5522976"/>
            <a:ext cx="118872" cy="365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25497" y="5495544"/>
            <a:ext cx="109727" cy="10058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23161" y="5495544"/>
            <a:ext cx="109727" cy="10058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2995" y="5495544"/>
            <a:ext cx="155448" cy="12801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69466" y="5376672"/>
            <a:ext cx="182879" cy="12801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17897" y="5367528"/>
            <a:ext cx="548648" cy="14630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62658" y="5349240"/>
            <a:ext cx="210313" cy="39319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21407" y="5349240"/>
            <a:ext cx="265178" cy="39319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6778" y="4983480"/>
            <a:ext cx="301754" cy="13716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9611" y="4928616"/>
            <a:ext cx="585216" cy="127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44163" y="4910328"/>
            <a:ext cx="118872" cy="365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23162" y="4882896"/>
            <a:ext cx="118872" cy="10058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42995" y="4882896"/>
            <a:ext cx="146304" cy="12801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69466" y="4764024"/>
            <a:ext cx="210314" cy="32004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15184" y="4764024"/>
            <a:ext cx="64009" cy="10058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21408" y="4764024"/>
            <a:ext cx="265177" cy="32004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56234" y="4754880"/>
            <a:ext cx="228600" cy="10972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08753" y="4745736"/>
            <a:ext cx="329192" cy="14630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15184" y="4425696"/>
            <a:ext cx="109729" cy="3657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53306" y="4425696"/>
            <a:ext cx="118872" cy="365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70637" y="4389120"/>
            <a:ext cx="347472" cy="14630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17902" y="4389120"/>
            <a:ext cx="484634" cy="14630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52137" y="4389120"/>
            <a:ext cx="155453" cy="14630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48257" y="4297680"/>
            <a:ext cx="512062" cy="2011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58773" y="2066537"/>
            <a:ext cx="118872" cy="127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21614" y="2066537"/>
            <a:ext cx="109728" cy="127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66166" y="2066537"/>
            <a:ext cx="109728" cy="127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19862" y="2066537"/>
            <a:ext cx="118872" cy="127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73558" y="2066537"/>
            <a:ext cx="109728" cy="127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36194" y="1892808"/>
            <a:ext cx="1051560" cy="32917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71598" y="2048250"/>
            <a:ext cx="118873" cy="365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62078" y="2020819"/>
            <a:ext cx="109727" cy="1005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43001" y="2020819"/>
            <a:ext cx="182881" cy="14629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23364" y="2011675"/>
            <a:ext cx="402341" cy="13715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33472" y="1901952"/>
            <a:ext cx="201173" cy="32002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48261" y="1911095"/>
            <a:ext cx="539493" cy="20116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90091" y="1901952"/>
            <a:ext cx="246896" cy="32002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15768" y="1901952"/>
            <a:ext cx="73154" cy="10058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36194" y="1892808"/>
            <a:ext cx="484629" cy="14629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91062" y="1737351"/>
            <a:ext cx="310897" cy="13715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63248" y="1719064"/>
            <a:ext cx="210311" cy="11886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69670" y="1682489"/>
            <a:ext cx="109728" cy="127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023365" y="1682489"/>
            <a:ext cx="109728" cy="127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67917" y="1682489"/>
            <a:ext cx="118872" cy="127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63244" y="1682489"/>
            <a:ext cx="219456" cy="12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8757" y="1682489"/>
            <a:ext cx="493776" cy="127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53308" y="1664202"/>
            <a:ext cx="118873" cy="365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07796" y="1636771"/>
            <a:ext cx="118872" cy="10058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42997" y="1636771"/>
            <a:ext cx="155448" cy="13715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25116" y="1627627"/>
            <a:ext cx="402339" cy="14629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19276" y="1517904"/>
            <a:ext cx="512069" cy="34745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29971" y="1536191"/>
            <a:ext cx="539493" cy="19201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84447" y="1517904"/>
            <a:ext cx="64010" cy="10058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36391" y="1517904"/>
            <a:ext cx="64009" cy="10058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606039" y="1517904"/>
            <a:ext cx="274328" cy="32002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08754" y="1508760"/>
            <a:ext cx="484637" cy="14629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44165" y="1316728"/>
            <a:ext cx="118872" cy="127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76475" y="1307585"/>
            <a:ext cx="109728" cy="127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21027" y="1307585"/>
            <a:ext cx="118872" cy="127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74724" y="1307585"/>
            <a:ext cx="109728" cy="127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99610" y="1133856"/>
            <a:ext cx="1069855" cy="356601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44164" y="1280154"/>
            <a:ext cx="118872" cy="127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16939" y="1252723"/>
            <a:ext cx="118872" cy="10972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42999" y="1252723"/>
            <a:ext cx="146304" cy="13715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13635" y="1243579"/>
            <a:ext cx="530354" cy="14629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54104" y="1143000"/>
            <a:ext cx="374903" cy="338314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15183" y="1143000"/>
            <a:ext cx="265179" cy="310883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029971" y="1152143"/>
            <a:ext cx="539494" cy="20116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191255" y="1143000"/>
            <a:ext cx="73152" cy="9143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34055" y="1143000"/>
            <a:ext cx="73152" cy="9143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99610" y="1133856"/>
            <a:ext cx="502925" cy="137154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89" y="856488"/>
            <a:ext cx="7766309" cy="1270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24144" y="152400"/>
            <a:ext cx="1028700" cy="667512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1142993" y="953388"/>
            <a:ext cx="414902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i.e.,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1142993" y="2271648"/>
            <a:ext cx="5453743" cy="211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 intermediate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distance E</a:t>
            </a:r>
            <a:r>
              <a:rPr sz="1400" spc="30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</a:t>
            </a:r>
            <a:r>
              <a:rPr sz="1400" spc="29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can approach time phase quadrature. So</a:t>
            </a:r>
          </a:p>
          <a:p>
            <a:pPr marL="1891289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</a:p>
        </p:txBody>
      </p:sp>
      <p:sp>
        <p:nvSpPr>
          <p:cNvPr id="117" name="object 117"/>
          <p:cNvSpPr txBox="1"/>
          <p:nvPr/>
        </p:nvSpPr>
        <p:spPr>
          <a:xfrm>
            <a:off x="3526534" y="2341552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</a:p>
        </p:txBody>
      </p:sp>
      <p:sp>
        <p:nvSpPr>
          <p:cNvPr id="118" name="object 118"/>
          <p:cNvSpPr txBox="1"/>
          <p:nvPr/>
        </p:nvSpPr>
        <p:spPr>
          <a:xfrm>
            <a:off x="1143001" y="2477387"/>
            <a:ext cx="5373815" cy="610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that total electric field vector rotates in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 plane parallel to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direction 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propagation thus referred as</a:t>
            </a:r>
            <a:r>
              <a:rPr sz="14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cross field.</a:t>
            </a:r>
          </a:p>
          <a:p>
            <a:pPr marL="0" marR="0">
              <a:lnSpc>
                <a:spcPts val="1270"/>
              </a:lnSpc>
              <a:spcBef>
                <a:spcPts val="31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 E</a:t>
            </a:r>
            <a:r>
              <a:rPr sz="1400" spc="4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 H</a:t>
            </a:r>
            <a:r>
              <a:rPr sz="1400" spc="48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components the near field patterns are</a:t>
            </a:r>
            <a:r>
              <a:rPr sz="1400" spc="-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same as the far field</a:t>
            </a:r>
          </a:p>
        </p:txBody>
      </p:sp>
      <p:sp>
        <p:nvSpPr>
          <p:cNvPr id="119" name="object 119"/>
          <p:cNvSpPr txBox="1"/>
          <p:nvPr/>
        </p:nvSpPr>
        <p:spPr>
          <a:xfrm>
            <a:off x="2072639" y="2915117"/>
            <a:ext cx="230328" cy="171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NRAJO+TT161t00"/>
                <a:cs typeface="VNRAJO+TT161t00"/>
              </a:rPr>
              <a:t>&amp;</a:t>
            </a:r>
          </a:p>
        </p:txBody>
      </p:sp>
      <p:sp>
        <p:nvSpPr>
          <p:cNvPr id="120" name="object 120"/>
          <p:cNvSpPr txBox="1"/>
          <p:nvPr/>
        </p:nvSpPr>
        <p:spPr>
          <a:xfrm>
            <a:off x="1543811" y="2935579"/>
            <a:ext cx="20704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</a:p>
        </p:txBody>
      </p:sp>
      <p:sp>
        <p:nvSpPr>
          <p:cNvPr id="121" name="object 121"/>
          <p:cNvSpPr txBox="1"/>
          <p:nvPr/>
        </p:nvSpPr>
        <p:spPr>
          <a:xfrm>
            <a:off x="1142997" y="3058426"/>
            <a:ext cx="2896953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pattern [which is proportional to</a:t>
            </a:r>
            <a:r>
              <a:rPr sz="1400" spc="35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sin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]</a:t>
            </a:r>
          </a:p>
        </p:txBody>
      </p:sp>
      <p:sp>
        <p:nvSpPr>
          <p:cNvPr id="122" name="object 122"/>
          <p:cNvSpPr txBox="1"/>
          <p:nvPr/>
        </p:nvSpPr>
        <p:spPr>
          <a:xfrm>
            <a:off x="1142996" y="3262642"/>
            <a:ext cx="4817319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near field pattern of E</a:t>
            </a:r>
            <a:r>
              <a:rPr sz="1400" spc="29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proportional to cos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[far field E</a:t>
            </a:r>
            <a:r>
              <a:rPr sz="1400" spc="-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=0]</a:t>
            </a:r>
          </a:p>
        </p:txBody>
      </p:sp>
      <p:sp>
        <p:nvSpPr>
          <p:cNvPr id="123" name="object 123"/>
          <p:cNvSpPr txBox="1"/>
          <p:nvPr/>
        </p:nvSpPr>
        <p:spPr>
          <a:xfrm>
            <a:off x="3023614" y="3368728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</a:p>
        </p:txBody>
      </p:sp>
      <p:sp>
        <p:nvSpPr>
          <p:cNvPr id="124" name="object 124"/>
          <p:cNvSpPr txBox="1"/>
          <p:nvPr/>
        </p:nvSpPr>
        <p:spPr>
          <a:xfrm>
            <a:off x="5522973" y="3368728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</a:p>
        </p:txBody>
      </p:sp>
      <p:sp>
        <p:nvSpPr>
          <p:cNvPr id="125" name="object 125"/>
          <p:cNvSpPr txBox="1"/>
          <p:nvPr/>
        </p:nvSpPr>
        <p:spPr>
          <a:xfrm>
            <a:off x="1143001" y="3706777"/>
            <a:ext cx="2868371" cy="608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Quasi stationary or</a:t>
            </a:r>
            <a:r>
              <a:rPr sz="1400" u="sng" spc="-18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dc case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: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 refers to low</a:t>
            </a:r>
            <a:r>
              <a:rPr sz="1400" spc="-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frequency</a:t>
            </a:r>
            <a:r>
              <a:rPr sz="1400" spc="-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operation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retarded current is given by</a:t>
            </a:r>
          </a:p>
        </p:txBody>
      </p:sp>
      <p:sp>
        <p:nvSpPr>
          <p:cNvPr id="126" name="object 126"/>
          <p:cNvSpPr txBox="1"/>
          <p:nvPr/>
        </p:nvSpPr>
        <p:spPr>
          <a:xfrm>
            <a:off x="1142993" y="4568315"/>
            <a:ext cx="4634941" cy="211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</a:t>
            </a:r>
            <a:r>
              <a:rPr sz="1400" spc="30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 E</a:t>
            </a:r>
            <a:r>
              <a:rPr sz="1400" spc="17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can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 written as</a:t>
            </a:r>
            <a:r>
              <a:rPr sz="14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[equations (3.28)</a:t>
            </a:r>
            <a:r>
              <a:rPr sz="1400" spc="34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(3.29) and (3.30)]</a:t>
            </a:r>
          </a:p>
          <a:p>
            <a:pPr marL="108203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</a:p>
        </p:txBody>
      </p:sp>
      <p:sp>
        <p:nvSpPr>
          <p:cNvPr id="127" name="object 127"/>
          <p:cNvSpPr txBox="1"/>
          <p:nvPr/>
        </p:nvSpPr>
        <p:spPr>
          <a:xfrm>
            <a:off x="1744979" y="4638220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</a:p>
        </p:txBody>
      </p:sp>
      <p:sp>
        <p:nvSpPr>
          <p:cNvPr id="128" name="object 128"/>
          <p:cNvSpPr txBox="1"/>
          <p:nvPr/>
        </p:nvSpPr>
        <p:spPr>
          <a:xfrm>
            <a:off x="1142999" y="5776846"/>
            <a:ext cx="1526313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 magnetic field</a:t>
            </a:r>
          </a:p>
        </p:txBody>
      </p:sp>
      <p:sp>
        <p:nvSpPr>
          <p:cNvPr id="129" name="object 129"/>
          <p:cNvSpPr txBox="1"/>
          <p:nvPr/>
        </p:nvSpPr>
        <p:spPr>
          <a:xfrm>
            <a:off x="1143002" y="6297056"/>
            <a:ext cx="2995928" cy="237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 low</a:t>
            </a:r>
            <a:r>
              <a:rPr sz="1400" spc="-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frequency</a:t>
            </a:r>
            <a:r>
              <a:rPr sz="1400" spc="-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</a:t>
            </a:r>
            <a:r>
              <a:rPr sz="1400" dirty="0">
                <a:solidFill>
                  <a:srgbClr val="000000"/>
                </a:solidFill>
                <a:latin typeface="PLKUQG+TT10Ft00"/>
                <a:cs typeface="PLKUQG+TT10Ft00"/>
              </a:rPr>
              <a:t>ꢀ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0 or w</a:t>
            </a:r>
            <a:r>
              <a:rPr sz="1400" dirty="0">
                <a:solidFill>
                  <a:srgbClr val="000000"/>
                </a:solidFill>
                <a:latin typeface="PLKUQG+TT10Ft00"/>
                <a:cs typeface="PLKUQG+TT10Ft00"/>
              </a:rPr>
              <a:t>ꢀ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0,</a:t>
            </a:r>
            <a:r>
              <a:rPr sz="1400" spc="-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so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1"/>
          <p:cNvSpPr/>
          <p:nvPr/>
        </p:nvSpPr>
        <p:spPr>
          <a:xfrm>
            <a:off x="1152139" y="7772400"/>
            <a:ext cx="82295" cy="54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478026" y="7790689"/>
            <a:ext cx="118872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6459" y="7772400"/>
            <a:ext cx="109728" cy="36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9572" y="7772400"/>
            <a:ext cx="27432" cy="18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0155" y="7744968"/>
            <a:ext cx="91440" cy="91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4330" y="7735824"/>
            <a:ext cx="521208" cy="146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1912" y="7616952"/>
            <a:ext cx="850394" cy="329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1105" y="7397496"/>
            <a:ext cx="118874" cy="457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21609" y="7397496"/>
            <a:ext cx="109729" cy="457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07409" y="7397496"/>
            <a:ext cx="82299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1105" y="7397496"/>
            <a:ext cx="118872" cy="182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1609" y="7397496"/>
            <a:ext cx="109728" cy="182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7056" y="7370064"/>
            <a:ext cx="347472" cy="1005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9005" y="7269480"/>
            <a:ext cx="237740" cy="3383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4747" y="6894576"/>
            <a:ext cx="502926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4747" y="6858000"/>
            <a:ext cx="502920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89299" y="6839712"/>
            <a:ext cx="118872" cy="365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2995" y="6812280"/>
            <a:ext cx="100584" cy="914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3891" y="6684264"/>
            <a:ext cx="484637" cy="1463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94763" y="6409944"/>
            <a:ext cx="118872" cy="365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7603" y="6382512"/>
            <a:ext cx="91439" cy="91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50211" y="6318504"/>
            <a:ext cx="603504" cy="3383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1377" y="6318504"/>
            <a:ext cx="274319" cy="731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76272" y="6455664"/>
            <a:ext cx="256032" cy="1280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76272" y="6419088"/>
            <a:ext cx="256032" cy="127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20824" y="6400800"/>
            <a:ext cx="109728" cy="457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01952" y="6400800"/>
            <a:ext cx="73151" cy="7315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76856" y="6318504"/>
            <a:ext cx="54864" cy="640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44747" y="6153912"/>
            <a:ext cx="530358" cy="14630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44746" y="6108192"/>
            <a:ext cx="539496" cy="12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89298" y="6089904"/>
            <a:ext cx="118872" cy="365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42994" y="6062472"/>
            <a:ext cx="100583" cy="914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72178" y="5934456"/>
            <a:ext cx="484637" cy="14630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20824" y="5806440"/>
            <a:ext cx="109728" cy="36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01952" y="5806440"/>
            <a:ext cx="73151" cy="640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04288" y="5769864"/>
            <a:ext cx="73152" cy="10058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67128" y="5769864"/>
            <a:ext cx="100583" cy="12801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57401" y="5605272"/>
            <a:ext cx="91439" cy="7315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38529" y="5605272"/>
            <a:ext cx="100585" cy="7315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10513" y="5605272"/>
            <a:ext cx="109728" cy="7315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90467" y="5577840"/>
            <a:ext cx="301759" cy="13716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4747" y="5522976"/>
            <a:ext cx="749808" cy="127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89298" y="5504688"/>
            <a:ext cx="118872" cy="3657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994" y="5477256"/>
            <a:ext cx="100583" cy="9144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44745" y="5184648"/>
            <a:ext cx="749814" cy="31089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44746" y="5148072"/>
            <a:ext cx="603504" cy="127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89298" y="5129784"/>
            <a:ext cx="118872" cy="3657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994" y="5102352"/>
            <a:ext cx="100584" cy="9144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44746" y="4974336"/>
            <a:ext cx="594365" cy="1463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96895" y="4617720"/>
            <a:ext cx="146303" cy="13716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71365" y="1264925"/>
            <a:ext cx="6589776" cy="270661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142993" y="949150"/>
            <a:ext cx="1664492" cy="348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LGNTMC+Times-Bold"/>
                <a:cs typeface="LGNTMC+Times-Bold"/>
              </a:rPr>
              <a:t>Table:</a:t>
            </a:r>
          </a:p>
          <a:p>
            <a:pPr marL="6" marR="0">
              <a:lnSpc>
                <a:spcPts val="1086"/>
              </a:lnSpc>
              <a:spcBef>
                <a:spcPts val="229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LGNTMC+Times-Bold"/>
                <a:cs typeface="LGNTMC+Times-Bold"/>
              </a:rPr>
              <a:t>Fields of Short Dipole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:-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156712" y="1305867"/>
            <a:ext cx="914617" cy="174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GNTMC+Times-Bold"/>
                <a:cs typeface="LGNTMC+Times-Bold"/>
              </a:rPr>
              <a:t>Component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500746" y="1305867"/>
            <a:ext cx="1433916" cy="174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GNTMC+Times-Bold"/>
                <a:cs typeface="LGNTMC+Times-Bold"/>
              </a:rPr>
              <a:t>General Expression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866494" y="1305867"/>
            <a:ext cx="756575" cy="354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GNTMC+Times-Bold"/>
                <a:cs typeface="LGNTMC+Times-Bold"/>
              </a:rPr>
              <a:t>Far</a:t>
            </a:r>
            <a:r>
              <a:rPr sz="1200" spc="13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200" dirty="0">
                <a:solidFill>
                  <a:srgbClr val="000000"/>
                </a:solidFill>
                <a:latin typeface="LGNTMC+Times-Bold"/>
                <a:cs typeface="LGNTMC+Times-Bold"/>
              </a:rPr>
              <a:t>Field</a:t>
            </a:r>
          </a:p>
          <a:p>
            <a:pPr marL="266332" marR="0">
              <a:lnSpc>
                <a:spcPts val="1086"/>
              </a:lnSpc>
              <a:spcBef>
                <a:spcPts val="33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0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6303466" y="1305867"/>
            <a:ext cx="1257773" cy="174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GNTMC+Times-Bold"/>
                <a:cs typeface="LGNTMC+Times-Bold"/>
              </a:rPr>
              <a:t>Quasi Stationary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4354066" y="2380895"/>
            <a:ext cx="279106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or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4354066" y="3441600"/>
            <a:ext cx="312875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Or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142993" y="4188361"/>
            <a:ext cx="2771378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Alternative Expression for field E: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142995" y="4595747"/>
            <a:ext cx="5486217" cy="40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 case of far field [</a:t>
            </a:r>
            <a:r>
              <a:rPr sz="1400" spc="153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 negligible ]</a:t>
            </a:r>
            <a:r>
              <a:rPr sz="1400" spc="-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, the maximum</a:t>
            </a:r>
            <a:r>
              <a:rPr sz="1400" spc="-2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value of Electric field</a:t>
            </a:r>
          </a:p>
          <a:p>
            <a:pPr marL="4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given by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143000" y="5757034"/>
            <a:ext cx="865340" cy="793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Substitute</a:t>
            </a:r>
          </a:p>
          <a:p>
            <a:pPr marL="0" marR="0">
              <a:lnSpc>
                <a:spcPts val="1270"/>
              </a:lnSpc>
              <a:spcBef>
                <a:spcPts val="340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Substitute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142999" y="7338946"/>
            <a:ext cx="410453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But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1"/>
          <p:cNvSpPr/>
          <p:nvPr/>
        </p:nvSpPr>
        <p:spPr>
          <a:xfrm>
            <a:off x="2715770" y="7059169"/>
            <a:ext cx="219456" cy="82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20241" y="6693408"/>
            <a:ext cx="210312" cy="429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049" y="6894576"/>
            <a:ext cx="137160" cy="118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441" y="6858000"/>
            <a:ext cx="59436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2992" y="6839712"/>
            <a:ext cx="118873" cy="36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9816" y="6812280"/>
            <a:ext cx="100585" cy="118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0945" y="6803136"/>
            <a:ext cx="91441" cy="1005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2303" y="6803136"/>
            <a:ext cx="256032" cy="1005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7986" y="6784848"/>
            <a:ext cx="256029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98066" y="6693408"/>
            <a:ext cx="109725" cy="3383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4250" y="6693408"/>
            <a:ext cx="118870" cy="3383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8440" y="6665976"/>
            <a:ext cx="594367" cy="1645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9968" y="6611112"/>
            <a:ext cx="82295" cy="457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6352" y="6592824"/>
            <a:ext cx="128016" cy="640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23162" y="8412480"/>
            <a:ext cx="109727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76858" y="8412480"/>
            <a:ext cx="118872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30554" y="8412480"/>
            <a:ext cx="109727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4164" y="8394192"/>
            <a:ext cx="118872" cy="36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2995" y="8357616"/>
            <a:ext cx="164593" cy="1371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78610" y="8348472"/>
            <a:ext cx="521208" cy="1463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08753" y="8220456"/>
            <a:ext cx="585224" cy="39319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8170" y="8074152"/>
            <a:ext cx="128016" cy="1188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2993" y="8037576"/>
            <a:ext cx="658368" cy="12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56231" y="8019289"/>
            <a:ext cx="109728" cy="365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2535" y="7991856"/>
            <a:ext cx="109729" cy="1280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30551" y="7964424"/>
            <a:ext cx="228601" cy="15544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2993" y="7818119"/>
            <a:ext cx="658374" cy="19202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1694" y="7269480"/>
            <a:ext cx="137160" cy="10972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59356" y="7242048"/>
            <a:ext cx="109728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40685" y="7232904"/>
            <a:ext cx="118872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85237" y="7232904"/>
            <a:ext cx="118872" cy="127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48077" y="7232904"/>
            <a:ext cx="109728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05660" y="7232904"/>
            <a:ext cx="658368" cy="12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59355" y="7205472"/>
            <a:ext cx="109728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96131" y="7168896"/>
            <a:ext cx="402339" cy="14630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05656" y="7013448"/>
            <a:ext cx="658369" cy="1828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12473" y="6483097"/>
            <a:ext cx="219457" cy="9143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74729" y="6126480"/>
            <a:ext cx="210313" cy="4297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97104" y="6327648"/>
            <a:ext cx="128016" cy="10972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77644" y="6291072"/>
            <a:ext cx="585216" cy="12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9275" y="6272784"/>
            <a:ext cx="109729" cy="365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01189" y="6227064"/>
            <a:ext cx="448059" cy="1371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26871" y="6208776"/>
            <a:ext cx="256028" cy="12801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77639" y="6126480"/>
            <a:ext cx="365761" cy="12801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85624" y="6126480"/>
            <a:ext cx="109719" cy="32918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38736" y="6126480"/>
            <a:ext cx="109719" cy="32918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61687" y="6099048"/>
            <a:ext cx="192024" cy="11887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93592" y="6044184"/>
            <a:ext cx="73152" cy="4572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03903" y="6016752"/>
            <a:ext cx="137160" cy="7315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37371" y="5705857"/>
            <a:ext cx="210312" cy="9144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99620" y="5349240"/>
            <a:ext cx="201174" cy="42976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95153" y="5568697"/>
            <a:ext cx="347472" cy="9144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93397" y="5184648"/>
            <a:ext cx="932688" cy="33832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35022" y="5495545"/>
            <a:ext cx="118873" cy="36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42996" y="5458968"/>
            <a:ext cx="155448" cy="10058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36400" y="5449824"/>
            <a:ext cx="649224" cy="13716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71806" y="5431536"/>
            <a:ext cx="146303" cy="12801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10523" y="5349240"/>
            <a:ext cx="118863" cy="32918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63635" y="5349240"/>
            <a:ext cx="118863" cy="32918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9344" y="5266944"/>
            <a:ext cx="82295" cy="4572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28800" y="5239512"/>
            <a:ext cx="137160" cy="7315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02535" y="5184648"/>
            <a:ext cx="914400" cy="31089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08754" y="5038344"/>
            <a:ext cx="118872" cy="127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08754" y="5001768"/>
            <a:ext cx="118872" cy="127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61865" y="5001768"/>
            <a:ext cx="73152" cy="7315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71593" y="4974336"/>
            <a:ext cx="100585" cy="10058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42993" y="4974336"/>
            <a:ext cx="91440" cy="10058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82495" y="4901184"/>
            <a:ext cx="676657" cy="25603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96903" y="4233672"/>
            <a:ext cx="219456" cy="44805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80367" y="4480560"/>
            <a:ext cx="82296" cy="9144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52933" y="4389120"/>
            <a:ext cx="173736" cy="1270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66547" y="4370832"/>
            <a:ext cx="118872" cy="3657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35021" y="4370832"/>
            <a:ext cx="118872" cy="36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73358" y="4343400"/>
            <a:ext cx="146304" cy="13716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42995" y="4343400"/>
            <a:ext cx="155447" cy="9144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36983" y="4334256"/>
            <a:ext cx="640080" cy="13716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37948" y="4334256"/>
            <a:ext cx="182882" cy="10058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072389" y="4315968"/>
            <a:ext cx="137158" cy="11887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70055" y="4233672"/>
            <a:ext cx="118864" cy="32918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27054" y="4233672"/>
            <a:ext cx="118866" cy="32918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52930" y="4197096"/>
            <a:ext cx="164590" cy="12801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58575" y="4197096"/>
            <a:ext cx="274320" cy="39319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88336" y="4123944"/>
            <a:ext cx="137160" cy="6400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93007" y="3803904"/>
            <a:ext cx="82296" cy="6400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93007" y="3749040"/>
            <a:ext cx="82296" cy="1270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300983" y="3730752"/>
            <a:ext cx="118872" cy="36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82111" y="3730752"/>
            <a:ext cx="73151" cy="9144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93007" y="3639312"/>
            <a:ext cx="73152" cy="73152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66545" y="3831336"/>
            <a:ext cx="73152" cy="73152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066544" y="3758184"/>
            <a:ext cx="82295" cy="1270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83664" y="3739896"/>
            <a:ext cx="109728" cy="365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25874" y="3739896"/>
            <a:ext cx="118872" cy="36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42994" y="3712464"/>
            <a:ext cx="146304" cy="12801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066544" y="3657600"/>
            <a:ext cx="82295" cy="6400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17899" y="3657600"/>
            <a:ext cx="320045" cy="14630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37950" y="2285991"/>
            <a:ext cx="283464" cy="10972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98068" y="2249417"/>
            <a:ext cx="109727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51764" y="2249417"/>
            <a:ext cx="109727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96316" y="2249417"/>
            <a:ext cx="118872" cy="12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08758" y="2249417"/>
            <a:ext cx="960120" cy="1270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16733" y="2231129"/>
            <a:ext cx="118872" cy="365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42999" y="2194555"/>
            <a:ext cx="100582" cy="10058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944372" y="2185411"/>
            <a:ext cx="530353" cy="14629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377440" y="2075688"/>
            <a:ext cx="82296" cy="10058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08754" y="2057400"/>
            <a:ext cx="850398" cy="164585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29968" y="2057400"/>
            <a:ext cx="64008" cy="64005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892808" y="2057400"/>
            <a:ext cx="54864" cy="64005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10513" y="1920226"/>
            <a:ext cx="347472" cy="10058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08755" y="1545336"/>
            <a:ext cx="932688" cy="32917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16731" y="1847076"/>
            <a:ext cx="118872" cy="365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42995" y="1819645"/>
            <a:ext cx="100584" cy="91436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17898" y="1545336"/>
            <a:ext cx="914406" cy="30174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53514" y="1408166"/>
            <a:ext cx="91440" cy="91436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35224" y="1325872"/>
            <a:ext cx="146304" cy="1270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43199" y="1307585"/>
            <a:ext cx="118873" cy="3657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89297" y="1307585"/>
            <a:ext cx="118872" cy="36574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42995" y="1271010"/>
            <a:ext cx="100582" cy="10058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03703" y="1252723"/>
            <a:ext cx="493778" cy="13715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90465" y="1252723"/>
            <a:ext cx="676662" cy="14629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935224" y="1133856"/>
            <a:ext cx="137160" cy="118867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1142993" y="952909"/>
            <a:ext cx="3671026" cy="199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Expression for power:</a:t>
            </a:r>
            <a:r>
              <a:rPr sz="1400" spc="1047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From</a:t>
            </a:r>
            <a:r>
              <a:rPr sz="1400" spc="-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pointing theorem</a:t>
            </a:r>
          </a:p>
        </p:txBody>
      </p:sp>
      <p:sp>
        <p:nvSpPr>
          <p:cNvPr id="126" name="object 126"/>
          <p:cNvSpPr txBox="1"/>
          <p:nvPr/>
        </p:nvSpPr>
        <p:spPr>
          <a:xfrm>
            <a:off x="1142993" y="2446429"/>
            <a:ext cx="2899692" cy="61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Radiation resistance of short dipole:</a:t>
            </a:r>
          </a:p>
          <a:p>
            <a:pPr marL="5" marR="0">
              <a:lnSpc>
                <a:spcPts val="1270"/>
              </a:lnSpc>
              <a:spcBef>
                <a:spcPts val="32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Let, I = RMS value of current</a:t>
            </a:r>
          </a:p>
          <a:p>
            <a:pPr marL="310203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</a:t>
            </a:r>
            <a:r>
              <a:rPr sz="1350" spc="-10" baseline="-14571" dirty="0">
                <a:solidFill>
                  <a:srgbClr val="000000"/>
                </a:solidFill>
                <a:latin typeface="VGHVPA+Times-Roman"/>
                <a:cs typeface="VGHVPA+Times-Roman"/>
              </a:rPr>
              <a:t>T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 Total power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radiated.</a:t>
            </a:r>
          </a:p>
        </p:txBody>
      </p:sp>
      <p:sp>
        <p:nvSpPr>
          <p:cNvPr id="127" name="object 127"/>
          <p:cNvSpPr txBox="1"/>
          <p:nvPr/>
        </p:nvSpPr>
        <p:spPr>
          <a:xfrm>
            <a:off x="1453197" y="3056508"/>
            <a:ext cx="1893351" cy="211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  <a:r>
              <a:rPr sz="1350" baseline="-14571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 Radiating resistance</a:t>
            </a:r>
          </a:p>
        </p:txBody>
      </p:sp>
      <p:sp>
        <p:nvSpPr>
          <p:cNvPr id="128" name="object 128"/>
          <p:cNvSpPr txBox="1"/>
          <p:nvPr/>
        </p:nvSpPr>
        <p:spPr>
          <a:xfrm>
            <a:off x="1142999" y="3466464"/>
            <a:ext cx="2978000" cy="408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average pointing vector</a:t>
            </a:r>
            <a:r>
              <a:rPr sz="1400" spc="-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given by</a:t>
            </a:r>
          </a:p>
          <a:p>
            <a:pPr marL="1577072" marR="0">
              <a:lnSpc>
                <a:spcPts val="1251"/>
              </a:lnSpc>
              <a:spcBef>
                <a:spcPts val="3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since</a:t>
            </a:r>
          </a:p>
        </p:txBody>
      </p:sp>
      <p:sp>
        <p:nvSpPr>
          <p:cNvPr id="129" name="object 129"/>
          <p:cNvSpPr txBox="1"/>
          <p:nvPr/>
        </p:nvSpPr>
        <p:spPr>
          <a:xfrm>
            <a:off x="1142996" y="3946523"/>
            <a:ext cx="205932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total power radiated is</a:t>
            </a:r>
          </a:p>
        </p:txBody>
      </p:sp>
      <p:sp>
        <p:nvSpPr>
          <p:cNvPr id="130" name="object 130"/>
          <p:cNvSpPr txBox="1"/>
          <p:nvPr/>
        </p:nvSpPr>
        <p:spPr>
          <a:xfrm>
            <a:off x="1143005" y="4723130"/>
            <a:ext cx="2530587" cy="19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Substitute E from equation (3.32)</a:t>
            </a:r>
          </a:p>
        </p:txBody>
      </p:sp>
      <p:sp>
        <p:nvSpPr>
          <p:cNvPr id="131" name="object 131"/>
          <p:cNvSpPr txBox="1"/>
          <p:nvPr/>
        </p:nvSpPr>
        <p:spPr>
          <a:xfrm>
            <a:off x="2441683" y="4952363"/>
            <a:ext cx="622591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we get</a:t>
            </a:r>
          </a:p>
        </p:txBody>
      </p:sp>
      <p:sp>
        <p:nvSpPr>
          <p:cNvPr id="132" name="object 132"/>
          <p:cNvSpPr txBox="1"/>
          <p:nvPr/>
        </p:nvSpPr>
        <p:spPr>
          <a:xfrm>
            <a:off x="2113786" y="7387515"/>
            <a:ext cx="2343744" cy="237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5771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2</a:t>
            </a:r>
          </a:p>
          <a:p>
            <a:pPr marL="0" marR="0">
              <a:lnSpc>
                <a:spcPts val="647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But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total power radiated =I</a:t>
            </a:r>
            <a:r>
              <a:rPr sz="1400" spc="77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</a:p>
        </p:txBody>
      </p:sp>
      <p:sp>
        <p:nvSpPr>
          <p:cNvPr id="133" name="object 133"/>
          <p:cNvSpPr txBox="1"/>
          <p:nvPr/>
        </p:nvSpPr>
        <p:spPr>
          <a:xfrm>
            <a:off x="4769656" y="7425814"/>
            <a:ext cx="1042596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------- (3.35)</a:t>
            </a:r>
          </a:p>
        </p:txBody>
      </p:sp>
      <p:sp>
        <p:nvSpPr>
          <p:cNvPr id="134" name="object 134"/>
          <p:cNvSpPr txBox="1"/>
          <p:nvPr/>
        </p:nvSpPr>
        <p:spPr>
          <a:xfrm>
            <a:off x="4041646" y="7495718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0</a:t>
            </a:r>
          </a:p>
        </p:txBody>
      </p:sp>
      <p:sp>
        <p:nvSpPr>
          <p:cNvPr id="135" name="object 135"/>
          <p:cNvSpPr txBox="1"/>
          <p:nvPr/>
        </p:nvSpPr>
        <p:spPr>
          <a:xfrm>
            <a:off x="4305298" y="7495718"/>
            <a:ext cx="190388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r</a:t>
            </a:r>
          </a:p>
        </p:txBody>
      </p:sp>
      <p:sp>
        <p:nvSpPr>
          <p:cNvPr id="136" name="object 136"/>
          <p:cNvSpPr txBox="1"/>
          <p:nvPr/>
        </p:nvSpPr>
        <p:spPr>
          <a:xfrm>
            <a:off x="1143004" y="7631553"/>
            <a:ext cx="2544825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From</a:t>
            </a:r>
            <a:r>
              <a:rPr sz="1400" spc="-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Equations (3.34) and (3.35)</a:t>
            </a:r>
          </a:p>
        </p:txBody>
      </p:sp>
      <p:sp>
        <p:nvSpPr>
          <p:cNvPr id="137" name="object 137"/>
          <p:cNvSpPr txBox="1"/>
          <p:nvPr/>
        </p:nvSpPr>
        <p:spPr>
          <a:xfrm>
            <a:off x="1142993" y="8645013"/>
            <a:ext cx="365605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This gives the radiation resistance</a:t>
            </a:r>
            <a:r>
              <a:rPr sz="14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short dipole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1"/>
          <p:cNvSpPr/>
          <p:nvPr/>
        </p:nvSpPr>
        <p:spPr>
          <a:xfrm>
            <a:off x="1947673" y="8604510"/>
            <a:ext cx="173736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01369" y="8604510"/>
            <a:ext cx="118870" cy="91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7898" y="8595366"/>
            <a:ext cx="246895" cy="137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2031" y="7845552"/>
            <a:ext cx="54864" cy="64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760" y="7790688"/>
            <a:ext cx="109727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3744" y="7790688"/>
            <a:ext cx="82295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20" y="7772400"/>
            <a:ext cx="82295" cy="640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32887" y="7680960"/>
            <a:ext cx="54864" cy="731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6855" y="7589520"/>
            <a:ext cx="54864" cy="64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6856" y="7534656"/>
            <a:ext cx="64007" cy="12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3743" y="7516368"/>
            <a:ext cx="73152" cy="640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8296" y="7479792"/>
            <a:ext cx="118872" cy="1097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6856" y="7424928"/>
            <a:ext cx="54864" cy="640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4766" y="7150608"/>
            <a:ext cx="521211" cy="1463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48462" y="7205472"/>
            <a:ext cx="118872" cy="12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2158" y="7205472"/>
            <a:ext cx="109728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55854" y="7205472"/>
            <a:ext cx="118872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3310" y="7187184"/>
            <a:ext cx="118873" cy="365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1645" y="7159752"/>
            <a:ext cx="192027" cy="914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5345" y="7159752"/>
            <a:ext cx="109728" cy="1371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2780" y="7150608"/>
            <a:ext cx="393197" cy="1463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50013" y="7150608"/>
            <a:ext cx="109732" cy="1188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2139" y="7141464"/>
            <a:ext cx="164600" cy="1371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6630" y="7114032"/>
            <a:ext cx="603501" cy="1371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5415" y="7040880"/>
            <a:ext cx="137167" cy="3200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96321" y="7013448"/>
            <a:ext cx="182882" cy="3931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20239" y="7013448"/>
            <a:ext cx="228606" cy="3931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0404" y="6592824"/>
            <a:ext cx="118872" cy="12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63244" y="6592824"/>
            <a:ext cx="109727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07796" y="6592824"/>
            <a:ext cx="118872" cy="127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61492" y="6592824"/>
            <a:ext cx="118872" cy="127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15188" y="6592824"/>
            <a:ext cx="109727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52724" y="6574536"/>
            <a:ext cx="109730" cy="365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1914" y="6547104"/>
            <a:ext cx="192027" cy="914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4752" y="6547104"/>
            <a:ext cx="100590" cy="1280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43000" y="6547104"/>
            <a:ext cx="64002" cy="9143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64994" y="6537960"/>
            <a:ext cx="402340" cy="13715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40283" y="6537960"/>
            <a:ext cx="118876" cy="11887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66543" y="6428232"/>
            <a:ext cx="137163" cy="32003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86590" y="6400800"/>
            <a:ext cx="182881" cy="3931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10511" y="6400800"/>
            <a:ext cx="228604" cy="39319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2993" y="3845052"/>
            <a:ext cx="2205228" cy="172669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993" y="2212848"/>
            <a:ext cx="5745480" cy="122377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45919" y="1417317"/>
            <a:ext cx="109728" cy="9143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7943" y="1335024"/>
            <a:ext cx="237745" cy="25602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63033" y="1335024"/>
            <a:ext cx="137166" cy="25602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142993" y="955958"/>
            <a:ext cx="5150287" cy="401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Field due to a thin</a:t>
            </a:r>
            <a:r>
              <a:rPr sz="1400" u="sng" spc="-14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linear</a:t>
            </a:r>
            <a:r>
              <a:rPr sz="1400" u="sng" spc="-13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antenna:</a:t>
            </a:r>
          </a:p>
          <a:p>
            <a:pPr marL="10" marR="0">
              <a:lnSpc>
                <a:spcPts val="1270"/>
              </a:lnSpc>
              <a:spcBef>
                <a:spcPts val="32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Thin antenna means its diameter is small compared to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its wave</a:t>
            </a:r>
            <a:r>
              <a:rPr sz="14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length,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187317" y="1387728"/>
            <a:ext cx="325918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i.e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257237" y="1351546"/>
            <a:ext cx="4374290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Where</a:t>
            </a:r>
            <a:r>
              <a:rPr sz="1400" spc="17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d= diameter of the antenna and</a:t>
            </a:r>
            <a:r>
              <a:rPr sz="1400" spc="139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 wavelength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43002" y="1639187"/>
            <a:ext cx="5638440" cy="60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13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13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fed</a:t>
            </a:r>
            <a:r>
              <a:rPr sz="1400" spc="1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</a:t>
            </a:r>
            <a:r>
              <a:rPr sz="1400" spc="14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3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center</a:t>
            </a:r>
            <a:r>
              <a:rPr sz="1400" spc="1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by</a:t>
            </a:r>
            <a:r>
              <a:rPr sz="1400" spc="11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4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balanced</a:t>
            </a:r>
            <a:r>
              <a:rPr sz="1400" spc="13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two</a:t>
            </a:r>
            <a:r>
              <a:rPr sz="1400" spc="13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wire</a:t>
            </a:r>
            <a:r>
              <a:rPr sz="1400" spc="13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transmission</a:t>
            </a:r>
            <a:r>
              <a:rPr sz="1400" spc="13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line</a:t>
            </a:r>
            <a:r>
              <a:rPr sz="1400" spc="6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assuming</a:t>
            </a:r>
            <a:r>
              <a:rPr sz="1400" spc="3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sinusoidal</a:t>
            </a:r>
            <a:r>
              <a:rPr sz="1400" spc="96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current</a:t>
            </a:r>
            <a:r>
              <a:rPr sz="1400" spc="3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distribution</a:t>
            </a:r>
            <a:r>
              <a:rPr sz="1400" spc="3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along</a:t>
            </a:r>
            <a:r>
              <a:rPr sz="1400" spc="3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various</a:t>
            </a:r>
            <a:r>
              <a:rPr sz="1400" spc="3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3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30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line</a:t>
            </a:r>
            <a:r>
              <a:rPr sz="1400" spc="3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shown in figure 3.7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142993" y="3475608"/>
            <a:ext cx="5638799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Figure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3.7: Approximate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natural current distribution for thin linear center fed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various length.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142993" y="5610731"/>
            <a:ext cx="5637909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 3.8: Relation for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symmetrical thin linear center-fed antenna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length L.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Relation</a:t>
            </a:r>
            <a:r>
              <a:rPr sz="1400" spc="23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</a:t>
            </a:r>
            <a:r>
              <a:rPr sz="1400" spc="22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symmetrical</a:t>
            </a:r>
            <a:r>
              <a:rPr sz="1400" spc="23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thin</a:t>
            </a:r>
            <a:r>
              <a:rPr sz="1400" spc="2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linear</a:t>
            </a:r>
            <a:r>
              <a:rPr sz="1400" spc="22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center-fed</a:t>
            </a:r>
            <a:r>
              <a:rPr sz="1400" spc="23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2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0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23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</a:t>
            </a:r>
            <a:r>
              <a:rPr sz="1400" spc="79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23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shown in figure 3.8.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142993" y="6223378"/>
            <a:ext cx="4756790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magnitude of current at any</a:t>
            </a:r>
            <a:r>
              <a:rPr sz="1400" spc="-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point on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antenna is given by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142995" y="6837550"/>
            <a:ext cx="2429501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retarded current is given by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142998" y="7459341"/>
            <a:ext cx="1234979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expression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2638161" y="7459341"/>
            <a:ext cx="2208236" cy="457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used when z&lt;0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[-ve z]</a:t>
            </a:r>
          </a:p>
          <a:p>
            <a:pPr marL="269747" marR="0">
              <a:lnSpc>
                <a:spcPts val="1270"/>
              </a:lnSpc>
              <a:spcBef>
                <a:spcPts val="70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used when z&gt;0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[+ve</a:t>
            </a:r>
            <a:r>
              <a:rPr sz="14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z]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142995" y="7966834"/>
            <a:ext cx="5638976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7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total</a:t>
            </a:r>
            <a:r>
              <a:rPr sz="1400" spc="19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radiation</a:t>
            </a:r>
            <a:r>
              <a:rPr sz="1400" spc="18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field</a:t>
            </a:r>
            <a:r>
              <a:rPr sz="1400" spc="17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due</a:t>
            </a:r>
            <a:r>
              <a:rPr sz="1400" spc="17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18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18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18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obtained</a:t>
            </a:r>
            <a:r>
              <a:rPr sz="1400" spc="18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by</a:t>
            </a:r>
            <a:r>
              <a:rPr sz="1400" spc="1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considering</a:t>
            </a:r>
            <a:r>
              <a:rPr sz="1400" spc="18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26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  <a:r>
              <a:rPr sz="1400" spc="27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made</a:t>
            </a:r>
            <a:r>
              <a:rPr sz="1400" spc="2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up</a:t>
            </a:r>
            <a:r>
              <a:rPr sz="1400" spc="25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26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series</a:t>
            </a:r>
            <a:r>
              <a:rPr sz="1400" spc="26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6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infinitesimal</a:t>
            </a:r>
            <a:r>
              <a:rPr sz="1400" spc="26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dipoles</a:t>
            </a:r>
            <a:r>
              <a:rPr sz="1400" spc="2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4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2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dz</a:t>
            </a:r>
            <a:r>
              <a:rPr sz="1400" spc="25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integrating</a:t>
            </a:r>
            <a:r>
              <a:rPr sz="1400" spc="7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field</a:t>
            </a:r>
            <a:r>
              <a:rPr sz="1400" spc="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due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8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elementary</a:t>
            </a:r>
            <a:r>
              <a:rPr sz="1400" spc="5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5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over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entire</a:t>
            </a:r>
            <a:r>
              <a:rPr sz="1400" spc="6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length.</a:t>
            </a:r>
            <a:r>
              <a:rPr sz="1400" spc="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far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142995" y="8579482"/>
            <a:ext cx="478793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field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167245" y="8579482"/>
            <a:ext cx="3824783" cy="211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 a distance ‘S’ from</a:t>
            </a:r>
            <a:r>
              <a:rPr sz="1400" spc="-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infinitesimal dipole 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d</a:t>
            </a:r>
            <a:r>
              <a:rPr sz="1350" baseline="-14571" dirty="0">
                <a:solidFill>
                  <a:srgbClr val="000000"/>
                </a:solidFill>
                <a:latin typeface="VGHVPA+Times-Roman"/>
                <a:cs typeface="VGHVPA+Times-Roman"/>
              </a:rPr>
              <a:t>z</a:t>
            </a:r>
            <a:r>
              <a:rPr sz="1350" spc="120" baseline="-145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are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1"/>
          <p:cNvSpPr/>
          <p:nvPr/>
        </p:nvSpPr>
        <p:spPr>
          <a:xfrm>
            <a:off x="2212871" y="8842256"/>
            <a:ext cx="54864" cy="64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178831" y="8641088"/>
            <a:ext cx="10972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6182" y="8641088"/>
            <a:ext cx="10972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3533" y="8595368"/>
            <a:ext cx="192026" cy="91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420" y="8595368"/>
            <a:ext cx="118872" cy="100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8598" y="8586224"/>
            <a:ext cx="128020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34277" y="8586224"/>
            <a:ext cx="256035" cy="137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4893" y="8549648"/>
            <a:ext cx="502917" cy="137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2442" y="8476490"/>
            <a:ext cx="137164" cy="3109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2871" y="8476490"/>
            <a:ext cx="118866" cy="3383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12488" y="8449058"/>
            <a:ext cx="173737" cy="3931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9561" y="8449058"/>
            <a:ext cx="146305" cy="3931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2009" y="8293609"/>
            <a:ext cx="164592" cy="1463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31943" y="8302753"/>
            <a:ext cx="201170" cy="6583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2009" y="8293609"/>
            <a:ext cx="54864" cy="731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93408" y="8010145"/>
            <a:ext cx="201168" cy="822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0745" y="7690104"/>
            <a:ext cx="1271024" cy="2743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9675" y="7900417"/>
            <a:ext cx="109728" cy="1005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3008" y="7900417"/>
            <a:ext cx="182881" cy="1463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26293" y="7882128"/>
            <a:ext cx="146307" cy="1463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4107" y="7854696"/>
            <a:ext cx="694948" cy="1371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06840" y="7799832"/>
            <a:ext cx="128018" cy="2926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95928" y="7781544"/>
            <a:ext cx="137171" cy="3108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7904" y="7772400"/>
            <a:ext cx="576072" cy="1463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53128" y="7754112"/>
            <a:ext cx="45738" cy="393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3048" y="7754112"/>
            <a:ext cx="146312" cy="3931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48842" y="7690104"/>
            <a:ext cx="493773" cy="1828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88335" y="7616952"/>
            <a:ext cx="301770" cy="65836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67713" y="7525512"/>
            <a:ext cx="64008" cy="731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31136" y="7479792"/>
            <a:ext cx="137160" cy="12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84832" y="7461504"/>
            <a:ext cx="109728" cy="365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56232" y="7461504"/>
            <a:ext cx="192023" cy="6400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00784" y="7461504"/>
            <a:ext cx="118872" cy="365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4480" y="7415784"/>
            <a:ext cx="100583" cy="1371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31136" y="7370064"/>
            <a:ext cx="137160" cy="6400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12860" y="7214618"/>
            <a:ext cx="54864" cy="7315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27262" y="7022594"/>
            <a:ext cx="118872" cy="127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41461" y="6967729"/>
            <a:ext cx="192024" cy="1005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14613" y="6967729"/>
            <a:ext cx="36576" cy="1828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57412" y="6967729"/>
            <a:ext cx="118872" cy="10972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62668" y="6858001"/>
            <a:ext cx="137161" cy="3108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12860" y="6858001"/>
            <a:ext cx="118871" cy="32918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82710" y="6830569"/>
            <a:ext cx="182880" cy="38404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97491" y="6830569"/>
            <a:ext cx="228602" cy="38404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22002" y="6675121"/>
            <a:ext cx="164592" cy="1463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2166" y="6684265"/>
            <a:ext cx="740666" cy="65836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22002" y="6675121"/>
            <a:ext cx="54864" cy="6400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38536" y="6373368"/>
            <a:ext cx="228601" cy="10058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80744" y="6062472"/>
            <a:ext cx="1179583" cy="28346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39319" y="6272784"/>
            <a:ext cx="118872" cy="10972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53519" y="6272784"/>
            <a:ext cx="192025" cy="10058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3000" y="6272784"/>
            <a:ext cx="182880" cy="15544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05080" y="6153912"/>
            <a:ext cx="676658" cy="25603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85624" y="6181344"/>
            <a:ext cx="118874" cy="29260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74720" y="6163056"/>
            <a:ext cx="128023" cy="31089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33674" y="6153912"/>
            <a:ext cx="292610" cy="7315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17905" y="6153912"/>
            <a:ext cx="475488" cy="13716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22776" y="6135624"/>
            <a:ext cx="45731" cy="38404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09544" y="6135624"/>
            <a:ext cx="228607" cy="38404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48260" y="6062472"/>
            <a:ext cx="502916" cy="19202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96896" y="5998464"/>
            <a:ext cx="301763" cy="65836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07001" y="5879592"/>
            <a:ext cx="82295" cy="5486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5289" y="5879592"/>
            <a:ext cx="27431" cy="1828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32911" y="5202938"/>
            <a:ext cx="82296" cy="6400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28438" y="5120641"/>
            <a:ext cx="10972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32909" y="5102353"/>
            <a:ext cx="301754" cy="6400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42637" y="5065777"/>
            <a:ext cx="192026" cy="10058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15788" y="5065777"/>
            <a:ext cx="27432" cy="1828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7421" y="5065777"/>
            <a:ext cx="118872" cy="10972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03343" y="4974337"/>
            <a:ext cx="521206" cy="19202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95947" y="4974337"/>
            <a:ext cx="54864" cy="4572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63842" y="4956049"/>
            <a:ext cx="137163" cy="31089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51194" y="4956049"/>
            <a:ext cx="64010" cy="9144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12871" y="4956049"/>
            <a:ext cx="246888" cy="48463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83888" y="4928617"/>
            <a:ext cx="173736" cy="38404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98666" y="4928617"/>
            <a:ext cx="228604" cy="38404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04305" y="4773169"/>
            <a:ext cx="164592" cy="14630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04305" y="4773169"/>
            <a:ext cx="64008" cy="6400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52360" y="4517136"/>
            <a:ext cx="82293" cy="6400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52352" y="4416552"/>
            <a:ext cx="301755" cy="6400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62079" y="4379976"/>
            <a:ext cx="192028" cy="10058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80744" y="4416552"/>
            <a:ext cx="118874" cy="3657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47881" y="4379976"/>
            <a:ext cx="109728" cy="10972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35232" y="4379976"/>
            <a:ext cx="27432" cy="1828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43004" y="4379976"/>
            <a:ext cx="182880" cy="15544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88546" y="4370832"/>
            <a:ext cx="164589" cy="10972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22786" y="4288536"/>
            <a:ext cx="347472" cy="19202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15386" y="4288536"/>
            <a:ext cx="54864" cy="4572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83281" y="4270248"/>
            <a:ext cx="137167" cy="31089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61489" y="4270248"/>
            <a:ext cx="73158" cy="9144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32321" y="4270248"/>
            <a:ext cx="246888" cy="48463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03332" y="4242816"/>
            <a:ext cx="173741" cy="38404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18104" y="4242816"/>
            <a:ext cx="228608" cy="384048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45336" y="4242816"/>
            <a:ext cx="850408" cy="38404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23744" y="4087368"/>
            <a:ext cx="173736" cy="146304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304297" y="3584442"/>
            <a:ext cx="283455" cy="566933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642625" y="3831330"/>
            <a:ext cx="73151" cy="6400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28807" y="3794754"/>
            <a:ext cx="173737" cy="100584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42622" y="3730746"/>
            <a:ext cx="292608" cy="6400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36197" y="3749034"/>
            <a:ext cx="749808" cy="1270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43205" y="3694170"/>
            <a:ext cx="192025" cy="100584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80742" y="3730746"/>
            <a:ext cx="118873" cy="3657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25501" y="3694170"/>
            <a:ext cx="27432" cy="1828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43000" y="3694170"/>
            <a:ext cx="182880" cy="15544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29006" y="3685026"/>
            <a:ext cx="118874" cy="128016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94768" y="3602730"/>
            <a:ext cx="512065" cy="22860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96512" y="3602730"/>
            <a:ext cx="64008" cy="4572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273551" y="3584442"/>
            <a:ext cx="128023" cy="31089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51759" y="3584442"/>
            <a:ext cx="64012" cy="9144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304297" y="3584442"/>
            <a:ext cx="256032" cy="484632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17902" y="3575298"/>
            <a:ext cx="475489" cy="13716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84456" y="3557010"/>
            <a:ext cx="182882" cy="384048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008375" y="3557010"/>
            <a:ext cx="228607" cy="384048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011682" y="3557010"/>
            <a:ext cx="265173" cy="118872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04872" y="3401568"/>
            <a:ext cx="173736" cy="146298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04872" y="3401568"/>
            <a:ext cx="54864" cy="6400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01954" y="3108959"/>
            <a:ext cx="576072" cy="23773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80739" y="3200395"/>
            <a:ext cx="118872" cy="36574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42995" y="3172964"/>
            <a:ext cx="182880" cy="155442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340866" y="3163820"/>
            <a:ext cx="137160" cy="146298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36194" y="3072384"/>
            <a:ext cx="301752" cy="310883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901954" y="3108959"/>
            <a:ext cx="393190" cy="91436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36775" y="3072384"/>
            <a:ext cx="155450" cy="137154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36775" y="3072384"/>
            <a:ext cx="54864" cy="6400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734055" y="2898648"/>
            <a:ext cx="173736" cy="155442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633471" y="2889504"/>
            <a:ext cx="82296" cy="10058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58770" y="2670043"/>
            <a:ext cx="109729" cy="365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621029" y="2642612"/>
            <a:ext cx="182881" cy="146298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379979" y="2633468"/>
            <a:ext cx="265179" cy="155442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005078" y="2532888"/>
            <a:ext cx="310896" cy="320027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43601" y="2176272"/>
            <a:ext cx="274321" cy="155442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72968" y="2185416"/>
            <a:ext cx="182880" cy="146298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078227" y="1984248"/>
            <a:ext cx="182881" cy="146298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21611" y="1984248"/>
            <a:ext cx="320037" cy="128011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176272" y="2011679"/>
            <a:ext cx="118872" cy="3657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00784" y="2011679"/>
            <a:ext cx="109728" cy="365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340864" y="1984248"/>
            <a:ext cx="521210" cy="14629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47088" y="1984248"/>
            <a:ext cx="274321" cy="146298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490467" y="1984248"/>
            <a:ext cx="155454" cy="128011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81330" y="1746496"/>
            <a:ext cx="109727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27254" y="1728209"/>
            <a:ext cx="118873" cy="18287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971806" y="1728209"/>
            <a:ext cx="118873" cy="18287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834646" y="1728209"/>
            <a:ext cx="109729" cy="18287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79198" y="1728209"/>
            <a:ext cx="118873" cy="18287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532894" y="1728209"/>
            <a:ext cx="118873" cy="18287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481326" y="1709922"/>
            <a:ext cx="109727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273558" y="1673347"/>
            <a:ext cx="521212" cy="146298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43002" y="1673347"/>
            <a:ext cx="283466" cy="164585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645919" y="1545336"/>
            <a:ext cx="841260" cy="384032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83285" y="1115560"/>
            <a:ext cx="118872" cy="1270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36981" y="1115560"/>
            <a:ext cx="109727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090677" y="1115560"/>
            <a:ext cx="109727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935229" y="1115560"/>
            <a:ext cx="118872" cy="1270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798069" y="1115560"/>
            <a:ext cx="109727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53893" y="1097273"/>
            <a:ext cx="109730" cy="365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581922" y="1069842"/>
            <a:ext cx="347465" cy="128011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529589" y="1060698"/>
            <a:ext cx="521213" cy="146298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43000" y="1060698"/>
            <a:ext cx="246891" cy="146298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956815" y="923544"/>
            <a:ext cx="786395" cy="393176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1142996" y="1363344"/>
            <a:ext cx="459394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</a:p>
        </p:txBody>
      </p:sp>
      <p:sp>
        <p:nvSpPr>
          <p:cNvPr id="164" name="object 164"/>
          <p:cNvSpPr txBox="1"/>
          <p:nvPr/>
        </p:nvSpPr>
        <p:spPr>
          <a:xfrm>
            <a:off x="1142993" y="1937115"/>
            <a:ext cx="497503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Since</a:t>
            </a:r>
          </a:p>
        </p:txBody>
      </p:sp>
      <p:sp>
        <p:nvSpPr>
          <p:cNvPr id="165" name="object 165"/>
          <p:cNvSpPr txBox="1"/>
          <p:nvPr/>
        </p:nvSpPr>
        <p:spPr>
          <a:xfrm>
            <a:off x="2868166" y="1937115"/>
            <a:ext cx="965204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. Thus either</a:t>
            </a:r>
          </a:p>
        </p:txBody>
      </p:sp>
      <p:sp>
        <p:nvSpPr>
          <p:cNvPr id="166" name="object 166"/>
          <p:cNvSpPr txBox="1"/>
          <p:nvPr/>
        </p:nvSpPr>
        <p:spPr>
          <a:xfrm>
            <a:off x="4334126" y="1937115"/>
            <a:ext cx="1386421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calculate is enough</a:t>
            </a:r>
          </a:p>
        </p:txBody>
      </p:sp>
      <p:sp>
        <p:nvSpPr>
          <p:cNvPr id="167" name="object 167"/>
          <p:cNvSpPr txBox="1"/>
          <p:nvPr/>
        </p:nvSpPr>
        <p:spPr>
          <a:xfrm>
            <a:off x="1142994" y="2138283"/>
            <a:ext cx="2143155" cy="420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The value of the magnetic field</a:t>
            </a:r>
          </a:p>
          <a:p>
            <a:pPr marL="0" marR="0">
              <a:lnSpc>
                <a:spcPts val="1405"/>
              </a:lnSpc>
              <a:spcBef>
                <a:spcPts val="20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the length of the antenna</a:t>
            </a:r>
          </a:p>
        </p:txBody>
      </p:sp>
      <p:sp>
        <p:nvSpPr>
          <p:cNvPr id="168" name="object 168"/>
          <p:cNvSpPr txBox="1"/>
          <p:nvPr/>
        </p:nvSpPr>
        <p:spPr>
          <a:xfrm>
            <a:off x="3395470" y="2138283"/>
            <a:ext cx="2660025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for the entire antenna is the integral of</a:t>
            </a:r>
          </a:p>
        </p:txBody>
      </p:sp>
      <p:sp>
        <p:nvSpPr>
          <p:cNvPr id="169" name="object 169"/>
          <p:cNvSpPr txBox="1"/>
          <p:nvPr/>
        </p:nvSpPr>
        <p:spPr>
          <a:xfrm>
            <a:off x="6224013" y="2138283"/>
            <a:ext cx="447122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over</a:t>
            </a:r>
          </a:p>
        </p:txBody>
      </p:sp>
      <p:sp>
        <p:nvSpPr>
          <p:cNvPr id="170" name="object 170"/>
          <p:cNvSpPr txBox="1"/>
          <p:nvPr/>
        </p:nvSpPr>
        <p:spPr>
          <a:xfrm>
            <a:off x="1142994" y="2595483"/>
            <a:ext cx="475854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Thus</a:t>
            </a:r>
          </a:p>
        </p:txBody>
      </p:sp>
      <p:sp>
        <p:nvSpPr>
          <p:cNvPr id="171" name="object 171"/>
          <p:cNvSpPr txBox="1"/>
          <p:nvPr/>
        </p:nvSpPr>
        <p:spPr>
          <a:xfrm>
            <a:off x="1142997" y="2853039"/>
            <a:ext cx="1605912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Substitute the value of</a:t>
            </a:r>
          </a:p>
        </p:txBody>
      </p:sp>
      <p:sp>
        <p:nvSpPr>
          <p:cNvPr id="172" name="object 172"/>
          <p:cNvSpPr txBox="1"/>
          <p:nvPr/>
        </p:nvSpPr>
        <p:spPr>
          <a:xfrm>
            <a:off x="2950398" y="2853039"/>
            <a:ext cx="1983695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from equation (3.40) we get</a:t>
            </a:r>
          </a:p>
        </p:txBody>
      </p:sp>
      <p:sp>
        <p:nvSpPr>
          <p:cNvPr id="173" name="object 173"/>
          <p:cNvSpPr txBox="1"/>
          <p:nvPr/>
        </p:nvSpPr>
        <p:spPr>
          <a:xfrm>
            <a:off x="2719891" y="3130407"/>
            <a:ext cx="2527736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substituting [I] from</a:t>
            </a:r>
            <a:r>
              <a:rPr sz="1200" spc="10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equation (3.38)</a:t>
            </a:r>
          </a:p>
        </p:txBody>
      </p:sp>
      <p:sp>
        <p:nvSpPr>
          <p:cNvPr id="174" name="object 174"/>
          <p:cNvSpPr txBox="1"/>
          <p:nvPr/>
        </p:nvSpPr>
        <p:spPr>
          <a:xfrm>
            <a:off x="1142995" y="5446886"/>
            <a:ext cx="5418768" cy="573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At far distance the difference between s and r can be neglected for magnitude but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can be considered for phase</a:t>
            </a:r>
          </a:p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[</a:t>
            </a:r>
            <a:r>
              <a:rPr sz="1200" spc="671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s=r – zcosθ for phase</a:t>
            </a:r>
            <a:r>
              <a:rPr sz="1200" spc="13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s = r for magnitude]</a:t>
            </a:r>
          </a:p>
        </p:txBody>
      </p:sp>
      <p:sp>
        <p:nvSpPr>
          <p:cNvPr id="175" name="object 175"/>
          <p:cNvSpPr txBox="1"/>
          <p:nvPr/>
        </p:nvSpPr>
        <p:spPr>
          <a:xfrm>
            <a:off x="1142995" y="7373221"/>
            <a:ext cx="497503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Since</a:t>
            </a:r>
          </a:p>
        </p:txBody>
      </p:sp>
      <p:sp>
        <p:nvSpPr>
          <p:cNvPr id="176" name="object 176"/>
          <p:cNvSpPr txBox="1"/>
          <p:nvPr/>
        </p:nvSpPr>
        <p:spPr>
          <a:xfrm>
            <a:off x="2441319" y="7373221"/>
            <a:ext cx="2540308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the above equation can be written as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1"/>
          <p:cNvSpPr/>
          <p:nvPr/>
        </p:nvSpPr>
        <p:spPr>
          <a:xfrm>
            <a:off x="4227575" y="7485894"/>
            <a:ext cx="2144268" cy="1112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42993" y="7322826"/>
            <a:ext cx="1876044" cy="1275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15766" y="6208776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9462" y="6208776"/>
            <a:ext cx="109727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3158" y="6208776"/>
            <a:ext cx="118872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9295" y="6190488"/>
            <a:ext cx="118872" cy="36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991" y="6153912"/>
            <a:ext cx="100584" cy="1005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71213" y="6144768"/>
            <a:ext cx="402336" cy="146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3887" y="5925312"/>
            <a:ext cx="932696" cy="566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35808" y="5330952"/>
            <a:ext cx="118872" cy="36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91256" y="5303520"/>
            <a:ext cx="82296" cy="914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97480" y="5303520"/>
            <a:ext cx="274320" cy="1554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47671" y="5239512"/>
            <a:ext cx="201168" cy="237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7672" y="5239512"/>
            <a:ext cx="201167" cy="1554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83079" y="5330952"/>
            <a:ext cx="109728" cy="365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64207" y="5330952"/>
            <a:ext cx="82295" cy="640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7672" y="5294376"/>
            <a:ext cx="109727" cy="1005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75687" y="5239512"/>
            <a:ext cx="73152" cy="731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1720" y="5093208"/>
            <a:ext cx="109727" cy="365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78024" y="5065776"/>
            <a:ext cx="109728" cy="1371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84248" y="5065776"/>
            <a:ext cx="274321" cy="1554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24328" y="4828032"/>
            <a:ext cx="109727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78024" y="4828032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31720" y="4828032"/>
            <a:ext cx="109727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42993" y="4809744"/>
            <a:ext cx="118872" cy="365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26457" y="4782312"/>
            <a:ext cx="210318" cy="914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8441" y="4782312"/>
            <a:ext cx="109728" cy="1371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79776" y="4773168"/>
            <a:ext cx="521209" cy="1463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7943" y="4773168"/>
            <a:ext cx="118872" cy="1188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4207" y="4690872"/>
            <a:ext cx="137160" cy="2926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84247" y="4663440"/>
            <a:ext cx="301753" cy="3200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90466" y="4379976"/>
            <a:ext cx="109728" cy="365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45921" y="4352544"/>
            <a:ext cx="320040" cy="1371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2995" y="4352544"/>
            <a:ext cx="283464" cy="1554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2304" y="4343400"/>
            <a:ext cx="118873" cy="12801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67712" y="4233672"/>
            <a:ext cx="137162" cy="3200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87753" y="4178808"/>
            <a:ext cx="182881" cy="44805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02535" y="4178808"/>
            <a:ext cx="228601" cy="44805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83664" y="3648456"/>
            <a:ext cx="109728" cy="365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92223" y="3611880"/>
            <a:ext cx="45721" cy="1463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27631" y="3611880"/>
            <a:ext cx="146305" cy="1463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39113" y="3575304"/>
            <a:ext cx="667510" cy="14630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82509" y="3310112"/>
            <a:ext cx="82296" cy="6400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96522" y="3218675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50219" y="3218675"/>
            <a:ext cx="10972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03915" y="3218675"/>
            <a:ext cx="118872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53315" y="3054090"/>
            <a:ext cx="603509" cy="19201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43006" y="3172957"/>
            <a:ext cx="155448" cy="13715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51969" y="3163813"/>
            <a:ext cx="402341" cy="14629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90473" y="3054090"/>
            <a:ext cx="466350" cy="13715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93391" y="2898648"/>
            <a:ext cx="1783095" cy="65834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29383" y="2715768"/>
            <a:ext cx="182880" cy="15544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91651" y="2404857"/>
            <a:ext cx="256032" cy="9143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52147" y="2368282"/>
            <a:ext cx="82296" cy="1828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12463" y="2020824"/>
            <a:ext cx="228610" cy="65834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73361" y="2340851"/>
            <a:ext cx="283464" cy="127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08762" y="2322564"/>
            <a:ext cx="109729" cy="4571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79578" y="2322564"/>
            <a:ext cx="27432" cy="1828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80164" y="2295133"/>
            <a:ext cx="182880" cy="15544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77648" y="2285990"/>
            <a:ext cx="393196" cy="14629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55070" y="2176266"/>
            <a:ext cx="292608" cy="13715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12463" y="2020824"/>
            <a:ext cx="54878" cy="65834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84247" y="2020824"/>
            <a:ext cx="1709938" cy="65834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14215" y="1920234"/>
            <a:ext cx="54864" cy="6400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86783" y="1746504"/>
            <a:ext cx="137160" cy="11886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22191" y="1837940"/>
            <a:ext cx="118872" cy="36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12463" y="1837940"/>
            <a:ext cx="73152" cy="6400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86783" y="1746504"/>
            <a:ext cx="137160" cy="9143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08959" y="1837942"/>
            <a:ext cx="118872" cy="36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64409" y="1801368"/>
            <a:ext cx="100582" cy="12801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90089" y="1801368"/>
            <a:ext cx="82295" cy="10058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13432" y="1837942"/>
            <a:ext cx="109728" cy="365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76273" y="1837942"/>
            <a:ext cx="91440" cy="6400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41449" y="1801368"/>
            <a:ext cx="484631" cy="12801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59352" y="1645914"/>
            <a:ext cx="54864" cy="7314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22776" y="1481328"/>
            <a:ext cx="137160" cy="11886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67328" y="1572764"/>
            <a:ext cx="109728" cy="365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48456" y="1572764"/>
            <a:ext cx="82296" cy="6400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22776" y="1481328"/>
            <a:ext cx="137160" cy="9143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81528" y="1572766"/>
            <a:ext cx="118872" cy="36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36977" y="1536192"/>
            <a:ext cx="100582" cy="12801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62657" y="1536192"/>
            <a:ext cx="82295" cy="10058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76856" y="1572766"/>
            <a:ext cx="118872" cy="3657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39697" y="1572766"/>
            <a:ext cx="91440" cy="6400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14018" y="1536192"/>
            <a:ext cx="502920" cy="12801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34652" y="1344159"/>
            <a:ext cx="109728" cy="1005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71813" y="1325871"/>
            <a:ext cx="146303" cy="10972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642628" y="1325871"/>
            <a:ext cx="146303" cy="10972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69087" y="1289297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42621" y="1289297"/>
            <a:ext cx="493776" cy="1270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87169" y="1271010"/>
            <a:ext cx="118877" cy="36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09168" y="1243579"/>
            <a:ext cx="109728" cy="1005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75894" y="1243579"/>
            <a:ext cx="118872" cy="10058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01956" y="1243579"/>
            <a:ext cx="109727" cy="10058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64620" y="1234435"/>
            <a:ext cx="256034" cy="13715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53712" y="1234435"/>
            <a:ext cx="128021" cy="13715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15395" y="1234435"/>
            <a:ext cx="310888" cy="10058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38728" y="1234435"/>
            <a:ext cx="109732" cy="13715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98446" y="1234435"/>
            <a:ext cx="219451" cy="10058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822202" y="1216148"/>
            <a:ext cx="210314" cy="14629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72968" y="1216148"/>
            <a:ext cx="320051" cy="14629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48264" y="1216148"/>
            <a:ext cx="402329" cy="14629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45338" y="1216148"/>
            <a:ext cx="329184" cy="146298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43005" y="1124712"/>
            <a:ext cx="118861" cy="33831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79776" y="1115568"/>
            <a:ext cx="210311" cy="10058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142993" y="914512"/>
            <a:ext cx="1837771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The integral is in the form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1142997" y="1498204"/>
            <a:ext cx="1148898" cy="483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For 1</a:t>
            </a:r>
            <a:r>
              <a:rPr sz="1200" baseline="25000" dirty="0">
                <a:solidFill>
                  <a:srgbClr val="000000"/>
                </a:solidFill>
                <a:latin typeface="VNRAJO+TT161t00"/>
                <a:cs typeface="VNRAJO+TT161t00"/>
              </a:rPr>
              <a:t>st</a:t>
            </a:r>
            <a:r>
              <a:rPr sz="1200" spc="89" baseline="25000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integral</a:t>
            </a:r>
          </a:p>
          <a:p>
            <a:pPr marL="3" marR="0">
              <a:lnSpc>
                <a:spcPts val="1405"/>
              </a:lnSpc>
              <a:spcBef>
                <a:spcPts val="69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For 2</a:t>
            </a:r>
            <a:r>
              <a:rPr sz="1200" baseline="25000" dirty="0">
                <a:solidFill>
                  <a:srgbClr val="000000"/>
                </a:solidFill>
                <a:latin typeface="VNRAJO+TT161t00"/>
                <a:cs typeface="VNRAJO+TT161t00"/>
              </a:rPr>
              <a:t>nd</a:t>
            </a:r>
            <a:r>
              <a:rPr sz="1200" spc="89" baseline="25000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integral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3369498" y="1498204"/>
            <a:ext cx="396487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and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2918459" y="1764903"/>
            <a:ext cx="183594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,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3363466" y="1764903"/>
            <a:ext cx="461893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, and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1142993" y="2673207"/>
            <a:ext cx="902328" cy="1112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Multiplying</a:t>
            </a:r>
          </a:p>
          <a:p>
            <a:pPr marL="0" marR="0">
              <a:lnSpc>
                <a:spcPts val="1405"/>
              </a:lnSpc>
              <a:spcBef>
                <a:spcPts val="56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Where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2193035" y="2673207"/>
            <a:ext cx="885876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by η=120π</a:t>
            </a:r>
          </a:p>
        </p:txBody>
      </p:sp>
      <p:sp>
        <p:nvSpPr>
          <p:cNvPr id="117" name="object 117"/>
          <p:cNvSpPr txBox="1"/>
          <p:nvPr/>
        </p:nvSpPr>
        <p:spPr>
          <a:xfrm>
            <a:off x="2741611" y="3569319"/>
            <a:ext cx="1245207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retarded current</a:t>
            </a:r>
          </a:p>
        </p:txBody>
      </p:sp>
      <p:sp>
        <p:nvSpPr>
          <p:cNvPr id="118" name="object 118"/>
          <p:cNvSpPr txBox="1"/>
          <p:nvPr/>
        </p:nvSpPr>
        <p:spPr>
          <a:xfrm>
            <a:off x="1142994" y="3750786"/>
            <a:ext cx="4451738" cy="455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spc="-10" dirty="0">
                <a:solidFill>
                  <a:srgbClr val="000000"/>
                </a:solidFill>
                <a:latin typeface="VNRAJO+TT161t00"/>
                <a:cs typeface="VNRAJO+TT161t00"/>
              </a:rPr>
              <a:t>Case</a:t>
            </a:r>
            <a:r>
              <a:rPr sz="1400" u="sng" spc="-50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VNRAJO+TT161t00"/>
                <a:cs typeface="VNRAJO+TT161t00"/>
              </a:rPr>
              <a:t>1:</a:t>
            </a:r>
            <a:r>
              <a:rPr sz="1400" u="sng" spc="-51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u="sng" spc="-10" dirty="0">
                <a:solidFill>
                  <a:srgbClr val="000000"/>
                </a:solidFill>
                <a:latin typeface="VNRAJO+TT161t00"/>
                <a:cs typeface="VNRAJO+TT161t00"/>
              </a:rPr>
              <a:t>If</a:t>
            </a:r>
            <a:r>
              <a:rPr sz="1400" u="sng" spc="256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u="sng" spc="-11" dirty="0">
                <a:solidFill>
                  <a:srgbClr val="000000"/>
                </a:solidFill>
                <a:latin typeface="VNRAJO+TT161t00"/>
                <a:cs typeface="VNRAJO+TT161t00"/>
              </a:rPr>
              <a:t>the</a:t>
            </a:r>
            <a:r>
              <a:rPr sz="1400" u="sng" spc="-49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VNRAJO+TT161t00"/>
                <a:cs typeface="VNRAJO+TT161t00"/>
              </a:rPr>
              <a:t>length</a:t>
            </a:r>
            <a:r>
              <a:rPr sz="1400" u="sng" spc="-67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u="sng" spc="-10" dirty="0">
                <a:solidFill>
                  <a:srgbClr val="000000"/>
                </a:solidFill>
                <a:latin typeface="VNRAJO+TT161t00"/>
                <a:cs typeface="VNRAJO+TT161t00"/>
              </a:rPr>
              <a:t>of</a:t>
            </a:r>
            <a:r>
              <a:rPr sz="1400" u="sng" spc="-43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u="sng" spc="-11" dirty="0">
                <a:solidFill>
                  <a:srgbClr val="000000"/>
                </a:solidFill>
                <a:latin typeface="VNRAJO+TT161t00"/>
                <a:cs typeface="VNRAJO+TT161t00"/>
              </a:rPr>
              <a:t>antenna</a:t>
            </a:r>
            <a:r>
              <a:rPr sz="1400" u="sng" spc="-49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VNRAJO+TT161t00"/>
                <a:cs typeface="VNRAJO+TT161t00"/>
              </a:rPr>
              <a:t>is</a:t>
            </a:r>
            <a:r>
              <a:rPr sz="1400" u="sng" spc="-59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u="sng" spc="-12" dirty="0">
                <a:solidFill>
                  <a:srgbClr val="000000"/>
                </a:solidFill>
                <a:latin typeface="VNRAJO+TT161t00"/>
                <a:cs typeface="VNRAJO+TT161t00"/>
              </a:rPr>
              <a:t>λ/2</a:t>
            </a:r>
          </a:p>
          <a:p>
            <a:pPr marL="1" marR="0">
              <a:lnSpc>
                <a:spcPts val="1643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L= λ/2, the</a:t>
            </a:r>
            <a:r>
              <a:rPr sz="1400" spc="-14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magnitude of current distribution is given by</a:t>
            </a:r>
          </a:p>
        </p:txBody>
      </p:sp>
      <p:sp>
        <p:nvSpPr>
          <p:cNvPr id="119" name="object 119"/>
          <p:cNvSpPr txBox="1"/>
          <p:nvPr/>
        </p:nvSpPr>
        <p:spPr>
          <a:xfrm>
            <a:off x="1142997" y="4997096"/>
            <a:ext cx="951958" cy="483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When z=0</a:t>
            </a:r>
          </a:p>
          <a:p>
            <a:pPr marL="0" marR="0">
              <a:lnSpc>
                <a:spcPts val="1644"/>
              </a:lnSpc>
              <a:spcBef>
                <a:spcPts val="2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When</a:t>
            </a:r>
          </a:p>
        </p:txBody>
      </p:sp>
      <p:sp>
        <p:nvSpPr>
          <p:cNvPr id="120" name="object 120"/>
          <p:cNvSpPr txBox="1"/>
          <p:nvPr/>
        </p:nvSpPr>
        <p:spPr>
          <a:xfrm>
            <a:off x="2724910" y="4997096"/>
            <a:ext cx="4057192" cy="483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[i.e., The maximum value of</a:t>
            </a:r>
            <a:r>
              <a:rPr sz="1400" spc="-13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current at the center]</a:t>
            </a:r>
          </a:p>
          <a:p>
            <a:pPr marL="658167" marR="0">
              <a:lnSpc>
                <a:spcPts val="1644"/>
              </a:lnSpc>
              <a:spcBef>
                <a:spcPts val="2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[i.e.,</a:t>
            </a:r>
            <a:r>
              <a:rPr sz="1400" spc="253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The</a:t>
            </a:r>
            <a:r>
              <a:rPr sz="1400" spc="264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minimum</a:t>
            </a:r>
            <a:r>
              <a:rPr sz="1400" spc="265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current</a:t>
            </a:r>
            <a:r>
              <a:rPr sz="1400" spc="272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at</a:t>
            </a:r>
            <a:r>
              <a:rPr sz="1400" spc="272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the</a:t>
            </a:r>
            <a:r>
              <a:rPr sz="1400" spc="267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end</a:t>
            </a:r>
            <a:r>
              <a:rPr sz="1400" spc="269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of</a:t>
            </a:r>
          </a:p>
        </p:txBody>
      </p:sp>
      <p:sp>
        <p:nvSpPr>
          <p:cNvPr id="121" name="object 121"/>
          <p:cNvSpPr txBox="1"/>
          <p:nvPr/>
        </p:nvSpPr>
        <p:spPr>
          <a:xfrm>
            <a:off x="2141219" y="5233316"/>
            <a:ext cx="188897" cy="246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,</a:t>
            </a:r>
          </a:p>
        </p:txBody>
      </p:sp>
      <p:sp>
        <p:nvSpPr>
          <p:cNvPr id="122" name="object 122"/>
          <p:cNvSpPr txBox="1"/>
          <p:nvPr/>
        </p:nvSpPr>
        <p:spPr>
          <a:xfrm>
            <a:off x="1143001" y="5489348"/>
            <a:ext cx="691431" cy="246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dipole]</a:t>
            </a:r>
          </a:p>
        </p:txBody>
      </p:sp>
      <p:sp>
        <p:nvSpPr>
          <p:cNvPr id="123" name="object 123"/>
          <p:cNvSpPr txBox="1"/>
          <p:nvPr/>
        </p:nvSpPr>
        <p:spPr>
          <a:xfrm>
            <a:off x="1143001" y="5698136"/>
            <a:ext cx="3335304" cy="246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When</a:t>
            </a:r>
            <a:r>
              <a:rPr sz="1400" spc="-13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L = λ/2, the pattern factor becomes</a:t>
            </a:r>
          </a:p>
        </p:txBody>
      </p:sp>
      <p:sp>
        <p:nvSpPr>
          <p:cNvPr id="124" name="object 124"/>
          <p:cNvSpPr txBox="1"/>
          <p:nvPr/>
        </p:nvSpPr>
        <p:spPr>
          <a:xfrm>
            <a:off x="1143001" y="6487568"/>
            <a:ext cx="5640408" cy="87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The</a:t>
            </a:r>
            <a:r>
              <a:rPr sz="1400" spc="156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pattern</a:t>
            </a:r>
            <a:r>
              <a:rPr sz="1400" spc="158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is</a:t>
            </a:r>
            <a:r>
              <a:rPr sz="1400" spc="152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as</a:t>
            </a:r>
            <a:r>
              <a:rPr sz="1400" spc="158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shown</a:t>
            </a:r>
            <a:r>
              <a:rPr sz="1400" spc="157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in</a:t>
            </a:r>
            <a:r>
              <a:rPr sz="1400" spc="151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figure</a:t>
            </a:r>
            <a:r>
              <a:rPr sz="1400" spc="148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3.9(a),</a:t>
            </a:r>
            <a:r>
              <a:rPr sz="1400" spc="159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it</a:t>
            </a:r>
            <a:r>
              <a:rPr sz="1400" spc="167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is</a:t>
            </a:r>
            <a:r>
              <a:rPr sz="1400" spc="152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slightly</a:t>
            </a:r>
            <a:r>
              <a:rPr sz="1400" spc="161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more</a:t>
            </a:r>
            <a:r>
              <a:rPr sz="1400" spc="148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directional</a:t>
            </a:r>
          </a:p>
          <a:p>
            <a:pPr marL="3" marR="0">
              <a:lnSpc>
                <a:spcPts val="1631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than</a:t>
            </a:r>
            <a:r>
              <a:rPr sz="1400" spc="-13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the pattern of</a:t>
            </a:r>
            <a:r>
              <a:rPr sz="1400" spc="-13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infinitesimal of short dipole [which is</a:t>
            </a:r>
            <a:r>
              <a:rPr sz="1400" spc="-15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given by sinθ].</a:t>
            </a:r>
          </a:p>
          <a:p>
            <a:pPr marL="3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The</a:t>
            </a:r>
            <a:r>
              <a:rPr sz="1400" spc="240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beam</a:t>
            </a:r>
            <a:r>
              <a:rPr sz="1400" spc="230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width</a:t>
            </a:r>
            <a:r>
              <a:rPr sz="1400" spc="239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between</a:t>
            </a:r>
            <a:r>
              <a:rPr sz="1400" spc="228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half</a:t>
            </a:r>
            <a:r>
              <a:rPr sz="1400" spc="240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power</a:t>
            </a:r>
            <a:r>
              <a:rPr sz="1400" spc="241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points</a:t>
            </a:r>
            <a:r>
              <a:rPr sz="1400" spc="242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of</a:t>
            </a:r>
            <a:r>
              <a:rPr sz="1400" spc="227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λ/2</a:t>
            </a:r>
            <a:r>
              <a:rPr sz="1400" spc="247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antenna</a:t>
            </a:r>
            <a:r>
              <a:rPr sz="1400" spc="244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is</a:t>
            </a:r>
            <a:r>
              <a:rPr sz="1400" spc="225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78</a:t>
            </a:r>
            <a:r>
              <a:rPr sz="1350" baseline="24857" dirty="0">
                <a:solidFill>
                  <a:srgbClr val="000000"/>
                </a:solidFill>
                <a:latin typeface="VNRAJO+TT161t00"/>
                <a:cs typeface="VNRAJO+TT161t00"/>
              </a:rPr>
              <a:t>0</a:t>
            </a:r>
            <a:r>
              <a:rPr sz="1350" spc="358" baseline="24857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as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compared to 90</a:t>
            </a:r>
            <a:r>
              <a:rPr sz="1350" baseline="24857" dirty="0">
                <a:solidFill>
                  <a:srgbClr val="000000"/>
                </a:solidFill>
                <a:latin typeface="VNRAJO+TT161t00"/>
                <a:cs typeface="VNRAJO+TT161t00"/>
              </a:rPr>
              <a:t>0</a:t>
            </a:r>
            <a:r>
              <a:rPr sz="1350" spc="107" baseline="24857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for a short dipole</a:t>
            </a:r>
          </a:p>
        </p:txBody>
      </p:sp>
      <p:sp>
        <p:nvSpPr>
          <p:cNvPr id="125" name="object 125"/>
          <p:cNvSpPr txBox="1"/>
          <p:nvPr/>
        </p:nvSpPr>
        <p:spPr>
          <a:xfrm>
            <a:off x="1315211" y="8596783"/>
            <a:ext cx="5409308" cy="45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Fig</a:t>
            </a:r>
            <a:r>
              <a:rPr sz="1400" spc="-10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3.9: (a)Far field pattern of λ/2</a:t>
            </a:r>
            <a:r>
              <a:rPr sz="1400" spc="13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antenna</a:t>
            </a:r>
            <a:r>
              <a:rPr sz="1400" spc="627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VNRAJO+TT161t00"/>
                <a:cs typeface="VNRAJO+TT161t00"/>
              </a:rPr>
              <a:t>b)</a:t>
            </a:r>
            <a:r>
              <a:rPr sz="1400" spc="18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Far field pattern of full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wave antenna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1"/>
          <p:cNvSpPr/>
          <p:nvPr/>
        </p:nvSpPr>
        <p:spPr>
          <a:xfrm>
            <a:off x="1142993" y="4782312"/>
            <a:ext cx="3351281" cy="2542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816353" y="5056632"/>
            <a:ext cx="109727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049" y="5056632"/>
            <a:ext cx="1188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601" y="5056632"/>
            <a:ext cx="118872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9298" y="5038344"/>
            <a:ext cx="82296" cy="36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2995" y="5010912"/>
            <a:ext cx="100583" cy="91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801" y="5001768"/>
            <a:ext cx="402337" cy="146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3033" y="4782312"/>
            <a:ext cx="1024136" cy="5577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6041" y="3538721"/>
            <a:ext cx="109727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9298" y="3520434"/>
            <a:ext cx="82296" cy="365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2995" y="3493003"/>
            <a:ext cx="100583" cy="914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2345" y="3483859"/>
            <a:ext cx="530354" cy="1371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63033" y="3364992"/>
            <a:ext cx="1106437" cy="3291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63824" y="3063234"/>
            <a:ext cx="64007" cy="64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63824" y="3008371"/>
            <a:ext cx="64007" cy="12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2928" y="2990084"/>
            <a:ext cx="91440" cy="365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43200" y="2990084"/>
            <a:ext cx="73151" cy="64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17520" y="2971797"/>
            <a:ext cx="91439" cy="822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63824" y="2889504"/>
            <a:ext cx="64008" cy="822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56815" y="2798058"/>
            <a:ext cx="54864" cy="64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56815" y="2743195"/>
            <a:ext cx="64007" cy="12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5063" y="2724908"/>
            <a:ext cx="82296" cy="36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6191" y="2724908"/>
            <a:ext cx="82296" cy="640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10511" y="2697477"/>
            <a:ext cx="91439" cy="914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56815" y="2624328"/>
            <a:ext cx="64008" cy="7314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05462" y="2304280"/>
            <a:ext cx="91440" cy="1005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63243" y="2258562"/>
            <a:ext cx="82296" cy="127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35227" y="2258562"/>
            <a:ext cx="91440" cy="127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25499" y="2258562"/>
            <a:ext cx="82296" cy="127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59739" y="2258562"/>
            <a:ext cx="173736" cy="127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4481" y="2240275"/>
            <a:ext cx="91441" cy="365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9077" y="2212844"/>
            <a:ext cx="329183" cy="14629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2998" y="2212844"/>
            <a:ext cx="365756" cy="11886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82113" y="2194556"/>
            <a:ext cx="402341" cy="14629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60910" y="2185413"/>
            <a:ext cx="128016" cy="13715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76856" y="2185413"/>
            <a:ext cx="109730" cy="12801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75688" y="2185413"/>
            <a:ext cx="146305" cy="13715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51176" y="2121407"/>
            <a:ext cx="91439" cy="6400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59736" y="2093976"/>
            <a:ext cx="73152" cy="914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54480" y="1892802"/>
            <a:ext cx="91440" cy="365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87169" y="1874515"/>
            <a:ext cx="91442" cy="8229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19074" y="1865371"/>
            <a:ext cx="329183" cy="15544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996" y="1865371"/>
            <a:ext cx="365758" cy="12801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15187" y="1847084"/>
            <a:ext cx="182880" cy="13715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75688" y="1755647"/>
            <a:ext cx="228599" cy="3108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31720" y="1737360"/>
            <a:ext cx="128017" cy="3291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142994" y="1091085"/>
            <a:ext cx="2770807" cy="246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VNRAJO+TT161t00"/>
                <a:cs typeface="VNRAJO+TT161t00"/>
              </a:rPr>
              <a:t>Case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 2:</a:t>
            </a:r>
            <a:r>
              <a:rPr sz="1400" spc="-10" dirty="0">
                <a:solidFill>
                  <a:srgbClr val="000000"/>
                </a:solidFill>
                <a:latin typeface="VNRAJO+TT161t00"/>
                <a:cs typeface="VNRAJO+TT161t00"/>
              </a:rPr>
              <a:t> If</a:t>
            </a:r>
            <a:r>
              <a:rPr sz="1400" spc="298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VNRAJO+TT161t00"/>
                <a:cs typeface="VNRAJO+TT161t00"/>
              </a:rPr>
              <a:t>the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 length</a:t>
            </a:r>
            <a:r>
              <a:rPr sz="1400" spc="-26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VNRAJO+TT161t00"/>
                <a:cs typeface="VNRAJO+TT161t00"/>
              </a:rPr>
              <a:t>of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VNRAJO+TT161t00"/>
                <a:cs typeface="VNRAJO+TT161t00"/>
              </a:rPr>
              <a:t>antenna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 is</a:t>
            </a:r>
            <a:r>
              <a:rPr sz="1400" spc="-18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λ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142994" y="1508661"/>
            <a:ext cx="5114490" cy="246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For full wave antenna [L = λ , the magnitude of current is given by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142995" y="2403249"/>
            <a:ext cx="4067000" cy="464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When</a:t>
            </a:r>
            <a:r>
              <a:rPr sz="1400" spc="298" dirty="0">
                <a:solidFill>
                  <a:srgbClr val="000000"/>
                </a:solidFill>
                <a:latin typeface="KOOOQC+TT160t00"/>
                <a:cs typeface="KOOOQC+TT160t00"/>
              </a:rPr>
              <a:t> </a:t>
            </a: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z=0, Imag =0</a:t>
            </a:r>
            <a:r>
              <a:rPr sz="1400" spc="-18" dirty="0">
                <a:solidFill>
                  <a:srgbClr val="000000"/>
                </a:solidFill>
                <a:latin typeface="KOOOQC+TT160t00"/>
                <a:cs typeface="KOOOQC+TT160t00"/>
              </a:rPr>
              <a:t> </a:t>
            </a: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current minimum </a:t>
            </a:r>
            <a:r>
              <a:rPr sz="1400" spc="-11" dirty="0">
                <a:solidFill>
                  <a:srgbClr val="000000"/>
                </a:solidFill>
                <a:latin typeface="KOOOQC+TT160t00"/>
                <a:cs typeface="KOOOQC+TT160t00"/>
              </a:rPr>
              <a:t>at</a:t>
            </a: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 the center.</a:t>
            </a:r>
          </a:p>
          <a:p>
            <a:pPr marL="1113458" marR="0">
              <a:lnSpc>
                <a:spcPts val="1644"/>
              </a:lnSpc>
              <a:spcBef>
                <a:spcPts val="12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I</a:t>
            </a:r>
            <a:r>
              <a:rPr sz="1350" baseline="-6857" dirty="0">
                <a:solidFill>
                  <a:srgbClr val="000000"/>
                </a:solidFill>
                <a:latin typeface="KOOOQC+TT160t00"/>
                <a:cs typeface="KOOOQC+TT160t00"/>
              </a:rPr>
              <a:t>mag</a:t>
            </a:r>
            <a:r>
              <a:rPr sz="1350" spc="101" baseline="-6857" dirty="0">
                <a:solidFill>
                  <a:srgbClr val="000000"/>
                </a:solidFill>
                <a:latin typeface="KOOOQC+TT160t00"/>
                <a:cs typeface="KOOOQC+TT160t00"/>
              </a:rPr>
              <a:t> </a:t>
            </a: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=0 (again zero)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143004" y="2887881"/>
            <a:ext cx="1709154" cy="246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Maximum current </a:t>
            </a:r>
            <a:r>
              <a:rPr sz="1400" spc="-11" dirty="0">
                <a:solidFill>
                  <a:srgbClr val="000000"/>
                </a:solidFill>
                <a:latin typeface="KOOOQC+TT160t00"/>
                <a:cs typeface="KOOOQC+TT160t00"/>
              </a:rPr>
              <a:t>at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42999" y="3143913"/>
            <a:ext cx="2378229" cy="246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The pattern factor</a:t>
            </a:r>
            <a:r>
              <a:rPr sz="1400" spc="-10" dirty="0">
                <a:solidFill>
                  <a:srgbClr val="000000"/>
                </a:solidFill>
                <a:latin typeface="KOOOQC+TT160t00"/>
                <a:cs typeface="KOOOQC+TT160t00"/>
              </a:rPr>
              <a:t> </a:t>
            </a: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is given by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142997" y="3704744"/>
            <a:ext cx="5434792" cy="664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The pattern is as shown in</a:t>
            </a:r>
            <a:r>
              <a:rPr sz="1400" spc="-17" dirty="0">
                <a:solidFill>
                  <a:srgbClr val="000000"/>
                </a:solidFill>
                <a:latin typeface="KOOOQC+TT160t00"/>
                <a:cs typeface="KOOOQC+TT160t00"/>
              </a:rPr>
              <a:t> </a:t>
            </a: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figure3.8(b)</a:t>
            </a:r>
            <a:r>
              <a:rPr sz="1400" spc="308" dirty="0">
                <a:solidFill>
                  <a:srgbClr val="000000"/>
                </a:solidFill>
                <a:latin typeface="KOOOQC+TT160t00"/>
                <a:cs typeface="KOOOQC+TT160t00"/>
              </a:rPr>
              <a:t> </a:t>
            </a: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The half power beam width is</a:t>
            </a:r>
          </a:p>
          <a:p>
            <a:pPr marL="0" marR="0">
              <a:lnSpc>
                <a:spcPts val="1643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47</a:t>
            </a:r>
            <a:r>
              <a:rPr sz="1350" baseline="24857" dirty="0">
                <a:solidFill>
                  <a:srgbClr val="000000"/>
                </a:solidFill>
                <a:latin typeface="KOOOQC+TT160t00"/>
                <a:cs typeface="KOOOQC+TT160t00"/>
              </a:rPr>
              <a:t>0</a:t>
            </a:r>
          </a:p>
          <a:p>
            <a:pPr marL="2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VNRAJO+TT161t00"/>
                <a:cs typeface="VNRAJO+TT161t00"/>
              </a:rPr>
              <a:t>Case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 3:</a:t>
            </a:r>
            <a:r>
              <a:rPr sz="1400" spc="-10" dirty="0">
                <a:solidFill>
                  <a:srgbClr val="000000"/>
                </a:solidFill>
                <a:latin typeface="VNRAJO+TT161t00"/>
                <a:cs typeface="VNRAJO+TT161t00"/>
              </a:rPr>
              <a:t> If</a:t>
            </a:r>
            <a:r>
              <a:rPr sz="1400" spc="298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VNRAJO+TT161t00"/>
                <a:cs typeface="VNRAJO+TT161t00"/>
              </a:rPr>
              <a:t>the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 length</a:t>
            </a:r>
            <a:r>
              <a:rPr sz="1400" spc="-26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VNRAJO+TT161t00"/>
                <a:cs typeface="VNRAJO+TT161t00"/>
              </a:rPr>
              <a:t>of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VNRAJO+TT161t00"/>
                <a:cs typeface="VNRAJO+TT161t00"/>
              </a:rPr>
              <a:t>antenna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 is</a:t>
            </a:r>
            <a:r>
              <a:rPr sz="1400" spc="-18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VNRAJO+TT161t00"/>
                <a:cs typeface="VNRAJO+TT161t00"/>
              </a:rPr>
              <a:t>3λ/2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142999" y="4538372"/>
            <a:ext cx="1699420" cy="246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The pattern factor</a:t>
            </a:r>
            <a:r>
              <a:rPr sz="1400" spc="-10" dirty="0">
                <a:solidFill>
                  <a:srgbClr val="000000"/>
                </a:solidFill>
                <a:latin typeface="KOOOQC+TT160t00"/>
                <a:cs typeface="KOOOQC+TT160t00"/>
              </a:rPr>
              <a:t> </a:t>
            </a:r>
            <a:r>
              <a:rPr sz="1400" dirty="0">
                <a:solidFill>
                  <a:srgbClr val="000000"/>
                </a:solidFill>
                <a:latin typeface="KOOOQC+TT160t00"/>
                <a:cs typeface="KOOOQC+TT160t00"/>
              </a:rPr>
              <a:t>is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142993" y="7083451"/>
            <a:ext cx="2168197" cy="246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Fig</a:t>
            </a:r>
            <a:r>
              <a:rPr sz="1400" spc="-10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3.9: Far</a:t>
            </a:r>
            <a:r>
              <a:rPr sz="1400" spc="-14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field pattern of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675771" y="7083451"/>
            <a:ext cx="771245" cy="246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antenna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142993" y="7381617"/>
            <a:ext cx="5639230" cy="1016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8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pattern</a:t>
            </a:r>
            <a:r>
              <a:rPr sz="1400" spc="19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2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  <a:r>
              <a:rPr sz="1400" spc="20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shown</a:t>
            </a:r>
            <a:r>
              <a:rPr sz="1400" spc="19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2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figure3.9</a:t>
            </a:r>
            <a:r>
              <a:rPr sz="1400" spc="20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20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3.10</a:t>
            </a:r>
            <a:r>
              <a:rPr sz="1400" spc="74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</a:t>
            </a:r>
            <a:r>
              <a:rPr sz="1400" spc="75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has</a:t>
            </a:r>
            <a:r>
              <a:rPr sz="1400" spc="19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been</a:t>
            </a:r>
            <a:r>
              <a:rPr sz="1400" spc="19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observed</a:t>
            </a:r>
            <a:r>
              <a:rPr sz="1400" spc="19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that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increasing</a:t>
            </a:r>
            <a:r>
              <a:rPr sz="1400" spc="9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6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7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up</a:t>
            </a:r>
            <a:r>
              <a:rPr sz="1400" spc="8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9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L=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400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increases</a:t>
            </a:r>
            <a:r>
              <a:rPr sz="1400" spc="8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directivity</a:t>
            </a:r>
            <a:r>
              <a:rPr sz="1400" spc="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</a:t>
            </a:r>
            <a:r>
              <a:rPr sz="1400" spc="8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plane.</a:t>
            </a:r>
            <a:r>
              <a:rPr sz="1400" spc="7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</a:t>
            </a:r>
          </a:p>
          <a:p>
            <a:pPr marL="9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8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L&gt;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400" spc="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tne</a:t>
            </a:r>
            <a:r>
              <a:rPr sz="1400" spc="8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</a:t>
            </a:r>
            <a:r>
              <a:rPr sz="1400" spc="8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field</a:t>
            </a:r>
            <a:r>
              <a:rPr sz="1400" spc="8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strength</a:t>
            </a:r>
            <a:r>
              <a:rPr sz="1400" spc="7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decreases</a:t>
            </a:r>
            <a:r>
              <a:rPr sz="1400" spc="7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9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major</a:t>
            </a:r>
            <a:r>
              <a:rPr sz="1400" spc="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part</a:t>
            </a:r>
            <a:r>
              <a:rPr sz="1400" spc="8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6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7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radiated</a:t>
            </a:r>
          </a:p>
          <a:p>
            <a:pPr marL="4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energy</a:t>
            </a:r>
            <a:r>
              <a:rPr sz="1400" spc="18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20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directed</a:t>
            </a:r>
            <a:r>
              <a:rPr sz="1400" spc="20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</a:t>
            </a:r>
            <a:r>
              <a:rPr sz="1400" spc="20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some</a:t>
            </a:r>
            <a:r>
              <a:rPr sz="1400" spc="20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angle</a:t>
            </a:r>
            <a:r>
              <a:rPr sz="1400" spc="18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19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horizontal.</a:t>
            </a:r>
            <a:r>
              <a:rPr sz="1400" spc="19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</a:t>
            </a:r>
            <a:r>
              <a:rPr sz="1400" spc="20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L&lt;</a:t>
            </a:r>
            <a:r>
              <a:rPr sz="1400" spc="2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400" spc="1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0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radiation</a:t>
            </a:r>
          </a:p>
          <a:p>
            <a:pPr marL="9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pattern has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no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side</a:t>
            </a:r>
            <a:r>
              <a:rPr sz="1400" spc="-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lobes. This is key</a:t>
            </a:r>
            <a:r>
              <a:rPr sz="1400" spc="-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point in the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design of</a:t>
            </a:r>
            <a:r>
              <a:rPr sz="1400" spc="-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directional array.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1142993" y="5759196"/>
            <a:ext cx="2142744" cy="1239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93" y="914400"/>
            <a:ext cx="5943600" cy="3621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2993" y="914400"/>
            <a:ext cx="3118104" cy="1956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2993" y="2654919"/>
            <a:ext cx="1963064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Fig 3.10: Far field pattern of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65510" y="2654919"/>
            <a:ext cx="681781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NRAJO+TT161t00"/>
                <a:cs typeface="VNRAJO+TT161t00"/>
              </a:rPr>
              <a:t>antenna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2993" y="4549040"/>
            <a:ext cx="5509757" cy="246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Fig</a:t>
            </a:r>
            <a:r>
              <a:rPr sz="1400" spc="-10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3.11: The</a:t>
            </a:r>
            <a:r>
              <a:rPr sz="1400" spc="13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E-plane radiation</a:t>
            </a:r>
            <a:r>
              <a:rPr sz="1400" spc="-10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patterns for dipoles</a:t>
            </a:r>
            <a:r>
              <a:rPr sz="1400" spc="-11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of different lengths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2993" y="4962044"/>
            <a:ext cx="5435522" cy="45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The E-plane radiation patterns for dipoles of different lengths, [length</a:t>
            </a:r>
          </a:p>
          <a:p>
            <a:pPr marL="7" marR="0">
              <a:lnSpc>
                <a:spcPts val="1644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varies from λ/2 to 2λ] is as</a:t>
            </a:r>
            <a:r>
              <a:rPr sz="1400" spc="-10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shown in</a:t>
            </a:r>
            <a:r>
              <a:rPr sz="1400" spc="-17" dirty="0">
                <a:solidFill>
                  <a:srgbClr val="000000"/>
                </a:solidFill>
                <a:latin typeface="VNRAJO+TT161t00"/>
                <a:cs typeface="VNRAJO+TT161t00"/>
              </a:rPr>
              <a:t> </a:t>
            </a:r>
            <a:r>
              <a:rPr sz="1400" dirty="0">
                <a:solidFill>
                  <a:srgbClr val="000000"/>
                </a:solidFill>
                <a:latin typeface="VNRAJO+TT161t00"/>
                <a:cs typeface="VNRAJO+TT161t00"/>
              </a:rPr>
              <a:t>Fig 3.11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2993" y="5596536"/>
            <a:ext cx="1689154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Microstrip</a:t>
            </a:r>
            <a:r>
              <a:rPr sz="1400" u="sng" spc="-13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antenna: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2993" y="7037194"/>
            <a:ext cx="268826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 3.12: Single Microstrip antenna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42993" y="7445626"/>
            <a:ext cx="4767117" cy="405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 is also called “patch antennas” as</a:t>
            </a:r>
            <a:r>
              <a:rPr sz="1400" spc="-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shown in figure3.12</a:t>
            </a:r>
          </a:p>
          <a:p>
            <a:pPr marL="228606" marR="0">
              <a:lnSpc>
                <a:spcPts val="1556"/>
              </a:lnSpc>
              <a:spcBef>
                <a:spcPts val="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LKUQG+TT10Ft00"/>
                <a:cs typeface="PLKUQG+TT10Ft00"/>
              </a:rPr>
              <a:t>ꢁ</a:t>
            </a:r>
            <a:r>
              <a:rPr sz="1400" spc="8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One of</a:t>
            </a:r>
            <a:r>
              <a:rPr sz="1400" spc="-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most useful antennas at</a:t>
            </a:r>
            <a:r>
              <a:rPr sz="14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microwave frequencies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00198" y="7886062"/>
            <a:ext cx="1069035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f</a:t>
            </a:r>
            <a:r>
              <a:rPr sz="1400" spc="355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&gt; 1 GHz).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71599" y="8211199"/>
            <a:ext cx="5394893" cy="237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LKUQG+TT10Ft00"/>
                <a:cs typeface="PLKUQG+TT10Ft00"/>
              </a:rPr>
              <a:t>ꢁ</a:t>
            </a:r>
            <a:r>
              <a:rPr sz="1400" spc="8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 consists of a metal “patch” on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top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a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grounded dielectric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substrate.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42995" y="8609961"/>
            <a:ext cx="5548925" cy="40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patch may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 in a variety</a:t>
            </a:r>
            <a:r>
              <a:rPr sz="1400" spc="-1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shapes, but rectangular and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circular are</a:t>
            </a:r>
            <a:r>
              <a:rPr sz="1400" spc="-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most common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2993" y="962765"/>
            <a:ext cx="3315839" cy="423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6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LGNTMC+Times-Bold"/>
                <a:cs typeface="LGNTMC+Times-Bold"/>
              </a:rPr>
              <a:t>Advantages of</a:t>
            </a:r>
            <a:r>
              <a:rPr sz="1600" u="sng" spc="-10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LGNTMC+Times-Bold"/>
                <a:cs typeface="LGNTMC+Times-Bold"/>
              </a:rPr>
              <a:t>Microstrip Antennas:</a:t>
            </a:r>
          </a:p>
          <a:p>
            <a:pPr marL="3" marR="0">
              <a:lnSpc>
                <a:spcPts val="1270"/>
              </a:lnSpc>
              <a:spcBef>
                <a:spcPts val="3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advantages of microstrip antenna 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71599" y="1353202"/>
            <a:ext cx="4158549" cy="237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LKUQG+TT10Ft00"/>
                <a:cs typeface="PLKUQG+TT10Ft00"/>
              </a:rPr>
              <a:t>ꢂ</a:t>
            </a:r>
            <a:r>
              <a:rPr sz="1400" spc="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Easy</a:t>
            </a:r>
            <a:r>
              <a:rPr sz="1400" spc="-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 fabricate (use etching and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photolithography).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1599" y="1715913"/>
            <a:ext cx="3936979" cy="237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LKUQG+TT10Ft00"/>
                <a:cs typeface="PLKUQG+TT10Ft00"/>
              </a:rPr>
              <a:t>ꢂ</a:t>
            </a:r>
            <a:r>
              <a:rPr sz="1400" spc="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Easy</a:t>
            </a:r>
            <a:r>
              <a:rPr sz="1400" spc="-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 feed (coaxial cable, Microstrip line, etc.) 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71599" y="2078626"/>
            <a:ext cx="5106765" cy="237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LKUQG+TT10Ft00"/>
                <a:cs typeface="PLKUQG+TT10Ft00"/>
              </a:rPr>
              <a:t>ꢂ</a:t>
            </a:r>
            <a:r>
              <a:rPr sz="1400" spc="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Easy</a:t>
            </a:r>
            <a:r>
              <a:rPr sz="1400" spc="-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 use in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 array or incorporate with other Microstrip circuit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00199" y="2350896"/>
            <a:ext cx="830458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elements.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1599" y="2676034"/>
            <a:ext cx="5031483" cy="237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LKUQG+TT10Ft00"/>
                <a:cs typeface="PLKUQG+TT10Ft00"/>
              </a:rPr>
              <a:t>ꢂ</a:t>
            </a:r>
            <a:r>
              <a:rPr sz="1400" spc="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Patterns are somewhat hemispherical, with a</a:t>
            </a:r>
            <a:r>
              <a:rPr sz="1400" spc="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moderate directivity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00199" y="2948304"/>
            <a:ext cx="1936708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(about 6-8 dB is typical).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71599" y="3271918"/>
            <a:ext cx="3555060" cy="237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LKUQG+TT10Ft00"/>
                <a:cs typeface="PLKUQG+TT10Ft00"/>
              </a:rPr>
              <a:t>ꢂ</a:t>
            </a:r>
            <a:r>
              <a:rPr sz="1400" spc="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Light weight,</a:t>
            </a:r>
            <a:r>
              <a:rPr sz="1400" spc="-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smaller</a:t>
            </a:r>
            <a:r>
              <a:rPr sz="14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size and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lesser volume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00905" y="3681580"/>
            <a:ext cx="3552941" cy="423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6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LGNTMC+Times-Bold"/>
                <a:cs typeface="LGNTMC+Times-Bold"/>
              </a:rPr>
              <a:t>Disadvantages of</a:t>
            </a:r>
            <a:r>
              <a:rPr sz="1600" u="sng" spc="-10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LGNTMC+Times-Bold"/>
                <a:cs typeface="LGNTMC+Times-Bold"/>
              </a:rPr>
              <a:t>Microstrip Antennas:</a:t>
            </a:r>
          </a:p>
          <a:p>
            <a:pPr marL="170694" marR="0">
              <a:lnSpc>
                <a:spcPts val="1556"/>
              </a:lnSpc>
              <a:spcBef>
                <a:spcPts val="3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LKUQG+TT10Ft00"/>
                <a:cs typeface="PLKUQG+TT10Ft00"/>
              </a:rPr>
              <a:t>ꢂ</a:t>
            </a:r>
            <a:r>
              <a:rPr sz="1400" spc="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Low bandwidth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71599" y="4104021"/>
            <a:ext cx="1507538" cy="471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LKUQG+TT10Ft00"/>
                <a:cs typeface="PLKUQG+TT10Ft00"/>
              </a:rPr>
              <a:t>ꢂ</a:t>
            </a:r>
            <a:r>
              <a:rPr sz="1400" spc="6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Low efficiency</a:t>
            </a:r>
          </a:p>
          <a:p>
            <a:pPr marL="0" marR="0">
              <a:lnSpc>
                <a:spcPts val="1556"/>
              </a:lnSpc>
              <a:spcBef>
                <a:spcPts val="23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LKUQG+TT10Ft00"/>
                <a:cs typeface="PLKUQG+TT10Ft00"/>
              </a:rPr>
              <a:t>ꢂ</a:t>
            </a:r>
            <a:r>
              <a:rPr sz="1400" spc="6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Low gain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00905" y="4620364"/>
            <a:ext cx="1788641" cy="219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6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LGNTMC+Times-Bold"/>
                <a:cs typeface="LGNTMC+Times-Bold"/>
              </a:rPr>
              <a:t>Long</a:t>
            </a:r>
            <a:r>
              <a:rPr sz="1600" u="sng" spc="-12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LGNTMC+Times-Bold"/>
                <a:cs typeface="LGNTMC+Times-Bold"/>
              </a:rPr>
              <a:t>wire</a:t>
            </a:r>
            <a:r>
              <a:rPr sz="1600" u="sng" spc="-12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LGNTMC+Times-Bold"/>
                <a:cs typeface="LGNTMC+Times-Bold"/>
              </a:rPr>
              <a:t>antenna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00905" y="4845683"/>
            <a:ext cx="5581137" cy="607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4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linear</a:t>
            </a:r>
            <a:r>
              <a:rPr sz="1400" spc="4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wire</a:t>
            </a:r>
            <a:r>
              <a:rPr sz="1400" spc="4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antenna,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many</a:t>
            </a:r>
            <a:r>
              <a:rPr sz="1400" spc="3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wavelengths</a:t>
            </a:r>
            <a:r>
              <a:rPr sz="1400" spc="3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long</a:t>
            </a:r>
            <a:r>
              <a:rPr sz="1400" spc="5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may</a:t>
            </a:r>
            <a:r>
              <a:rPr sz="1400" spc="3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</a:t>
            </a:r>
            <a:r>
              <a:rPr sz="1400" spc="3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regarded</a:t>
            </a:r>
            <a:r>
              <a:rPr sz="1400" spc="4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  <a:r>
              <a:rPr sz="1400" spc="4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</a:t>
            </a:r>
            <a:r>
              <a:rPr sz="1400" spc="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array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/2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 but connected in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 continuous linear fashion.</a:t>
            </a:r>
          </a:p>
          <a:p>
            <a:pPr marL="5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long antennas are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71599" y="5458331"/>
            <a:ext cx="1107821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1</a:t>
            </a:r>
            <a:r>
              <a:rPr sz="1400" spc="75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 antenna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71598" y="5693027"/>
            <a:ext cx="1650090" cy="43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2</a:t>
            </a:r>
            <a:r>
              <a:rPr sz="1400" spc="75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Rhombic antenna</a:t>
            </a:r>
          </a:p>
          <a:p>
            <a:pPr marL="0" marR="0">
              <a:lnSpc>
                <a:spcPts val="1270"/>
              </a:lnSpc>
              <a:spcBef>
                <a:spcPts val="53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3</a:t>
            </a:r>
            <a:r>
              <a:rPr sz="1400" spc="75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Beverage antenna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57293" y="6341772"/>
            <a:ext cx="997926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V antenna: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71599" y="6555610"/>
            <a:ext cx="5410199" cy="435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OMDCE+Symbol"/>
                <a:cs typeface="FOMDCE+Symbol"/>
              </a:rPr>
              <a:t>•</a:t>
            </a:r>
            <a:r>
              <a:rPr sz="1400" spc="8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</a:t>
            </a:r>
            <a:r>
              <a:rPr sz="1400" spc="18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18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6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type</a:t>
            </a:r>
            <a:r>
              <a:rPr sz="1400" spc="17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6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transmitting</a:t>
            </a:r>
            <a:r>
              <a:rPr sz="1400" spc="17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or</a:t>
            </a:r>
            <a:r>
              <a:rPr sz="1400" spc="17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receiving</a:t>
            </a:r>
            <a:r>
              <a:rPr sz="1400" spc="17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17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</a:t>
            </a:r>
            <a:r>
              <a:rPr sz="1400" spc="1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providing</a:t>
            </a:r>
            <a:r>
              <a:rPr sz="1400" spc="18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6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low</a:t>
            </a:r>
          </a:p>
          <a:p>
            <a:pPr marL="228599" marR="0">
              <a:lnSpc>
                <a:spcPts val="1270"/>
              </a:lnSpc>
              <a:spcBef>
                <a:spcPts val="53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angle</a:t>
            </a:r>
            <a:r>
              <a:rPr sz="1400" spc="-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beam</a:t>
            </a:r>
            <a:r>
              <a:rPr sz="1400" spc="-2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 fixed frequency</a:t>
            </a:r>
            <a:r>
              <a:rPr sz="1400" spc="-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working in the HF band.`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71603" y="7038718"/>
            <a:ext cx="5410504" cy="6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OMDCE+Symbol"/>
                <a:cs typeface="FOMDCE+Symbol"/>
              </a:rPr>
              <a:t>•</a:t>
            </a:r>
            <a:r>
              <a:rPr sz="1400" spc="8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 consists of two</a:t>
            </a:r>
            <a:r>
              <a:rPr sz="1400" spc="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wires in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form</a:t>
            </a:r>
            <a:r>
              <a:rPr sz="1400" spc="-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V fed at</a:t>
            </a:r>
            <a:r>
              <a:rPr sz="1400" spc="-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apex.</a:t>
            </a:r>
          </a:p>
          <a:p>
            <a:pPr marL="4" marR="0">
              <a:lnSpc>
                <a:spcPts val="1553"/>
              </a:lnSpc>
              <a:spcBef>
                <a:spcPts val="3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OMDCE+Symbol"/>
                <a:cs typeface="FOMDCE+Symbol"/>
              </a:rPr>
              <a:t>•</a:t>
            </a:r>
            <a:r>
              <a:rPr sz="1400" spc="8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the</a:t>
            </a:r>
            <a:r>
              <a:rPr sz="1400" spc="2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extending</a:t>
            </a:r>
            <a:r>
              <a:rPr sz="1400" spc="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from 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2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400" spc="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3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8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.</a:t>
            </a:r>
            <a:r>
              <a:rPr sz="1400" spc="2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3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main</a:t>
            </a:r>
            <a:r>
              <a:rPr sz="1400" spc="3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lobe</a:t>
            </a:r>
            <a:r>
              <a:rPr sz="1400" spc="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radiation</a:t>
            </a:r>
            <a:r>
              <a:rPr sz="1400" spc="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lies</a:t>
            </a:r>
          </a:p>
          <a:p>
            <a:pPr marL="228590" marR="0">
              <a:lnSpc>
                <a:spcPts val="1270"/>
              </a:lnSpc>
              <a:spcBef>
                <a:spcPts val="57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along the axis of the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wire.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71593" y="7770238"/>
            <a:ext cx="5408596" cy="434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OMDCE+Symbol"/>
                <a:cs typeface="FOMDCE+Symbol"/>
              </a:rPr>
              <a:t>•</a:t>
            </a:r>
            <a:r>
              <a:rPr sz="1400" spc="8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7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beam</a:t>
            </a:r>
            <a:r>
              <a:rPr sz="1400" spc="26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width</a:t>
            </a:r>
            <a:r>
              <a:rPr sz="1400" spc="27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5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main</a:t>
            </a:r>
            <a:r>
              <a:rPr sz="1400" spc="28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lobe</a:t>
            </a:r>
            <a:r>
              <a:rPr sz="1400" spc="27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29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approximately</a:t>
            </a:r>
            <a:r>
              <a:rPr sz="1400" spc="2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equal</a:t>
            </a:r>
            <a:r>
              <a:rPr sz="1400" spc="27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28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angle</a:t>
            </a:r>
          </a:p>
          <a:p>
            <a:pPr marL="228599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between wires.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71593" y="8251821"/>
            <a:ext cx="5411089" cy="906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OMDCE+Symbol"/>
                <a:cs typeface="FOMDCE+Symbol"/>
              </a:rPr>
              <a:t>•</a:t>
            </a:r>
            <a:r>
              <a:rPr sz="1400" spc="8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Due to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reflection at</a:t>
            </a:r>
            <a:r>
              <a:rPr sz="14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far end [as there</a:t>
            </a:r>
            <a:r>
              <a:rPr sz="1400" spc="-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no load]</a:t>
            </a:r>
            <a:r>
              <a:rPr sz="14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 similar backward</a:t>
            </a:r>
          </a:p>
          <a:p>
            <a:pPr marL="228599" marR="0">
              <a:lnSpc>
                <a:spcPts val="1270"/>
              </a:lnSpc>
              <a:spcBef>
                <a:spcPts val="53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beam</a:t>
            </a:r>
            <a:r>
              <a:rPr sz="1400" spc="25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27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also</a:t>
            </a:r>
            <a:r>
              <a:rPr sz="1400" spc="28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produced.</a:t>
            </a:r>
            <a:r>
              <a:rPr sz="1400" spc="27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This</a:t>
            </a:r>
            <a:r>
              <a:rPr sz="1400" spc="28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28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minimized</a:t>
            </a:r>
            <a:r>
              <a:rPr sz="1400" spc="2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28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7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forward</a:t>
            </a:r>
            <a:r>
              <a:rPr sz="1400" spc="2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gain</a:t>
            </a:r>
            <a:r>
              <a:rPr sz="1400" spc="2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</a:p>
          <a:p>
            <a:pPr marL="228599" marR="0">
              <a:lnSpc>
                <a:spcPts val="1270"/>
              </a:lnSpc>
              <a:spcBef>
                <a:spcPts val="57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increased</a:t>
            </a:r>
            <a:r>
              <a:rPr sz="1400" spc="10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by</a:t>
            </a:r>
            <a:r>
              <a:rPr sz="1400" spc="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placing</a:t>
            </a:r>
            <a:r>
              <a:rPr sz="1400" spc="9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0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similar</a:t>
            </a:r>
            <a:r>
              <a:rPr sz="1400" spc="10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</a:t>
            </a:r>
            <a:r>
              <a:rPr sz="1400" spc="10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9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10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8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plane</a:t>
            </a:r>
            <a:r>
              <a:rPr sz="1400" spc="9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8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first</a:t>
            </a:r>
            <a:r>
              <a:rPr sz="1400" spc="1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</a:t>
            </a:r>
            <a:r>
              <a:rPr sz="1400" spc="9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</a:t>
            </a:r>
            <a:r>
              <a:rPr sz="1400" spc="9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</a:t>
            </a:r>
          </a:p>
          <a:p>
            <a:pPr marL="228599" marR="0">
              <a:lnSpc>
                <a:spcPts val="1270"/>
              </a:lnSpc>
              <a:spcBef>
                <a:spcPts val="53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odd number of</a:t>
            </a:r>
            <a:r>
              <a:rPr sz="1400" spc="-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quarter wavelength behind the first V antenna.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42993" y="9284613"/>
            <a:ext cx="3645123" cy="349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200" spc="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&amp;</a:t>
            </a:r>
            <a:r>
              <a:rPr sz="1200" spc="-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PROPAGATION (06EC64)-Unit 3</a:t>
            </a:r>
          </a:p>
          <a:p>
            <a:pPr marL="0" marR="0">
              <a:lnSpc>
                <a:spcPts val="1086"/>
              </a:lnSpc>
              <a:spcBef>
                <a:spcPts val="28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Dr. H V Kumaraswamy,</a:t>
            </a:r>
            <a:r>
              <a:rPr sz="1200" spc="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Professor, RVCE, Bangalore-59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107855" y="9244692"/>
            <a:ext cx="664810" cy="216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OOOQC+TT160t00"/>
                <a:cs typeface="KOOOQC+TT160t00"/>
              </a:rPr>
              <a:t>Page 17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600200" y="914400"/>
            <a:ext cx="4732020" cy="476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00199" y="5678385"/>
            <a:ext cx="5180712" cy="557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Fig 3.13:</a:t>
            </a:r>
            <a:r>
              <a:rPr sz="12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a)Calculated</a:t>
            </a:r>
            <a:r>
              <a:rPr sz="1200" spc="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pattern</a:t>
            </a:r>
            <a:r>
              <a:rPr sz="12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of </a:t>
            </a:r>
            <a:r>
              <a:rPr sz="1200" spc="15" dirty="0">
                <a:solidFill>
                  <a:srgbClr val="000000"/>
                </a:solidFill>
                <a:latin typeface="VGHVPA+Times-Roman"/>
                <a:cs typeface="VGHVPA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wire with</a:t>
            </a:r>
            <a:r>
              <a:rPr sz="12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standing wave,</a:t>
            </a:r>
            <a:r>
              <a:rPr sz="12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(b) v</a:t>
            </a:r>
            <a:r>
              <a:rPr sz="12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 of two</a:t>
            </a:r>
          </a:p>
          <a:p>
            <a:pPr marL="1" marR="0">
              <a:lnSpc>
                <a:spcPts val="1327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such</a:t>
            </a:r>
            <a:r>
              <a:rPr sz="1200" spc="30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wres,</a:t>
            </a:r>
            <a:r>
              <a:rPr sz="1200" spc="29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c)</a:t>
            </a:r>
            <a:r>
              <a:rPr sz="1200" spc="29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terminated</a:t>
            </a:r>
            <a:r>
              <a:rPr sz="1200" spc="29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V</a:t>
            </a:r>
            <a:r>
              <a:rPr sz="1200" spc="29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200" spc="30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with</a:t>
            </a:r>
            <a:r>
              <a:rPr sz="1200" spc="29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legs</a:t>
            </a:r>
            <a:r>
              <a:rPr sz="1200" spc="3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spc="26" dirty="0">
                <a:solidFill>
                  <a:srgbClr val="000000"/>
                </a:solidFill>
                <a:latin typeface="VGHVPA+Times-Roman"/>
                <a:cs typeface="VGHVPA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200" spc="2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long</a:t>
            </a:r>
            <a:r>
              <a:rPr sz="1200" spc="29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200" spc="30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d)</a:t>
            </a:r>
            <a:r>
              <a:rPr sz="1200" spc="30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V</a:t>
            </a:r>
            <a:r>
              <a:rPr sz="1200" spc="30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200" spc="29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</a:p>
          <a:p>
            <a:pPr marL="2" marR="0">
              <a:lnSpc>
                <a:spcPts val="1327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cylindrical conductors 1.25</a:t>
            </a:r>
            <a:r>
              <a:rPr sz="12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long with measured</a:t>
            </a:r>
            <a:r>
              <a:rPr sz="12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pattern.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2993" y="6426302"/>
            <a:ext cx="1691534" cy="219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6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LGNTMC+Times-Bold"/>
                <a:cs typeface="LGNTMC+Times-Bold"/>
              </a:rPr>
              <a:t>Rhombic antenna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2993" y="6650098"/>
            <a:ext cx="5639156" cy="60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rhombic</a:t>
            </a:r>
            <a:r>
              <a:rPr sz="1400" spc="6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4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  <a:r>
              <a:rPr sz="1400" spc="6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shown</a:t>
            </a:r>
            <a:r>
              <a:rPr sz="1400" spc="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</a:t>
            </a:r>
            <a:r>
              <a:rPr sz="1400" spc="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3.14.</a:t>
            </a:r>
            <a:r>
              <a:rPr sz="1400" spc="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</a:t>
            </a:r>
            <a:r>
              <a:rPr sz="1400" spc="7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consists</a:t>
            </a:r>
            <a:r>
              <a:rPr sz="1400" spc="6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four</a:t>
            </a:r>
            <a:r>
              <a:rPr sz="1400" spc="4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wires</a:t>
            </a:r>
            <a:r>
              <a:rPr sz="1400" spc="6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form</a:t>
            </a:r>
            <a:r>
              <a:rPr sz="1400" spc="2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3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4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parallelogram</a:t>
            </a:r>
            <a:r>
              <a:rPr sz="1400" spc="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4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4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horizontal</a:t>
            </a:r>
            <a:r>
              <a:rPr sz="1400" spc="4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plane</a:t>
            </a:r>
            <a:r>
              <a:rPr sz="1400" spc="4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above</a:t>
            </a:r>
            <a:r>
              <a:rPr sz="1400" spc="4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earth</a:t>
            </a:r>
            <a:r>
              <a:rPr sz="1400" spc="4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length</a:t>
            </a:r>
            <a:r>
              <a:rPr sz="1400" spc="4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</a:p>
          <a:p>
            <a:pPr marL="0" marR="0">
              <a:lnSpc>
                <a:spcPts val="1553"/>
              </a:lnSpc>
              <a:spcBef>
                <a:spcPts val="1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wire is 2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10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3004" y="7264270"/>
            <a:ext cx="5639332" cy="1630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</a:t>
            </a:r>
            <a:r>
              <a:rPr sz="1400" spc="44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transmission</a:t>
            </a:r>
            <a:r>
              <a:rPr sz="1400" spc="46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purpose</a:t>
            </a:r>
            <a:r>
              <a:rPr sz="1400" spc="4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4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radio</a:t>
            </a:r>
            <a:r>
              <a:rPr sz="1400" spc="46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frequency</a:t>
            </a:r>
            <a:r>
              <a:rPr sz="1400" spc="43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energy</a:t>
            </a:r>
            <a:r>
              <a:rPr sz="1400" spc="43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45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fed</a:t>
            </a:r>
            <a:r>
              <a:rPr sz="1400" spc="46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through</a:t>
            </a:r>
            <a:r>
              <a:rPr sz="1400" spc="46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balanced</a:t>
            </a:r>
            <a:r>
              <a:rPr sz="1400" spc="1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line</a:t>
            </a:r>
            <a:r>
              <a:rPr sz="1400" spc="1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</a:t>
            </a:r>
            <a:r>
              <a:rPr sz="1400" spc="10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one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end</a:t>
            </a:r>
            <a:r>
              <a:rPr sz="1400" spc="12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2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resistor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</a:t>
            </a:r>
            <a:r>
              <a:rPr sz="1400" spc="1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other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end.</a:t>
            </a:r>
            <a:r>
              <a:rPr sz="1400" spc="1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1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free</a:t>
            </a:r>
            <a:r>
              <a:rPr sz="1400" spc="1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space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maximum</a:t>
            </a:r>
            <a:r>
              <a:rPr sz="1400" spc="-2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gain is along the main</a:t>
            </a:r>
            <a:r>
              <a:rPr sz="1400" spc="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axis and the</a:t>
            </a:r>
            <a:r>
              <a:rPr sz="1400" spc="-1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polarization horizontal.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0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10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could</a:t>
            </a:r>
            <a:r>
              <a:rPr sz="1400" spc="1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</a:t>
            </a:r>
            <a:r>
              <a:rPr sz="1400" spc="1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used</a:t>
            </a:r>
            <a:r>
              <a:rPr sz="1400" spc="1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</a:t>
            </a:r>
            <a:r>
              <a:rPr sz="1400" spc="10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both</a:t>
            </a:r>
            <a:r>
              <a:rPr sz="1400" spc="1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transmission</a:t>
            </a:r>
            <a:r>
              <a:rPr sz="1400" spc="1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reception.</a:t>
            </a:r>
            <a:r>
              <a:rPr sz="1400" spc="10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Because</a:t>
            </a:r>
            <a:r>
              <a:rPr sz="1400" spc="9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its simplicity</a:t>
            </a:r>
            <a:r>
              <a:rPr sz="1400" spc="-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 is a very</a:t>
            </a:r>
            <a:r>
              <a:rPr sz="1400" spc="-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popular antenna for HF transmission.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Each</a:t>
            </a:r>
            <a:r>
              <a:rPr sz="1400" spc="16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wire</a:t>
            </a:r>
            <a:r>
              <a:rPr sz="1400" spc="1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produces</a:t>
            </a:r>
            <a:r>
              <a:rPr sz="1400" spc="14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6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main</a:t>
            </a:r>
            <a:r>
              <a:rPr sz="1400" spc="16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beam</a:t>
            </a:r>
            <a:r>
              <a:rPr sz="1400" spc="1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4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radiation</a:t>
            </a:r>
            <a:r>
              <a:rPr sz="1400" spc="16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6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5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number</a:t>
            </a:r>
            <a:r>
              <a:rPr sz="1400" spc="15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4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side</a:t>
            </a:r>
            <a:r>
              <a:rPr sz="1400" spc="14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lobes.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design</a:t>
            </a:r>
            <a:r>
              <a:rPr sz="1400" spc="23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2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rhombic</a:t>
            </a:r>
            <a:r>
              <a:rPr sz="1400" spc="22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22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consists</a:t>
            </a:r>
            <a:r>
              <a:rPr sz="1400" spc="23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1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2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determination</a:t>
            </a:r>
            <a:r>
              <a:rPr sz="1400" spc="23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21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three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factors, the length L, the</a:t>
            </a:r>
            <a:r>
              <a:rPr sz="1400" spc="-1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tilt angle 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ϕ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height h.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5738" y="242854"/>
            <a:ext cx="1321450" cy="202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Course</a:t>
            </a:r>
            <a:r>
              <a:rPr sz="1150" b="1" spc="1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31F20"/>
                </a:solidFill>
                <a:latin typeface="Times New Roman"/>
                <a:cs typeface="Times New Roman"/>
              </a:rPr>
              <a:t>Outcomes: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5738" y="600044"/>
            <a:ext cx="548289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Understand</a:t>
            </a:r>
            <a:r>
              <a:rPr sz="1150" spc="18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various</a:t>
            </a:r>
            <a:r>
              <a:rPr sz="1150" spc="14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</a:t>
            </a:r>
            <a:r>
              <a:rPr sz="1150" spc="1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parameters,</a:t>
            </a:r>
            <a:r>
              <a:rPr sz="1150" spc="1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principle</a:t>
            </a:r>
            <a:r>
              <a:rPr sz="1150" spc="17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9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operation</a:t>
            </a:r>
            <a:r>
              <a:rPr sz="1150" spc="13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52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9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various</a:t>
            </a:r>
            <a:r>
              <a:rPr sz="1150" spc="14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6" dirty="0">
                <a:solidFill>
                  <a:srgbClr val="231F20"/>
                </a:solidFill>
                <a:latin typeface="Times New Roman"/>
                <a:cs typeface="Times New Roman"/>
              </a:rPr>
              <a:t>antennas</a:t>
            </a:r>
            <a:r>
              <a:rPr sz="1150" spc="15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viz.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5738" y="814358"/>
            <a:ext cx="2356891" cy="202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wired,</a:t>
            </a:r>
            <a:r>
              <a:rPr sz="115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aperture,</a:t>
            </a:r>
            <a:r>
              <a:rPr sz="115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micro</a:t>
            </a:r>
            <a:r>
              <a:rPr sz="1150" spc="4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strip</a:t>
            </a:r>
            <a:r>
              <a:rPr sz="1150" spc="2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1585" y="5236840"/>
            <a:ext cx="220553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endParaRPr sz="1150" dirty="0">
              <a:solidFill>
                <a:srgbClr val="231F20"/>
              </a:solidFill>
              <a:latin typeface="DMCVQC+Symbol"/>
              <a:cs typeface="DMCVQC+Symbol"/>
            </a:endParaRPr>
          </a:p>
          <a:p>
            <a:pPr marL="0" marR="0">
              <a:lnSpc>
                <a:spcPts val="1429"/>
              </a:lnSpc>
              <a:spcBef>
                <a:spcPts val="254"/>
              </a:spcBef>
              <a:spcAft>
                <a:spcPts val="0"/>
              </a:spcAft>
            </a:pPr>
            <a:endParaRPr sz="1150" dirty="0">
              <a:solidFill>
                <a:srgbClr val="231F20"/>
              </a:solidFill>
              <a:latin typeface="DMCVQC+Symbol"/>
              <a:cs typeface="DMCVQC+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5738" y="1171548"/>
            <a:ext cx="5481086" cy="605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Discuss various </a:t>
            </a:r>
            <a:r>
              <a:rPr sz="1150" spc="19" dirty="0">
                <a:solidFill>
                  <a:srgbClr val="231F20"/>
                </a:solidFill>
                <a:latin typeface="Times New Roman"/>
                <a:cs typeface="Times New Roman"/>
              </a:rPr>
              <a:t>EM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 wave</a:t>
            </a:r>
            <a:r>
              <a:rPr sz="115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propagation</a:t>
            </a:r>
            <a:r>
              <a:rPr sz="1150" spc="1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methods </a:t>
            </a:r>
            <a:r>
              <a:rPr sz="1150" spc="-16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150" spc="3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ionosphere</a:t>
            </a:r>
            <a:r>
              <a:rPr sz="1150" spc="1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2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troposphere</a:t>
            </a:r>
          </a:p>
          <a:p>
            <a:pPr marL="0" marR="0">
              <a:lnSpc>
                <a:spcPts val="1292"/>
              </a:lnSpc>
              <a:spcBef>
                <a:spcPts val="341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Analyze</a:t>
            </a:r>
            <a:r>
              <a:rPr sz="1150" spc="45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mathematical</a:t>
            </a:r>
            <a:r>
              <a:rPr sz="1150" spc="41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aspects</a:t>
            </a:r>
            <a:r>
              <a:rPr sz="1150" spc="42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37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wave</a:t>
            </a:r>
            <a:r>
              <a:rPr sz="1150" spc="43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propagation,</a:t>
            </a:r>
            <a:r>
              <a:rPr sz="1150" spc="4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Derive</a:t>
            </a:r>
            <a:r>
              <a:rPr sz="1150" spc="4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expressions</a:t>
            </a:r>
            <a:r>
              <a:rPr sz="1150" spc="42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related</a:t>
            </a:r>
            <a:r>
              <a:rPr sz="1150" spc="43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292"/>
              </a:lnSpc>
              <a:spcBef>
                <a:spcPts val="298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radiation</a:t>
            </a:r>
            <a:r>
              <a:rPr sz="1150" spc="1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mechanisms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1150" spc="2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1585" y="5847310"/>
            <a:ext cx="22055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endParaRPr sz="1150" dirty="0">
              <a:solidFill>
                <a:srgbClr val="231F20"/>
              </a:solidFill>
              <a:latin typeface="DMCVQC+Symbol"/>
              <a:cs typeface="DMCVQC+Symbol"/>
            </a:endParaRPr>
          </a:p>
          <a:p>
            <a:pPr marL="0" marR="0">
              <a:lnSpc>
                <a:spcPts val="1429"/>
              </a:lnSpc>
              <a:spcBef>
                <a:spcPts val="1796"/>
              </a:spcBef>
              <a:spcAft>
                <a:spcPts val="0"/>
              </a:spcAft>
            </a:pPr>
            <a:endParaRPr sz="1150" dirty="0">
              <a:solidFill>
                <a:srgbClr val="231F20"/>
              </a:solidFill>
              <a:latin typeface="DMCVQC+Symbol"/>
              <a:cs typeface="DMCVQC+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5738" y="1814490"/>
            <a:ext cx="5488124" cy="3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Design</a:t>
            </a:r>
            <a:r>
              <a:rPr sz="115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various</a:t>
            </a:r>
            <a:r>
              <a:rPr sz="1150" spc="3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</a:t>
            </a:r>
            <a:r>
              <a:rPr sz="1150" spc="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namely</a:t>
            </a:r>
            <a:r>
              <a:rPr sz="1150" spc="1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array,</a:t>
            </a:r>
            <a:r>
              <a:rPr sz="1150" spc="7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micro</a:t>
            </a:r>
            <a:r>
              <a:rPr sz="1150" spc="6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strip,</a:t>
            </a:r>
            <a:r>
              <a:rPr sz="1150" spc="4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horn,</a:t>
            </a:r>
            <a:r>
              <a:rPr sz="1150" spc="4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lens</a:t>
            </a:r>
            <a:r>
              <a:rPr sz="1150" spc="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150" spc="5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15" dirty="0">
                <a:solidFill>
                  <a:srgbClr val="231F20"/>
                </a:solidFill>
                <a:latin typeface="Times New Roman"/>
                <a:cs typeface="Times New Roman"/>
              </a:rPr>
              <a:t>aperture</a:t>
            </a:r>
            <a:r>
              <a:rPr sz="1150" spc="2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antennas,</a:t>
            </a:r>
            <a:r>
              <a:rPr sz="1150" spc="5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etc.,</a:t>
            </a:r>
          </a:p>
          <a:p>
            <a:pPr marL="0" marR="0">
              <a:lnSpc>
                <a:spcPts val="1292"/>
              </a:lnSpc>
              <a:spcBef>
                <a:spcPts val="20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1150" spc="2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150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given application.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85738" y="2243118"/>
            <a:ext cx="2703331" cy="202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Compare</a:t>
            </a:r>
            <a:r>
              <a:rPr sz="1150" spc="1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performance</a:t>
            </a:r>
            <a:r>
              <a:rPr sz="1150" spc="1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150" spc="-2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31F20"/>
                </a:solidFill>
                <a:latin typeface="Times New Roman"/>
                <a:cs typeface="Times New Roman"/>
              </a:rPr>
              <a:t>various antennas.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542544" y="9460084"/>
            <a:ext cx="62675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endParaRPr lang="en-US" sz="1150" dirty="0" smtClean="0">
              <a:solidFill>
                <a:srgbClr val="231F2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endParaRPr sz="1150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385738" y="2600308"/>
            <a:ext cx="754821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Unit – 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4300" y="2886060"/>
            <a:ext cx="678661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70"/>
              </a:lnSpc>
            </a:pPr>
            <a:r>
              <a:rPr lang="en-US" sz="1100" dirty="0" smtClean="0">
                <a:solidFill>
                  <a:srgbClr val="000000"/>
                </a:solidFill>
                <a:latin typeface="TVJSNJ+Times-Bold"/>
                <a:cs typeface="TVJSNJ+Times-Bold"/>
              </a:rPr>
              <a:t>Antenna</a:t>
            </a:r>
            <a:r>
              <a:rPr lang="en-US" sz="1100" spc="173" dirty="0" smtClean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TVJSNJ+Times-Bold"/>
                <a:cs typeface="TVJSNJ+Times-Bold"/>
              </a:rPr>
              <a:t>Basics:</a:t>
            </a:r>
            <a:r>
              <a:rPr lang="en-US" sz="1100" spc="1204" dirty="0" smtClean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Introduction,</a:t>
            </a:r>
            <a:r>
              <a:rPr lang="en-US" sz="1100" spc="16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basic</a:t>
            </a:r>
            <a:r>
              <a:rPr lang="en-US" sz="1100" spc="16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lang="en-US" sz="1100" spc="16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parameters,</a:t>
            </a:r>
            <a:r>
              <a:rPr lang="en-US" sz="1100" spc="165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patterns,</a:t>
            </a:r>
            <a:r>
              <a:rPr lang="en-US" sz="1100" spc="164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beam</a:t>
            </a:r>
          </a:p>
          <a:p>
            <a:pPr>
              <a:lnSpc>
                <a:spcPts val="1270"/>
              </a:lnSpc>
              <a:spcBef>
                <a:spcPts val="330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area,</a:t>
            </a:r>
            <a:r>
              <a:rPr lang="en-US" sz="1100" spc="46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  <a:r>
              <a:rPr lang="en-US" sz="1100" spc="46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intensity,</a:t>
            </a:r>
            <a:r>
              <a:rPr lang="en-US" sz="1100" spc="46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beam</a:t>
            </a:r>
            <a:r>
              <a:rPr lang="en-US" sz="1100" spc="442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efficiency,</a:t>
            </a:r>
            <a:r>
              <a:rPr lang="en-US" sz="1100" spc="464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directivity</a:t>
            </a:r>
            <a:r>
              <a:rPr lang="en-US" sz="1100" spc="45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and</a:t>
            </a:r>
            <a:r>
              <a:rPr lang="en-US" sz="1100" spc="45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gain,</a:t>
            </a:r>
            <a:r>
              <a:rPr lang="en-US" sz="1100" spc="448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</a:p>
          <a:p>
            <a:pPr>
              <a:lnSpc>
                <a:spcPts val="1270"/>
              </a:lnSpc>
              <a:spcBef>
                <a:spcPts val="330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apertures,</a:t>
            </a:r>
            <a:r>
              <a:rPr lang="en-US" sz="1100" spc="88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effective</a:t>
            </a:r>
            <a:r>
              <a:rPr lang="en-US" sz="1100" spc="87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height,</a:t>
            </a:r>
            <a:r>
              <a:rPr lang="en-US" sz="1100" spc="882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bandwidth,</a:t>
            </a:r>
            <a:r>
              <a:rPr lang="en-US" sz="1100" spc="885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  <a:r>
              <a:rPr lang="en-US" sz="1100" spc="89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efficiency,</a:t>
            </a:r>
            <a:r>
              <a:rPr lang="en-US" sz="1100" spc="89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endParaRPr lang="en-US" sz="1100" dirty="0">
              <a:solidFill>
                <a:srgbClr val="000000"/>
              </a:solidFill>
              <a:latin typeface="FJGWEG+Times-Roman"/>
              <a:cs typeface="FJGWEG+Times-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4300" y="3529002"/>
            <a:ext cx="231936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53"/>
              </a:lnSpc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temperature and antenna f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  <a:r>
              <a:rPr lang="en-US" sz="1100" spc="-1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d zones.</a:t>
            </a:r>
            <a:endParaRPr lang="en-US" sz="1100" dirty="0">
              <a:solidFill>
                <a:srgbClr val="000000"/>
              </a:solidFill>
              <a:latin typeface="FJGWEG+Times-Roman"/>
              <a:cs typeface="FJGWEG+Times-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4300" y="3886192"/>
            <a:ext cx="1402948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60"/>
              </a:lnSpc>
            </a:pPr>
            <a:r>
              <a:rPr lang="en-US" sz="17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endParaRPr lang="en-US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4300" y="4171944"/>
            <a:ext cx="571504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96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lang="en-US" sz="1100" spc="195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lang="en-US" sz="1100" spc="19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lang="en-US" sz="1100" spc="19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source</a:t>
            </a:r>
            <a:r>
              <a:rPr lang="en-US" sz="1100" spc="19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or</a:t>
            </a:r>
            <a:r>
              <a:rPr lang="en-US" sz="1100" spc="19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radiator</a:t>
            </a:r>
            <a:r>
              <a:rPr lang="en-US" sz="1100" spc="188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lang="en-US" sz="1100" spc="19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EM</a:t>
            </a:r>
            <a:r>
              <a:rPr lang="en-US" sz="1100" spc="195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waves,</a:t>
            </a:r>
            <a:r>
              <a:rPr lang="en-US" sz="1100" spc="17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or</a:t>
            </a:r>
            <a:r>
              <a:rPr lang="en-US" sz="1100" spc="182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lang="en-US" sz="1100" spc="19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sensor</a:t>
            </a:r>
            <a:r>
              <a:rPr lang="en-US" sz="1100" spc="188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lang="en-US" sz="1100" spc="182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EM</a:t>
            </a:r>
            <a:r>
              <a:rPr lang="en-US" sz="1100" spc="18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waves.</a:t>
            </a:r>
            <a:r>
              <a:rPr lang="en-US" sz="1100" spc="185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lang="en-US" sz="1100" spc="205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lang="en-US" sz="1100" spc="19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</a:p>
          <a:p>
            <a:pPr>
              <a:lnSpc>
                <a:spcPts val="1270"/>
              </a:lnSpc>
              <a:spcBef>
                <a:spcPts val="330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transition device</a:t>
            </a:r>
            <a:r>
              <a:rPr lang="en-US" sz="1100" spc="1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or transducer between</a:t>
            </a:r>
            <a:r>
              <a:rPr lang="en-US" sz="1100" spc="1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lang="en-US" sz="1100" spc="1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guided</a:t>
            </a:r>
            <a:r>
              <a:rPr lang="en-US" sz="1100" spc="1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wave</a:t>
            </a:r>
            <a:r>
              <a:rPr lang="en-US" sz="1100" spc="12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and</a:t>
            </a:r>
            <a:r>
              <a:rPr lang="en-US" sz="1100" spc="1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lang="en-US" sz="1100" spc="1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free</a:t>
            </a:r>
            <a:r>
              <a:rPr lang="en-US" sz="1100" spc="1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space wave</a:t>
            </a:r>
          </a:p>
          <a:p>
            <a:pPr>
              <a:lnSpc>
                <a:spcPts val="1270"/>
              </a:lnSpc>
              <a:spcBef>
                <a:spcPts val="330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or</a:t>
            </a:r>
            <a:r>
              <a:rPr lang="en-US" sz="1100" spc="254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vice</a:t>
            </a:r>
            <a:r>
              <a:rPr lang="en-US" sz="1100" spc="274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versa.</a:t>
            </a:r>
            <a:r>
              <a:rPr lang="en-US" sz="1100" spc="259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lang="en-US" sz="1100" spc="26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lang="en-US" sz="1100" spc="26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an</a:t>
            </a:r>
            <a:r>
              <a:rPr lang="en-US" sz="1100" spc="279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electrical</a:t>
            </a:r>
            <a:r>
              <a:rPr lang="en-US" sz="1100" spc="28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conductor</a:t>
            </a:r>
            <a:r>
              <a:rPr lang="en-US" sz="1100" spc="26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or</a:t>
            </a:r>
            <a:r>
              <a:rPr lang="en-US" sz="1100" spc="26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system</a:t>
            </a:r>
            <a:r>
              <a:rPr lang="en-US" sz="1100" spc="25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lang="en-US" sz="1100" spc="26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conductors</a:t>
            </a:r>
            <a:r>
              <a:rPr lang="en-US" sz="1100" spc="904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that</a:t>
            </a:r>
          </a:p>
          <a:p>
            <a:pPr>
              <a:lnSpc>
                <a:spcPts val="1270"/>
              </a:lnSpc>
              <a:spcBef>
                <a:spcPts val="330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radiates</a:t>
            </a:r>
            <a:r>
              <a:rPr lang="en-US" sz="1100" spc="99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EM</a:t>
            </a:r>
            <a:r>
              <a:rPr lang="en-US" sz="1100" spc="32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energy</a:t>
            </a:r>
            <a:r>
              <a:rPr lang="en-US" sz="1100" spc="318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into</a:t>
            </a:r>
            <a:r>
              <a:rPr lang="en-US" sz="1100" spc="32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or</a:t>
            </a:r>
            <a:r>
              <a:rPr lang="en-US" sz="1100" spc="314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collects</a:t>
            </a:r>
            <a:r>
              <a:rPr lang="en-US" sz="1100" spc="32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spc="-15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EM</a:t>
            </a:r>
            <a:r>
              <a:rPr lang="en-US" sz="1100" spc="338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energy</a:t>
            </a:r>
            <a:r>
              <a:rPr lang="en-US" sz="1100" spc="304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from</a:t>
            </a:r>
            <a:r>
              <a:rPr lang="en-US" sz="1100" spc="295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free</a:t>
            </a:r>
            <a:r>
              <a:rPr lang="en-US" sz="1100" spc="322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space.</a:t>
            </a:r>
            <a:r>
              <a:rPr lang="en-US" sz="1100" spc="304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lang="en-US" sz="1100" spc="32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an</a:t>
            </a:r>
          </a:p>
          <a:p>
            <a:pPr>
              <a:lnSpc>
                <a:spcPts val="1270"/>
              </a:lnSpc>
              <a:spcBef>
                <a:spcPts val="330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impedance</a:t>
            </a:r>
            <a:r>
              <a:rPr lang="en-US" sz="1100" spc="8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matching</a:t>
            </a:r>
            <a:r>
              <a:rPr lang="en-US" sz="1100" spc="2234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device,</a:t>
            </a:r>
            <a:r>
              <a:rPr lang="en-US" sz="1100" spc="7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coupling</a:t>
            </a:r>
            <a:r>
              <a:rPr lang="en-US" sz="1100" spc="9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EM</a:t>
            </a:r>
            <a:r>
              <a:rPr lang="en-US" sz="1100" spc="88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waves</a:t>
            </a:r>
            <a:r>
              <a:rPr lang="en-US" sz="1100" spc="7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between</a:t>
            </a:r>
            <a:r>
              <a:rPr lang="en-US" sz="1100" spc="7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Transmission</a:t>
            </a:r>
          </a:p>
          <a:p>
            <a:pPr>
              <a:lnSpc>
                <a:spcPts val="1270"/>
              </a:lnSpc>
              <a:spcBef>
                <a:spcPts val="330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line and free space or</a:t>
            </a:r>
            <a:r>
              <a:rPr lang="en-US" sz="1100" spc="-18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vice versa.</a:t>
            </a:r>
            <a:endParaRPr lang="en-US" sz="1100" dirty="0">
              <a:solidFill>
                <a:srgbClr val="000000"/>
              </a:solidFill>
              <a:latin typeface="FJGWEG+Times-Roman"/>
              <a:cs typeface="FJGWEG+Times-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5738" y="5529266"/>
            <a:ext cx="3886200" cy="6181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62"/>
              </a:lnSpc>
            </a:pPr>
            <a:r>
              <a:rPr lang="en-US" sz="1200" dirty="0" smtClean="0">
                <a:solidFill>
                  <a:srgbClr val="000000"/>
                </a:solidFill>
                <a:latin typeface="TVJSNJ+Times-Bold"/>
                <a:cs typeface="TVJSNJ+Times-Bold"/>
              </a:rPr>
              <a:t>Some</a:t>
            </a:r>
            <a:r>
              <a:rPr lang="en-US" sz="1200" spc="700" dirty="0" smtClean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VJSNJ+Times-Bold"/>
                <a:cs typeface="TVJSNJ+Times-Bold"/>
              </a:rPr>
              <a:t>Antenna </a:t>
            </a:r>
            <a:r>
              <a:rPr lang="en-US" sz="1200" dirty="0" smtClean="0">
                <a:solidFill>
                  <a:srgbClr val="000000"/>
                </a:solidFill>
                <a:latin typeface="TVJSNJ+Times-Bold"/>
                <a:cs typeface="TVJSNJ+Times-Bold"/>
              </a:rPr>
              <a:t>Types</a:t>
            </a:r>
          </a:p>
          <a:p>
            <a:pPr marL="272916" marR="0">
              <a:lnSpc>
                <a:spcPts val="1270"/>
              </a:lnSpc>
              <a:spcBef>
                <a:spcPts val="128"/>
              </a:spcBef>
              <a:spcAft>
                <a:spcPts val="0"/>
              </a:spcAft>
            </a:pPr>
            <a:endParaRPr lang="en-US" sz="1200" dirty="0" smtClean="0">
              <a:solidFill>
                <a:srgbClr val="000000"/>
              </a:solidFill>
              <a:latin typeface="TVJSNJ+Times-Bold"/>
              <a:cs typeface="FJGWEG+Times-Roman"/>
            </a:endParaRPr>
          </a:p>
          <a:p>
            <a:pPr marL="272916" marR="0">
              <a:lnSpc>
                <a:spcPts val="1270"/>
              </a:lnSpc>
              <a:spcBef>
                <a:spcPts val="128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Wire </a:t>
            </a:r>
            <a:r>
              <a:rPr lang="en-US" sz="12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Antennas- dipoles,</a:t>
            </a:r>
            <a:r>
              <a:rPr lang="en-US" sz="1200" spc="-1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loops and</a:t>
            </a:r>
            <a:r>
              <a:rPr lang="en-US" sz="1200" spc="1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Helical</a:t>
            </a:r>
            <a:endParaRPr lang="en-US" sz="1200" dirty="0">
              <a:solidFill>
                <a:srgbClr val="000000"/>
              </a:solidFill>
              <a:latin typeface="FJGWEG+Times-Roman"/>
              <a:cs typeface="FJGWEG+Times-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1490" y="6100770"/>
            <a:ext cx="3886200" cy="6694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70"/>
              </a:lnSpc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Aperture Antennas-Horns and reflectors</a:t>
            </a:r>
          </a:p>
          <a:p>
            <a:pPr>
              <a:lnSpc>
                <a:spcPts val="1270"/>
              </a:lnSpc>
              <a:spcBef>
                <a:spcPts val="337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Array Antennas-</a:t>
            </a:r>
            <a:r>
              <a:rPr lang="en-US" sz="1100" dirty="0" err="1" smtClean="0">
                <a:solidFill>
                  <a:srgbClr val="000000"/>
                </a:solidFill>
                <a:latin typeface="FJGWEG+Times-Roman"/>
                <a:cs typeface="FJGWEG+Times-Roman"/>
              </a:rPr>
              <a:t>Yagi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, Log periodic</a:t>
            </a:r>
          </a:p>
          <a:p>
            <a:pPr>
              <a:lnSpc>
                <a:spcPts val="1270"/>
              </a:lnSpc>
              <a:spcBef>
                <a:spcPts val="337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Patch Antennas- </a:t>
            </a:r>
            <a:r>
              <a:rPr lang="en-US" sz="1100" dirty="0" err="1" smtClean="0">
                <a:solidFill>
                  <a:srgbClr val="000000"/>
                </a:solidFill>
                <a:latin typeface="FJGWEG+Times-Roman"/>
                <a:cs typeface="FJGWEG+Times-Roman"/>
              </a:rPr>
              <a:t>Microstrips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, PIFAs</a:t>
            </a:r>
            <a:endParaRPr lang="en-US" sz="1100" dirty="0">
              <a:solidFill>
                <a:srgbClr val="000000"/>
              </a:solidFill>
              <a:latin typeface="FJGWEG+Times-Roman"/>
              <a:cs typeface="FJGWEG+Times-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4300" y="6815150"/>
            <a:ext cx="5857916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TVJSNJ+Times-Bold"/>
                <a:cs typeface="TVJSNJ+Times-Bold"/>
              </a:rPr>
              <a:t>Principle-</a:t>
            </a:r>
            <a:r>
              <a:rPr lang="en-US" sz="1100" spc="86" dirty="0" smtClean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Under</a:t>
            </a:r>
            <a:r>
              <a:rPr lang="en-US" sz="1100" spc="84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time</a:t>
            </a:r>
            <a:r>
              <a:rPr lang="en-US" sz="1100" spc="8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varying</a:t>
            </a:r>
            <a:r>
              <a:rPr lang="en-US" sz="1100" spc="9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conditions</a:t>
            </a:r>
            <a:r>
              <a:rPr lang="en-US" sz="1100" spc="7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lang="en-US" sz="1100" spc="8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Maxwell’s</a:t>
            </a:r>
            <a:r>
              <a:rPr lang="en-US" sz="1100" spc="8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equations</a:t>
            </a:r>
            <a:r>
              <a:rPr lang="en-US" sz="1100" spc="89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predict</a:t>
            </a:r>
            <a:r>
              <a:rPr lang="en-US" sz="1100" spc="89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>
              <a:lnSpc>
                <a:spcPts val="1270"/>
              </a:lnSpc>
              <a:spcBef>
                <a:spcPts val="337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  <a:r>
              <a:rPr lang="en-US" sz="1100" spc="292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lang="en-US" sz="1100" spc="29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EM</a:t>
            </a:r>
            <a:r>
              <a:rPr lang="en-US" sz="1100" spc="30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energy</a:t>
            </a:r>
            <a:r>
              <a:rPr lang="en-US" sz="1100" spc="28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from</a:t>
            </a:r>
            <a:r>
              <a:rPr lang="en-US" sz="1100" spc="28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current</a:t>
            </a:r>
            <a:r>
              <a:rPr lang="en-US" sz="1100" spc="302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source(or</a:t>
            </a:r>
            <a:r>
              <a:rPr lang="en-US" sz="1100" spc="29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accelerated</a:t>
            </a:r>
            <a:r>
              <a:rPr lang="en-US" sz="1100" spc="30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charge).</a:t>
            </a:r>
            <a:r>
              <a:rPr lang="en-US" sz="1100" spc="29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This</a:t>
            </a:r>
          </a:p>
          <a:p>
            <a:pPr>
              <a:lnSpc>
                <a:spcPts val="1270"/>
              </a:lnSpc>
              <a:spcBef>
                <a:spcPts val="337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happens</a:t>
            </a:r>
            <a:r>
              <a:rPr lang="en-US" sz="1100" spc="159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at</a:t>
            </a:r>
            <a:r>
              <a:rPr lang="en-US" sz="1100" spc="15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all</a:t>
            </a:r>
            <a:r>
              <a:rPr lang="en-US" sz="1100" spc="16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frequencies</a:t>
            </a:r>
            <a:r>
              <a:rPr lang="en-US" sz="1100" spc="159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lang="en-US" sz="1100" spc="152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but</a:t>
            </a:r>
            <a:r>
              <a:rPr lang="en-US" sz="1100" spc="66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lang="en-US" sz="1100" spc="66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insignificant</a:t>
            </a:r>
            <a:r>
              <a:rPr lang="en-US" sz="1100" spc="159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as</a:t>
            </a:r>
            <a:r>
              <a:rPr lang="en-US" sz="1100" spc="14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long</a:t>
            </a:r>
            <a:r>
              <a:rPr lang="en-US" sz="1100" spc="16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as</a:t>
            </a:r>
            <a:r>
              <a:rPr lang="en-US" sz="1100" spc="14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lang="en-US" sz="1100" spc="154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size</a:t>
            </a:r>
            <a:r>
              <a:rPr lang="en-US" sz="1100" spc="154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lang="en-US" sz="1100" spc="135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>
              <a:lnSpc>
                <a:spcPts val="1270"/>
              </a:lnSpc>
              <a:spcBef>
                <a:spcPts val="337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source region</a:t>
            </a:r>
            <a:r>
              <a:rPr lang="en-US" sz="1100" spc="37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is not comparable</a:t>
            </a:r>
            <a:r>
              <a:rPr lang="en-US" sz="1100" spc="1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lang="en-US" sz="1100" spc="2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the wavelength. While</a:t>
            </a:r>
            <a:r>
              <a:rPr lang="en-US" sz="1100" spc="1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FJGWEG+Times-Roman"/>
                <a:cs typeface="FJGWEG+Times-Roman"/>
              </a:rPr>
              <a:t>transmission.lines</a:t>
            </a:r>
            <a:endParaRPr lang="en-US" sz="1100" dirty="0" smtClean="0">
              <a:solidFill>
                <a:srgbClr val="000000"/>
              </a:solidFill>
              <a:latin typeface="FJGWEG+Times-Roman"/>
              <a:cs typeface="FJGWEG+Times-Roman"/>
            </a:endParaRPr>
          </a:p>
          <a:p>
            <a:pPr>
              <a:lnSpc>
                <a:spcPts val="1270"/>
              </a:lnSpc>
              <a:spcBef>
                <a:spcPts val="337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are</a:t>
            </a:r>
            <a:r>
              <a:rPr lang="en-US" sz="1100" spc="46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designed</a:t>
            </a:r>
            <a:r>
              <a:rPr lang="en-US" sz="1100" spc="47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lang="en-US" sz="1100" spc="47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minimize</a:t>
            </a:r>
            <a:r>
              <a:rPr lang="en-US" sz="1100" spc="469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this</a:t>
            </a:r>
            <a:r>
              <a:rPr lang="en-US" sz="1100" spc="47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  <a:r>
              <a:rPr lang="en-US" sz="1100" spc="47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loss,</a:t>
            </a:r>
            <a:r>
              <a:rPr lang="en-US" sz="1100" spc="46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  <a:r>
              <a:rPr lang="en-US" sz="1100" spc="47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into</a:t>
            </a:r>
            <a:r>
              <a:rPr lang="en-US" sz="1100" spc="47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free</a:t>
            </a:r>
            <a:r>
              <a:rPr lang="en-US" sz="1100" spc="454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space</a:t>
            </a:r>
          </a:p>
          <a:p>
            <a:pPr>
              <a:lnSpc>
                <a:spcPts val="1270"/>
              </a:lnSpc>
              <a:spcBef>
                <a:spcPts val="337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becomes</a:t>
            </a:r>
            <a:r>
              <a:rPr lang="en-US" sz="1100" spc="28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main</a:t>
            </a:r>
            <a:r>
              <a:rPr lang="en-US" sz="1100" spc="27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purpose</a:t>
            </a:r>
            <a:r>
              <a:rPr lang="en-US" sz="1100" spc="262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in</a:t>
            </a:r>
            <a:r>
              <a:rPr lang="en-US" sz="1100" spc="272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case</a:t>
            </a:r>
            <a:r>
              <a:rPr lang="en-US" sz="1100" spc="26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lang="en-US" sz="1100" spc="864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Antennas</a:t>
            </a:r>
            <a:r>
              <a:rPr lang="en-US" sz="1100" spc="26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.</a:t>
            </a:r>
            <a:r>
              <a:rPr lang="en-US" sz="1100" spc="26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For</a:t>
            </a:r>
            <a:r>
              <a:rPr lang="en-US" sz="1100" spc="25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steady</a:t>
            </a:r>
            <a:r>
              <a:rPr lang="en-US" sz="1100" spc="246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state</a:t>
            </a:r>
            <a:r>
              <a:rPr lang="en-US" sz="1100" spc="26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harmonic</a:t>
            </a:r>
          </a:p>
          <a:p>
            <a:pPr>
              <a:lnSpc>
                <a:spcPts val="1270"/>
              </a:lnSpc>
              <a:spcBef>
                <a:spcPts val="349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variation,</a:t>
            </a:r>
            <a:r>
              <a:rPr lang="en-US" sz="1100" spc="-1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usually</a:t>
            </a:r>
            <a:r>
              <a:rPr lang="en-US" sz="1100" spc="-18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we</a:t>
            </a:r>
            <a:r>
              <a:rPr lang="en-US" sz="1100" spc="1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focus on</a:t>
            </a:r>
            <a:r>
              <a:rPr lang="en-US" sz="1100" spc="335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time changing current For</a:t>
            </a:r>
            <a:r>
              <a:rPr lang="en-US" sz="1100" spc="-1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transients or</a:t>
            </a:r>
            <a:r>
              <a:rPr lang="en-US" sz="1100" spc="-2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pulses</a:t>
            </a:r>
          </a:p>
          <a:p>
            <a:pPr>
              <a:lnSpc>
                <a:spcPts val="1270"/>
              </a:lnSpc>
              <a:spcBef>
                <a:spcPts val="337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,we</a:t>
            </a:r>
            <a:r>
              <a:rPr lang="en-US" sz="1100" spc="469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focus</a:t>
            </a:r>
            <a:r>
              <a:rPr lang="en-US" sz="1100" spc="469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on</a:t>
            </a:r>
            <a:r>
              <a:rPr lang="en-US" sz="1100" spc="47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accelerated</a:t>
            </a:r>
            <a:r>
              <a:rPr lang="en-US" sz="1100" spc="47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charge</a:t>
            </a:r>
            <a:r>
              <a:rPr lang="en-US" sz="1100" spc="46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lang="en-US" sz="1100" spc="465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  <a:r>
              <a:rPr lang="en-US" sz="1100" spc="461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lang="en-US" sz="1100" spc="453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perpendicular</a:t>
            </a:r>
            <a:r>
              <a:rPr lang="en-US" sz="1100" spc="465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lang="en-US" sz="1100" spc="477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endParaRPr lang="en-US" sz="1100" dirty="0">
              <a:solidFill>
                <a:srgbClr val="000000"/>
              </a:solidFill>
              <a:latin typeface="FJGWEG+Times-Roman"/>
              <a:cs typeface="FJGWEG+Times-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4300" y="8458224"/>
            <a:ext cx="4029076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70"/>
              </a:lnSpc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acceleration. The radiated power is proportional to</a:t>
            </a:r>
            <a:r>
              <a:rPr lang="en-US" sz="1100" spc="1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the square</a:t>
            </a:r>
            <a:r>
              <a:rPr lang="en-US" sz="1100" spc="-12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endParaRPr lang="en-US" sz="1100" dirty="0">
              <a:solidFill>
                <a:srgbClr val="000000"/>
              </a:solidFill>
              <a:latin typeface="FJGWEG+Times-Roman"/>
              <a:cs typeface="FJGWEG+Times-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5738" y="8743976"/>
            <a:ext cx="3886200" cy="10797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628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</a:t>
            </a:r>
            <a:r>
              <a:rPr lang="en-US" sz="1100" spc="348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L or Q </a:t>
            </a:r>
            <a:r>
              <a:rPr lang="en-US" sz="1100" dirty="0" smtClean="0">
                <a:solidFill>
                  <a:srgbClr val="000000"/>
                </a:solidFill>
                <a:latin typeface="GIJANM+Times-Italic"/>
                <a:cs typeface="GIJANM+Times-Italic"/>
              </a:rPr>
              <a:t>V</a:t>
            </a:r>
          </a:p>
          <a:p>
            <a:pPr>
              <a:lnSpc>
                <a:spcPts val="1270"/>
              </a:lnSpc>
              <a:spcBef>
                <a:spcPts val="337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Where</a:t>
            </a:r>
          </a:p>
          <a:p>
            <a:pPr marL="44314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I</a:t>
            </a:r>
            <a:r>
              <a:rPr lang="en-US" sz="1100" spc="348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= Time changing current in Amps/sec</a:t>
            </a:r>
          </a:p>
          <a:p>
            <a:pPr>
              <a:lnSpc>
                <a:spcPts val="1270"/>
              </a:lnSpc>
              <a:spcBef>
                <a:spcPts val="349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L = Length of the current element in meters</a:t>
            </a:r>
          </a:p>
          <a:p>
            <a:pPr>
              <a:lnSpc>
                <a:spcPts val="1270"/>
              </a:lnSpc>
              <a:spcBef>
                <a:spcPts val="337"/>
              </a:spcBef>
            </a:pP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Q= Charge in</a:t>
            </a:r>
            <a:r>
              <a:rPr lang="en-US" sz="1100" spc="1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FJGWEG+Times-Roman"/>
                <a:cs typeface="FJGWEG+Times-Roman"/>
              </a:rPr>
              <a:t>Coulombs</a:t>
            </a:r>
            <a:endParaRPr lang="en-US" sz="1100" dirty="0">
              <a:solidFill>
                <a:srgbClr val="000000"/>
              </a:solidFill>
              <a:latin typeface="FJGWEG+Times-Roman"/>
              <a:cs typeface="FJGWEG+Times-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142993" y="1527047"/>
            <a:ext cx="3752087" cy="425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2993" y="953388"/>
            <a:ext cx="5638980" cy="60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47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earth</a:t>
            </a:r>
            <a:r>
              <a:rPr sz="1400" spc="47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serves</a:t>
            </a:r>
            <a:r>
              <a:rPr sz="1400" spc="47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4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deflect</a:t>
            </a:r>
            <a:r>
              <a:rPr sz="1400" spc="4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47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main</a:t>
            </a:r>
            <a:r>
              <a:rPr sz="1400" spc="47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beam</a:t>
            </a:r>
            <a:r>
              <a:rPr sz="1400" spc="45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upward</a:t>
            </a:r>
            <a:r>
              <a:rPr sz="1400" spc="4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</a:t>
            </a:r>
            <a:r>
              <a:rPr sz="1400" spc="4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some</a:t>
            </a:r>
            <a:r>
              <a:rPr sz="1400" spc="48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angle</a:t>
            </a:r>
            <a:r>
              <a:rPr sz="1400" spc="46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elevation.</a:t>
            </a:r>
            <a:r>
              <a:rPr sz="1400" spc="18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Combining</a:t>
            </a:r>
            <a:r>
              <a:rPr sz="1400" spc="19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with</a:t>
            </a:r>
            <a:r>
              <a:rPr sz="1400" spc="19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earth</a:t>
            </a:r>
            <a:r>
              <a:rPr sz="1400" spc="19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plane</a:t>
            </a:r>
            <a:r>
              <a:rPr sz="1400" spc="19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19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produces</a:t>
            </a:r>
            <a:r>
              <a:rPr sz="1400" spc="19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9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vertical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pattern with an angle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elevation 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α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2993" y="5816471"/>
            <a:ext cx="2382880" cy="650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Figure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3.14: Rhombic antenna</a:t>
            </a:r>
          </a:p>
          <a:p>
            <a:pPr marL="0" marR="0">
              <a:lnSpc>
                <a:spcPts val="1431"/>
              </a:lnSpc>
              <a:spcBef>
                <a:spcPts val="41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LGNTMC+Times-Bold"/>
                <a:cs typeface="LGNTMC+Times-Bold"/>
              </a:rPr>
              <a:t>Advantages</a:t>
            </a:r>
          </a:p>
          <a:p>
            <a:pPr marL="228606" marR="0">
              <a:lnSpc>
                <a:spcPts val="1270"/>
              </a:lnSpc>
              <a:spcBef>
                <a:spcPts val="43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OMDCE+Symbol"/>
                <a:cs typeface="FOMDCE+Symbol"/>
              </a:rPr>
              <a:t>•</a:t>
            </a:r>
            <a:r>
              <a:rPr sz="1400" spc="8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 is a wideband antenna.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1599" y="6514462"/>
            <a:ext cx="5409130" cy="435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OMDCE+Symbol"/>
                <a:cs typeface="FOMDCE+Symbol"/>
              </a:rPr>
              <a:t>•</a:t>
            </a:r>
            <a:r>
              <a:rPr sz="1400" spc="8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</a:t>
            </a:r>
            <a:r>
              <a:rPr sz="1400" spc="15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16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4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high</a:t>
            </a:r>
            <a:r>
              <a:rPr sz="1400" spc="16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gain</a:t>
            </a:r>
            <a:r>
              <a:rPr sz="1400" spc="16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15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5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3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required</a:t>
            </a:r>
            <a:r>
              <a:rPr sz="1400" spc="1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angle</a:t>
            </a:r>
            <a:r>
              <a:rPr sz="1400" spc="14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4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equation</a:t>
            </a:r>
            <a:r>
              <a:rPr sz="1400" spc="15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4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main</a:t>
            </a:r>
          </a:p>
          <a:p>
            <a:pPr marL="228599" marR="0">
              <a:lnSpc>
                <a:spcPts val="1270"/>
              </a:lnSpc>
              <a:spcBef>
                <a:spcPts val="53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lobe</a:t>
            </a:r>
            <a:r>
              <a:rPr sz="1400" spc="-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 obtained.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71598" y="6997570"/>
            <a:ext cx="2677856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OMDCE+Symbol"/>
                <a:cs typeface="FOMDCE+Symbol"/>
              </a:rPr>
              <a:t>•</a:t>
            </a:r>
            <a:r>
              <a:rPr sz="1400" spc="8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Design and structure</a:t>
            </a:r>
            <a:r>
              <a:rPr sz="1400" spc="-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are simple.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71598" y="7245981"/>
            <a:ext cx="4177236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OMDCE+Symbol"/>
                <a:cs typeface="FOMDCE+Symbol"/>
              </a:rPr>
              <a:t>•</a:t>
            </a:r>
            <a:r>
              <a:rPr sz="1400" spc="8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Input impedance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 constant for a range of</a:t>
            </a:r>
            <a:r>
              <a:rPr sz="1400" spc="-1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frequency.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2995" y="7611030"/>
            <a:ext cx="1250285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LGNTMC+Times-Bold"/>
                <a:cs typeface="LGNTMC+Times-Bold"/>
              </a:rPr>
              <a:t>Disadvantages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71595" y="7825102"/>
            <a:ext cx="4082726" cy="43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OMDCE+Symbol"/>
                <a:cs typeface="FOMDCE+Symbol"/>
              </a:rPr>
              <a:t>•</a:t>
            </a:r>
            <a:r>
              <a:rPr sz="1400" spc="8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 terminating resistance</a:t>
            </a:r>
            <a:r>
              <a:rPr sz="14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used efficiency is less.</a:t>
            </a:r>
          </a:p>
          <a:p>
            <a:pPr marL="4" marR="0">
              <a:lnSpc>
                <a:spcPts val="1270"/>
              </a:lnSpc>
              <a:spcBef>
                <a:spcPts val="5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OMDCE+Symbol"/>
                <a:cs typeface="FOMDCE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width of</a:t>
            </a:r>
            <a:r>
              <a:rPr sz="1400" spc="-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main lobe changes with frequency</a:t>
            </a:r>
            <a:r>
              <a:rPr sz="1200" dirty="0">
                <a:solidFill>
                  <a:srgbClr val="000000"/>
                </a:solidFill>
                <a:latin typeface="VGHVPA+Times-Roman"/>
                <a:cs typeface="VGHVPA+Times-Roman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2130552" y="8796534"/>
            <a:ext cx="118872" cy="64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42993" y="3704844"/>
            <a:ext cx="4389119" cy="2927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2993" y="955958"/>
            <a:ext cx="5638628" cy="401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Folded dipole</a:t>
            </a:r>
          </a:p>
          <a:p>
            <a:pPr marL="6" marR="0">
              <a:lnSpc>
                <a:spcPts val="1270"/>
              </a:lnSpc>
              <a:spcBef>
                <a:spcPts val="32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2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folded</a:t>
            </a:r>
            <a:r>
              <a:rPr sz="1400" spc="1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13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13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12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formed</a:t>
            </a:r>
            <a:r>
              <a:rPr sz="1400" spc="13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by</a:t>
            </a:r>
            <a:r>
              <a:rPr sz="1400" spc="10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joining</a:t>
            </a:r>
            <a:r>
              <a:rPr sz="1400" spc="13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two</a:t>
            </a:r>
            <a:r>
              <a:rPr sz="1400" spc="1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half</a:t>
            </a:r>
            <a:r>
              <a:rPr sz="1400" spc="12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wave</a:t>
            </a:r>
            <a:r>
              <a:rPr sz="1400" spc="12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</a:t>
            </a:r>
            <a:r>
              <a:rPr sz="1400" spc="1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both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3000" y="1392301"/>
            <a:ext cx="5638619" cy="435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ends</a:t>
            </a:r>
            <a:r>
              <a:rPr sz="1400" spc="14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5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splitting</a:t>
            </a:r>
            <a:r>
              <a:rPr sz="1400" spc="14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one</a:t>
            </a:r>
            <a:r>
              <a:rPr sz="1400" spc="14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3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them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14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3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middle.</a:t>
            </a:r>
            <a:r>
              <a:rPr sz="1400" spc="13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spilt</a:t>
            </a:r>
            <a:r>
              <a:rPr sz="1400" spc="14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14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1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fed</a:t>
            </a:r>
            <a:r>
              <a:rPr sz="1400" spc="1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</a:t>
            </a:r>
            <a:r>
              <a:rPr sz="1400" spc="14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53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center</a:t>
            </a:r>
            <a:r>
              <a:rPr sz="1400" spc="-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by</a:t>
            </a:r>
            <a:r>
              <a:rPr sz="1400" spc="-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 balanced transmission line as</a:t>
            </a:r>
            <a:r>
              <a:rPr sz="14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shown in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figure.15.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3000" y="1863215"/>
            <a:ext cx="5639960" cy="1845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This</a:t>
            </a:r>
            <a:r>
              <a:rPr sz="1400" spc="4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configuration</a:t>
            </a:r>
            <a:r>
              <a:rPr sz="1400" spc="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3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essentially</a:t>
            </a:r>
            <a:r>
              <a:rPr sz="1400" spc="1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two</a:t>
            </a:r>
            <a:r>
              <a:rPr sz="1400" spc="4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dipoles</a:t>
            </a:r>
            <a:r>
              <a:rPr sz="1400" spc="4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parallel</a:t>
            </a:r>
            <a:r>
              <a:rPr sz="1400" spc="4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3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therefore</a:t>
            </a:r>
            <a:r>
              <a:rPr sz="1400" spc="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has</a:t>
            </a:r>
            <a:r>
              <a:rPr sz="1400" spc="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same</a:t>
            </a:r>
            <a:r>
              <a:rPr sz="1400" spc="13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voltages</a:t>
            </a:r>
            <a:r>
              <a:rPr sz="1400" spc="13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</a:t>
            </a:r>
            <a:r>
              <a:rPr sz="1400" spc="14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ends.</a:t>
            </a:r>
            <a:r>
              <a:rPr sz="1400" spc="12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radiation</a:t>
            </a:r>
            <a:r>
              <a:rPr sz="1400" spc="12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pattern</a:t>
            </a:r>
            <a:r>
              <a:rPr sz="1400" spc="1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same</a:t>
            </a:r>
            <a:r>
              <a:rPr sz="1400" spc="13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  <a:r>
              <a:rPr sz="1400" spc="13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that</a:t>
            </a:r>
            <a:r>
              <a:rPr sz="1400" spc="12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2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13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single</a:t>
            </a:r>
          </a:p>
          <a:p>
            <a:pPr marL="0" marR="0">
              <a:lnSpc>
                <a:spcPts val="1270"/>
              </a:lnSpc>
              <a:spcBef>
                <a:spcPts val="58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dipole, but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input impedance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 higher. Since the circuit</a:t>
            </a:r>
            <a:r>
              <a:rPr sz="1400" spc="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2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two</a:t>
            </a:r>
            <a:r>
              <a:rPr sz="14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dipoles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half</a:t>
            </a:r>
            <a:r>
              <a:rPr sz="1400" spc="6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that</a:t>
            </a:r>
            <a:r>
              <a:rPr sz="1400" spc="6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</a:t>
            </a:r>
            <a:r>
              <a:rPr sz="1400" spc="8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single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radiated</a:t>
            </a:r>
            <a:r>
              <a:rPr sz="1400" spc="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power</a:t>
            </a:r>
            <a:r>
              <a:rPr sz="1400" spc="5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7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same,</a:t>
            </a:r>
          </a:p>
          <a:p>
            <a:pPr marL="0" marR="0">
              <a:lnSpc>
                <a:spcPts val="1270"/>
              </a:lnSpc>
              <a:spcBef>
                <a:spcPts val="57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 follows that the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input impedance is four</a:t>
            </a:r>
            <a:r>
              <a:rPr sz="1400" spc="-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times that of a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single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dipole.</a:t>
            </a:r>
          </a:p>
          <a:p>
            <a:pPr marL="0" marR="0">
              <a:lnSpc>
                <a:spcPts val="1553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input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impedance [radiation</a:t>
            </a:r>
            <a:r>
              <a:rPr sz="1400" spc="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resistance] for a</a:t>
            </a:r>
            <a:r>
              <a:rPr sz="1400" spc="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 around </a:t>
            </a:r>
            <a:r>
              <a:rPr sz="1400" spc="18" dirty="0">
                <a:solidFill>
                  <a:srgbClr val="000000"/>
                </a:solidFill>
                <a:latin typeface="VGHVPA+Times-Roman"/>
                <a:cs typeface="VGHVPA+Times-Roman"/>
              </a:rPr>
              <a:t>73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Ω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, hence</a:t>
            </a:r>
          </a:p>
          <a:p>
            <a:pPr marL="0" marR="0">
              <a:lnSpc>
                <a:spcPts val="1270"/>
              </a:lnSpc>
              <a:spcBef>
                <a:spcPts val="58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</a:t>
            </a:r>
            <a:r>
              <a:rPr sz="1400" spc="6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6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folded</a:t>
            </a:r>
            <a:r>
              <a:rPr sz="1400" spc="6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65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with</a:t>
            </a:r>
            <a:r>
              <a:rPr sz="1400" spc="66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2</a:t>
            </a:r>
            <a:r>
              <a:rPr sz="1400" spc="66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arms</a:t>
            </a:r>
            <a:r>
              <a:rPr sz="1400" spc="68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6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radiation</a:t>
            </a:r>
            <a:r>
              <a:rPr sz="1400" spc="67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resistance</a:t>
            </a:r>
            <a:r>
              <a:rPr sz="1400" spc="6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will</a:t>
            </a:r>
            <a:r>
              <a:rPr sz="1400" spc="66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</a:t>
            </a:r>
          </a:p>
          <a:p>
            <a:pPr marL="0" marR="0">
              <a:lnSpc>
                <a:spcPts val="1553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4 X 73</a:t>
            </a:r>
            <a:r>
              <a:rPr sz="1400" spc="-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Ω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=292 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Ω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2999" y="6671434"/>
            <a:ext cx="4230918" cy="405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 3.15: Folded dipole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If 3 arms</a:t>
            </a:r>
            <a:r>
              <a:rPr sz="1400" spc="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are used the</a:t>
            </a:r>
            <a:r>
              <a:rPr sz="1400" spc="-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resistance will be 3</a:t>
            </a:r>
            <a:r>
              <a:rPr sz="1400" spc="4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X 73 = 657</a:t>
            </a:r>
            <a:r>
              <a:rPr sz="1400" spc="104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91938" y="6838875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GHVPA+Times-Roman"/>
                <a:cs typeface="VGHVPA+Times-Roman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44438" y="6840992"/>
            <a:ext cx="284659" cy="235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Ω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2994" y="7075688"/>
            <a:ext cx="5638300" cy="941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</a:t>
            </a:r>
            <a:r>
              <a:rPr sz="1400" spc="6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impedance</a:t>
            </a:r>
            <a:r>
              <a:rPr sz="1400" spc="7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which</a:t>
            </a:r>
            <a:r>
              <a:rPr sz="1400" spc="6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not</a:t>
            </a:r>
            <a:r>
              <a:rPr sz="1400" spc="7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multiple</a:t>
            </a:r>
            <a:r>
              <a:rPr sz="1400" spc="6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73</a:t>
            </a:r>
            <a:r>
              <a:rPr sz="1400" spc="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FSISR+TTE2t00"/>
                <a:cs typeface="VFSISR+TTE2t00"/>
              </a:rPr>
              <a:t>Ω</a:t>
            </a:r>
            <a:r>
              <a:rPr sz="1400" spc="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(of</a:t>
            </a:r>
            <a:r>
              <a:rPr sz="1400" spc="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single</a:t>
            </a:r>
            <a:r>
              <a:rPr sz="1400" spc="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dipole)</a:t>
            </a:r>
            <a:r>
              <a:rPr sz="1400" spc="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radii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1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arms</a:t>
            </a:r>
            <a:r>
              <a:rPr sz="1400" spc="17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1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made</a:t>
            </a:r>
            <a:r>
              <a:rPr sz="1400" spc="1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unequal.</a:t>
            </a:r>
            <a:r>
              <a:rPr sz="1400" spc="16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By</a:t>
            </a:r>
            <a:r>
              <a:rPr sz="1400" spc="15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doing</a:t>
            </a:r>
            <a:r>
              <a:rPr sz="1400" spc="15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so,</a:t>
            </a:r>
            <a:r>
              <a:rPr sz="1400" spc="16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thicker</a:t>
            </a:r>
            <a:r>
              <a:rPr sz="1400" spc="1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15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carries</a:t>
            </a:r>
            <a:r>
              <a:rPr sz="1400" spc="17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more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circuit</a:t>
            </a:r>
            <a:r>
              <a:rPr sz="1400" spc="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compared</a:t>
            </a:r>
            <a:r>
              <a:rPr sz="1400" spc="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5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other</a:t>
            </a:r>
            <a:r>
              <a:rPr sz="1400" spc="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one.</a:t>
            </a:r>
            <a:r>
              <a:rPr sz="1400" spc="4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</a:t>
            </a:r>
            <a:r>
              <a:rPr sz="1400" spc="4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transformation</a:t>
            </a:r>
            <a:r>
              <a:rPr sz="1400" spc="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ratio</a:t>
            </a:r>
            <a:r>
              <a:rPr sz="1400" spc="5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4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1.5</a:t>
            </a:r>
            <a:r>
              <a:rPr sz="1400" spc="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</a:t>
            </a:r>
            <a:r>
              <a:rPr sz="1400" spc="3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25</a:t>
            </a:r>
            <a:r>
              <a:rPr sz="1400" spc="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can</a:t>
            </a:r>
            <a:r>
              <a:rPr sz="1400" spc="4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</a:t>
            </a:r>
          </a:p>
          <a:p>
            <a:pPr marL="0" marR="0">
              <a:lnSpc>
                <a:spcPts val="1270"/>
              </a:lnSpc>
              <a:spcBef>
                <a:spcPts val="58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achieved with</a:t>
            </a:r>
            <a:r>
              <a:rPr sz="1400" spc="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only</a:t>
            </a:r>
            <a:r>
              <a:rPr sz="1400" spc="-1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two dipoles.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42994" y="8052177"/>
            <a:ext cx="5640045" cy="434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22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folded</a:t>
            </a:r>
            <a:r>
              <a:rPr sz="1400" spc="2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dipole</a:t>
            </a:r>
            <a:r>
              <a:rPr sz="1400" spc="22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may</a:t>
            </a:r>
            <a:r>
              <a:rPr sz="1400" spc="22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</a:t>
            </a:r>
            <a:r>
              <a:rPr sz="1400" spc="22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considered</a:t>
            </a:r>
            <a:r>
              <a:rPr sz="1400" spc="22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as</a:t>
            </a:r>
            <a:r>
              <a:rPr sz="1400" spc="22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two</a:t>
            </a:r>
            <a:r>
              <a:rPr sz="1400" spc="21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short</a:t>
            </a:r>
            <a:r>
              <a:rPr sz="1400" spc="22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circuited</a:t>
            </a:r>
            <a:r>
              <a:rPr sz="1400" spc="20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quarter</a:t>
            </a:r>
            <a:r>
              <a:rPr sz="1400" spc="22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wave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transmission lines connected together and fed in series.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2994" y="8523094"/>
            <a:ext cx="5639690" cy="434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</a:t>
            </a:r>
            <a:r>
              <a:rPr sz="1400" spc="7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resonant</a:t>
            </a:r>
            <a:r>
              <a:rPr sz="1400" spc="7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frequency,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5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impedance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presented</a:t>
            </a:r>
            <a:r>
              <a:rPr sz="1400" spc="7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at</a:t>
            </a:r>
            <a:r>
              <a:rPr sz="1400" spc="50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fed</a:t>
            </a:r>
            <a:r>
              <a:rPr sz="1400" spc="6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point</a:t>
            </a:r>
            <a:r>
              <a:rPr sz="1400" spc="6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5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very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high</a:t>
            </a:r>
            <a:r>
              <a:rPr sz="1400" spc="13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(ideally</a:t>
            </a:r>
            <a:r>
              <a:rPr sz="1400" spc="118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)</a:t>
            </a:r>
            <a:r>
              <a:rPr sz="1400" spc="13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12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hence</a:t>
            </a:r>
            <a:r>
              <a:rPr sz="1400" spc="1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does</a:t>
            </a:r>
            <a:r>
              <a:rPr sz="1400" spc="1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not</a:t>
            </a:r>
            <a:r>
              <a:rPr sz="1400" spc="1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affect</a:t>
            </a:r>
            <a:r>
              <a:rPr sz="1400" spc="12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1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total</a:t>
            </a:r>
            <a:r>
              <a:rPr sz="1400" spc="12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impedance</a:t>
            </a:r>
            <a:r>
              <a:rPr sz="1400" spc="13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seen</a:t>
            </a:r>
            <a:r>
              <a:rPr sz="1400" spc="12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by</a:t>
            </a:r>
            <a:r>
              <a:rPr sz="1400" spc="10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2993" y="953388"/>
            <a:ext cx="5638087" cy="670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feeder</a:t>
            </a:r>
            <a:r>
              <a:rPr sz="1400" spc="8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on</a:t>
            </a:r>
            <a:r>
              <a:rPr sz="1400" spc="8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either</a:t>
            </a:r>
            <a:r>
              <a:rPr sz="1400" spc="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side</a:t>
            </a:r>
            <a:r>
              <a:rPr sz="1400" spc="8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</a:t>
            </a:r>
            <a:r>
              <a:rPr sz="1400" spc="7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their</a:t>
            </a:r>
            <a:r>
              <a:rPr sz="1400" spc="8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frequency,</a:t>
            </a:r>
            <a:r>
              <a:rPr sz="1400" spc="9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9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impedance</a:t>
            </a:r>
            <a:r>
              <a:rPr sz="1400" spc="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falls</a:t>
            </a:r>
            <a:r>
              <a:rPr sz="1400" spc="8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9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reactive,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but</a:t>
            </a:r>
            <a:r>
              <a:rPr sz="1400" spc="45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since</a:t>
            </a:r>
            <a:r>
              <a:rPr sz="1400" spc="45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45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Q</a:t>
            </a:r>
            <a:r>
              <a:rPr sz="1400" spc="45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45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low.</a:t>
            </a:r>
            <a:r>
              <a:rPr sz="1400" spc="44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45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fall</a:t>
            </a:r>
            <a:r>
              <a:rPr sz="1400" spc="44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46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not</a:t>
            </a:r>
            <a:r>
              <a:rPr sz="1400" spc="44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steep</a:t>
            </a:r>
            <a:r>
              <a:rPr sz="1400" spc="459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and</a:t>
            </a:r>
            <a:r>
              <a:rPr sz="1400" spc="46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  <a:r>
              <a:rPr sz="1400" spc="45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455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works</a:t>
            </a:r>
          </a:p>
          <a:p>
            <a:pPr marL="0" marR="0">
              <a:lnSpc>
                <a:spcPts val="1270"/>
              </a:lnSpc>
              <a:spcBef>
                <a:spcPts val="58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satisfactorily</a:t>
            </a:r>
            <a:r>
              <a:rPr sz="1400" spc="-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over a broad-band of frequencies.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2993" y="1659000"/>
            <a:ext cx="5637553" cy="434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</a:t>
            </a:r>
            <a:r>
              <a:rPr sz="1400" spc="18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is</a:t>
            </a:r>
            <a:r>
              <a:rPr sz="1400" spc="18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used</a:t>
            </a:r>
            <a:r>
              <a:rPr sz="1400" spc="18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for</a:t>
            </a:r>
            <a:r>
              <a:rPr sz="1400" spc="16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television</a:t>
            </a:r>
            <a:r>
              <a:rPr sz="1400" spc="18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reception</a:t>
            </a:r>
            <a:r>
              <a:rPr sz="1400" spc="18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along</a:t>
            </a:r>
            <a:r>
              <a:rPr sz="1400" spc="18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with</a:t>
            </a:r>
            <a:r>
              <a:rPr sz="1400" spc="18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same</a:t>
            </a:r>
            <a:r>
              <a:rPr sz="1400" spc="18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parasitic</a:t>
            </a:r>
            <a:r>
              <a:rPr sz="1400" spc="16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elements.</a:t>
            </a:r>
            <a:r>
              <a:rPr sz="1400" spc="17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52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antenna</a:t>
            </a:r>
            <a:r>
              <a:rPr sz="1400" spc="-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than is referred as</a:t>
            </a:r>
            <a:r>
              <a:rPr sz="14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Yagi-Uda antenna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426" y="3340071"/>
            <a:ext cx="5997491" cy="600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G.PULLAIAH COLLEGE OF ENGINEERING AND</a:t>
            </a:r>
          </a:p>
          <a:p>
            <a:pPr marL="1311528" marR="0">
              <a:lnSpc>
                <a:spcPts val="2213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TECHNOLOGY, KURNOOL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09977" y="3902427"/>
            <a:ext cx="2324097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Department of ECE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5966" y="4464783"/>
            <a:ext cx="4468407" cy="600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Course: Antennas &amp; Wave Propagation</a:t>
            </a:r>
          </a:p>
          <a:p>
            <a:pPr marL="1844166" marR="0">
              <a:lnSpc>
                <a:spcPts val="2213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Unit-2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3964433" y="8370363"/>
            <a:ext cx="250825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19328" y="1854707"/>
            <a:ext cx="1738896" cy="33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9328" y="1187930"/>
            <a:ext cx="1461010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9125" y="2210560"/>
            <a:ext cx="6665975" cy="4365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985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antennas</a:t>
            </a:r>
            <a:r>
              <a:rPr sz="1600" spc="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feature</a:t>
            </a:r>
            <a:r>
              <a:rPr sz="160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simplicity,</a:t>
            </a:r>
            <a:r>
              <a:rPr sz="160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  <a:r>
              <a:rPr sz="1600" spc="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cost</a:t>
            </a:r>
            <a:r>
              <a:rPr sz="16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versatility.</a:t>
            </a:r>
            <a:r>
              <a:rPr sz="160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600" spc="1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600" spc="1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</a:p>
          <a:p>
            <a:pPr marL="0" marR="0">
              <a:lnSpc>
                <a:spcPts val="1767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various</a:t>
            </a:r>
            <a:r>
              <a:rPr sz="16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shapes:</a:t>
            </a:r>
            <a:r>
              <a:rPr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circular,</a:t>
            </a:r>
            <a:r>
              <a:rPr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triangular,</a:t>
            </a:r>
            <a:r>
              <a:rPr sz="16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square,</a:t>
            </a:r>
            <a:r>
              <a:rPr sz="16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elliptical,</a:t>
            </a:r>
            <a:r>
              <a:rPr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etc.</a:t>
            </a:r>
            <a:r>
              <a:rPr sz="1600" spc="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6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widely</a:t>
            </a:r>
            <a:r>
              <a:rPr sz="16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</a:p>
          <a:p>
            <a:pPr marL="0" marR="0">
              <a:lnSpc>
                <a:spcPts val="18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communication</a:t>
            </a:r>
            <a:r>
              <a:rPr sz="1600" spc="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links</a:t>
            </a:r>
            <a:r>
              <a:rPr sz="1600" spc="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up</a:t>
            </a:r>
            <a:r>
              <a:rPr sz="16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microwave</a:t>
            </a:r>
            <a:r>
              <a:rPr sz="16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bands</a:t>
            </a:r>
            <a:r>
              <a:rPr sz="1600" spc="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(up</a:t>
            </a:r>
            <a:r>
              <a:rPr sz="1600" spc="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≈</a:t>
            </a:r>
            <a:r>
              <a:rPr sz="1600" spc="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600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GHz).</a:t>
            </a:r>
            <a:r>
              <a:rPr sz="16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600" spc="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  <a:p>
            <a:pPr marL="0" marR="0">
              <a:lnSpc>
                <a:spcPts val="1767"/>
              </a:lnSpc>
              <a:spcBef>
                <a:spcPts val="12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also used as electromagnetic (EM)</a:t>
            </a:r>
            <a:r>
              <a:rPr sz="16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field probes in the microwave bands.</a:t>
            </a:r>
          </a:p>
          <a:p>
            <a:pPr marL="269783" marR="0">
              <a:lnSpc>
                <a:spcPts val="190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antennas</a:t>
            </a:r>
            <a:r>
              <a:rPr sz="1600" spc="3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spc="3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usually</a:t>
            </a:r>
            <a:r>
              <a:rPr sz="1600" spc="3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classified</a:t>
            </a:r>
            <a:r>
              <a:rPr sz="1600" spc="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600" spc="3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electrically</a:t>
            </a:r>
            <a:r>
              <a:rPr sz="1600" spc="3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600" spc="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600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&lt;</a:t>
            </a:r>
            <a:r>
              <a:rPr sz="16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0.1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3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254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electrically</a:t>
            </a:r>
            <a:r>
              <a:rPr sz="1600" spc="9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  <a:r>
              <a:rPr sz="1600" spc="9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24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600" i="1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VUCJJF+MT-Extra"/>
                <a:cs typeface="VUCJJF+MT-Extra"/>
              </a:rPr>
              <a:t></a:t>
            </a:r>
            <a:r>
              <a:rPr sz="16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r>
              <a:rPr sz="1600" spc="9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Here,</a:t>
            </a:r>
            <a:r>
              <a:rPr sz="1600" spc="9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600" i="1" spc="9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denotes</a:t>
            </a:r>
            <a:r>
              <a:rPr sz="1600" spc="9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9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loop’s</a:t>
            </a:r>
            <a:r>
              <a:rPr sz="1600" spc="9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circumference.</a:t>
            </a:r>
          </a:p>
          <a:p>
            <a:pPr marL="300" marR="0">
              <a:lnSpc>
                <a:spcPts val="1767"/>
              </a:lnSpc>
              <a:spcBef>
                <a:spcPts val="11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Electrically</a:t>
            </a:r>
            <a:r>
              <a:rPr sz="1600" spc="2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600" spc="2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loops</a:t>
            </a:r>
            <a:r>
              <a:rPr sz="1600" spc="2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2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single</a:t>
            </a:r>
            <a:r>
              <a:rPr sz="1600" spc="2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turn</a:t>
            </a:r>
            <a:r>
              <a:rPr sz="1600" spc="2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600" spc="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600" spc="2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600" spc="2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600" spc="2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</a:p>
          <a:p>
            <a:pPr marL="300" marR="0">
              <a:lnSpc>
                <a:spcPts val="1767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(comparable</a:t>
            </a:r>
            <a:r>
              <a:rPr sz="1600" spc="7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7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600" spc="7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loss</a:t>
            </a:r>
            <a:r>
              <a:rPr sz="1600" spc="7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resistance).</a:t>
            </a:r>
            <a:r>
              <a:rPr sz="1600" spc="7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600" spc="7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600" spc="7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7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600" spc="7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</a:p>
          <a:p>
            <a:pPr marL="30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substantially</a:t>
            </a:r>
            <a:r>
              <a:rPr sz="1600" spc="4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improved</a:t>
            </a:r>
            <a:r>
              <a:rPr sz="1600" spc="4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600" spc="4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adding</a:t>
            </a:r>
            <a:r>
              <a:rPr sz="1600" spc="4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600" spc="4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turns.</a:t>
            </a:r>
            <a:r>
              <a:rPr sz="1600" spc="4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Multi-turn</a:t>
            </a:r>
            <a:r>
              <a:rPr sz="1600" spc="4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loops</a:t>
            </a:r>
            <a:r>
              <a:rPr sz="1600" spc="4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600" spc="4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better</a:t>
            </a:r>
          </a:p>
          <a:p>
            <a:pPr marL="30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600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although</a:t>
            </a:r>
            <a:r>
              <a:rPr sz="1600" spc="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600" spc="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efficiency</a:t>
            </a:r>
            <a:r>
              <a:rPr sz="1600" spc="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still</a:t>
            </a:r>
            <a:r>
              <a:rPr sz="16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poor.</a:t>
            </a:r>
            <a:r>
              <a:rPr sz="16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why</a:t>
            </a:r>
            <a:r>
              <a:rPr sz="1600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600" spc="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  <a:p>
            <a:pPr marL="502" marR="0">
              <a:lnSpc>
                <a:spcPts val="1767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600" spc="4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mostly</a:t>
            </a:r>
            <a:r>
              <a:rPr sz="1600" spc="4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600" spc="4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receiving</a:t>
            </a:r>
            <a:r>
              <a:rPr sz="1600" spc="4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antennas</a:t>
            </a:r>
            <a:r>
              <a:rPr sz="1600" spc="4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provided</a:t>
            </a:r>
            <a:r>
              <a:rPr sz="1600" spc="4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losses</a:t>
            </a:r>
            <a:r>
              <a:rPr sz="1600" spc="4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spc="4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600" spc="4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important.</a:t>
            </a:r>
            <a:r>
              <a:rPr sz="1600" spc="4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502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600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characteristics</a:t>
            </a:r>
            <a:r>
              <a:rPr sz="16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600" spc="1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1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</a:t>
            </a:r>
            <a:r>
              <a:rPr sz="1600" spc="1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600" spc="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additionally</a:t>
            </a:r>
            <a:r>
              <a:rPr sz="1600" spc="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improved</a:t>
            </a:r>
          </a:p>
          <a:p>
            <a:pPr marL="300" marR="0">
              <a:lnSpc>
                <a:spcPts val="1767"/>
              </a:lnSpc>
              <a:spcBef>
                <a:spcPts val="7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6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inserting</a:t>
            </a:r>
            <a:r>
              <a:rPr sz="16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ferromagnetic</a:t>
            </a:r>
            <a:r>
              <a:rPr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core.</a:t>
            </a:r>
            <a:r>
              <a:rPr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Radio</a:t>
            </a:r>
            <a:r>
              <a:rPr sz="1600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receivers</a:t>
            </a:r>
            <a:r>
              <a:rPr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AM</a:t>
            </a:r>
            <a:r>
              <a:rPr sz="16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broadcast</a:t>
            </a:r>
            <a:r>
              <a:rPr sz="1600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usually</a:t>
            </a:r>
          </a:p>
          <a:p>
            <a:pPr marL="300" marR="0">
              <a:lnSpc>
                <a:spcPts val="1767"/>
              </a:lnSpc>
              <a:spcBef>
                <a:spcPts val="18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equipped with ferrite-loop antennas.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Such antennas are used in pagers, too.</a:t>
            </a:r>
          </a:p>
          <a:p>
            <a:pPr marL="270083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600" spc="3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loops,</a:t>
            </a:r>
            <a:r>
              <a:rPr sz="1600" spc="3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regardless</a:t>
            </a:r>
            <a:r>
              <a:rPr sz="160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600" spc="3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shape,</a:t>
            </a:r>
            <a:r>
              <a:rPr sz="1600" spc="3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600" spc="3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far-field</a:t>
            </a:r>
            <a:r>
              <a:rPr sz="1600" spc="3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pattern</a:t>
            </a:r>
            <a:r>
              <a:rPr sz="1600" spc="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</a:p>
          <a:p>
            <a:pPr marL="502" marR="0">
              <a:lnSpc>
                <a:spcPts val="1767"/>
              </a:lnSpc>
              <a:spcBef>
                <a:spcPts val="7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similar</a:t>
            </a:r>
            <a:r>
              <a:rPr sz="16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6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dipole</a:t>
            </a:r>
            <a:r>
              <a:rPr sz="16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normal</a:t>
            </a:r>
            <a:r>
              <a:rPr sz="1600" spc="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plane</a:t>
            </a:r>
            <a:r>
              <a:rPr sz="16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loop.</a:t>
            </a:r>
            <a:r>
              <a:rPr sz="1600" spc="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600" spc="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502" marR="0">
              <a:lnSpc>
                <a:spcPts val="1767"/>
              </a:lnSpc>
              <a:spcBef>
                <a:spcPts val="19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expected</a:t>
            </a:r>
            <a:r>
              <a:rPr sz="1600" spc="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6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600" spc="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600" spc="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dipole.</a:t>
            </a:r>
            <a:r>
              <a:rPr sz="1600" spc="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Note,</a:t>
            </a:r>
            <a:r>
              <a:rPr sz="1600" spc="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however,</a:t>
            </a:r>
            <a:r>
              <a:rPr sz="16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  <a:p>
            <a:pPr marL="30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field polarization is orthogonal to that of the electric</a:t>
            </a:r>
            <a:r>
              <a:rPr sz="1600" spc="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dipole.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9324" y="6544675"/>
            <a:ext cx="6665230" cy="730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302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600" spc="3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circumference</a:t>
            </a:r>
            <a:r>
              <a:rPr sz="1600" spc="3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3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increases,</a:t>
            </a:r>
            <a:r>
              <a:rPr sz="1600" spc="3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pattern</a:t>
            </a:r>
            <a:r>
              <a:rPr sz="1600" spc="3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600" spc="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shifts</a:t>
            </a:r>
          </a:p>
          <a:p>
            <a:pPr marL="10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towards</a:t>
            </a:r>
            <a:r>
              <a:rPr sz="1600" spc="2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loop’s</a:t>
            </a:r>
            <a:r>
              <a:rPr sz="1600" spc="2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normal,</a:t>
            </a:r>
            <a:r>
              <a:rPr sz="1600" spc="2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2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600" spc="3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600" i="1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≈</a:t>
            </a:r>
            <a:r>
              <a:rPr sz="16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39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2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600" spc="2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pattern</a:t>
            </a:r>
            <a:r>
              <a:rPr sz="1600" spc="2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767"/>
              </a:lnSpc>
              <a:spcBef>
                <a:spcPts val="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along the loop’s normal.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9324" y="7484855"/>
            <a:ext cx="4006619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600" b="1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Radiation Characteristics of</a:t>
            </a:r>
            <a:r>
              <a:rPr sz="1600" b="1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a Small Loop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8905" y="7798824"/>
            <a:ext cx="616650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 small loop is by definition a loop of constant current. Its radius satisfies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73956" y="8088112"/>
            <a:ext cx="365521" cy="575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</a:p>
          <a:p>
            <a:pPr marL="0" marR="0">
              <a:lnSpc>
                <a:spcPts val="1958"/>
              </a:lnSpc>
              <a:spcBef>
                <a:spcPts val="260"/>
              </a:spcBef>
              <a:spcAft>
                <a:spcPts val="0"/>
              </a:spcAft>
            </a:pPr>
            <a:r>
              <a:rPr sz="1600" spc="-75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53306" y="8216935"/>
            <a:ext cx="413122" cy="28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&lt;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39768" y="8239478"/>
            <a:ext cx="20307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10178" y="8239478"/>
            <a:ext cx="64372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9355" y="8677801"/>
            <a:ext cx="6664255" cy="526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" marR="0">
              <a:lnSpc>
                <a:spcPts val="196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or,</a:t>
            </a:r>
            <a:r>
              <a:rPr sz="1600" spc="1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equivalently,</a:t>
            </a:r>
            <a:r>
              <a:rPr sz="1600" spc="3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600" i="1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&lt;</a:t>
            </a:r>
            <a:r>
              <a:rPr sz="16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spc="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z="16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92" dirty="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600" spc="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limit</a:t>
            </a:r>
            <a:r>
              <a:rPr sz="1600" spc="1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(12.1)</a:t>
            </a:r>
            <a:r>
              <a:rPr sz="1600" spc="1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2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mathematically</a:t>
            </a:r>
            <a:r>
              <a:rPr sz="1600" spc="1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derived</a:t>
            </a:r>
            <a:r>
              <a:rPr sz="1600" spc="1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later</a:t>
            </a:r>
            <a:r>
              <a:rPr sz="1600" spc="1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767"/>
              </a:lnSpc>
              <a:spcBef>
                <a:spcPts val="6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600" spc="2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Lecture</a:t>
            </a:r>
            <a:r>
              <a:rPr sz="1600" spc="2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600" spc="2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first-order</a:t>
            </a:r>
            <a:r>
              <a:rPr sz="1600" spc="2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approximation</a:t>
            </a:r>
            <a:r>
              <a:rPr sz="1600" spc="2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Bessel</a:t>
            </a:r>
            <a:r>
              <a:rPr sz="1600" spc="2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6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30796" y="9429722"/>
            <a:ext cx="25374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4238832" y="8330688"/>
            <a:ext cx="23614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761788" y="8330688"/>
            <a:ext cx="10795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1998" y="7372144"/>
            <a:ext cx="33310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7522" y="6686671"/>
            <a:ext cx="238125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3536" y="4628714"/>
            <a:ext cx="101542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7093" y="3964431"/>
            <a:ext cx="436840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9134" y="3379262"/>
            <a:ext cx="436959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9328" y="732254"/>
            <a:ext cx="6664958" cy="74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6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order</a:t>
            </a:r>
            <a:r>
              <a:rPr sz="1600" spc="2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spc="93" baseline="-16515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600" spc="116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38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2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general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solution</a:t>
            </a:r>
            <a:r>
              <a:rPr sz="16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  <a:r>
              <a:rPr sz="16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Actually,</a:t>
            </a:r>
          </a:p>
          <a:p>
            <a:pPr marL="94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2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make</a:t>
            </a:r>
            <a:r>
              <a:rPr sz="1600" spc="2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sure</a:t>
            </a:r>
            <a:r>
              <a:rPr sz="1600" spc="2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2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600" spc="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600" spc="2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near-constant</a:t>
            </a:r>
            <a:r>
              <a:rPr sz="1600" spc="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distribution</a:t>
            </a:r>
            <a:r>
              <a:rPr sz="1600" spc="2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along</a:t>
            </a:r>
            <a:r>
              <a:rPr sz="1600" spc="2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loop,</a:t>
            </a:r>
            <a:r>
              <a:rPr sz="160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94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tighter limit</a:t>
            </a:r>
            <a:r>
              <a:rPr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 imposed: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44713" y="1500535"/>
            <a:ext cx="1006331" cy="286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7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&lt;</a:t>
            </a:r>
            <a:r>
              <a:rPr sz="16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0.03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spc="-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10144" y="1523210"/>
            <a:ext cx="643727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9582" y="1819890"/>
            <a:ext cx="6666526" cy="1250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or,</a:t>
            </a:r>
            <a:r>
              <a:rPr sz="1600" spc="3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600" i="1" spc="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&lt;</a:t>
            </a:r>
            <a:r>
              <a:rPr sz="16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z="16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94" dirty="0">
                <a:solidFill>
                  <a:srgbClr val="000000"/>
                </a:solidFill>
                <a:latin typeface="Times New Roman"/>
                <a:cs typeface="Times New Roman"/>
              </a:rPr>
              <a:t>5.</a:t>
            </a:r>
            <a:r>
              <a:rPr sz="1600" spc="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2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good</a:t>
            </a:r>
            <a:r>
              <a:rPr sz="16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approximate</a:t>
            </a:r>
            <a:r>
              <a:rPr sz="1600" spc="2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model</a:t>
            </a:r>
            <a:r>
              <a:rPr sz="1600" spc="2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2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600" spc="2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2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provided</a:t>
            </a:r>
            <a:r>
              <a:rPr sz="16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600" spc="2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9" marR="0">
              <a:lnSpc>
                <a:spcPts val="1767"/>
              </a:lnSpc>
              <a:spcBef>
                <a:spcPts val="6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infinitesimal loop (or</a:t>
            </a:r>
            <a:r>
              <a:rPr sz="16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infinitesimal</a:t>
            </a:r>
            <a:r>
              <a:rPr sz="1600" spc="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dipole).</a:t>
            </a:r>
          </a:p>
          <a:p>
            <a:pPr marL="269792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expressions</a:t>
            </a:r>
            <a:r>
              <a:rPr sz="16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field</a:t>
            </a:r>
            <a:r>
              <a:rPr sz="16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components</a:t>
            </a:r>
            <a:r>
              <a:rPr sz="16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600" spc="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infinitesimal</a:t>
            </a:r>
            <a:r>
              <a:rPr sz="16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</a:p>
          <a:p>
            <a:pPr marL="9" marR="0">
              <a:lnSpc>
                <a:spcPts val="1767"/>
              </a:lnSpc>
              <a:spcBef>
                <a:spcPts val="18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6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area</a:t>
            </a:r>
            <a:r>
              <a:rPr sz="1600" spc="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were</a:t>
            </a:r>
            <a:r>
              <a:rPr sz="16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already</a:t>
            </a:r>
            <a:r>
              <a:rPr sz="16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derived</a:t>
            </a:r>
            <a:r>
              <a:rPr sz="16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Lecture</a:t>
            </a:r>
            <a:r>
              <a:rPr sz="16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Here,</a:t>
            </a:r>
            <a:r>
              <a:rPr sz="16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6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give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6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far-</a:t>
            </a:r>
          </a:p>
          <a:p>
            <a:pPr marL="9" marR="0">
              <a:lnSpc>
                <a:spcPts val="1767"/>
              </a:lnSpc>
              <a:spcBef>
                <a:spcPts val="7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field components of the loop the axis of which is along the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38659" y="3106142"/>
            <a:ext cx="542995" cy="277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49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i="1" spc="58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050" spc="13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21432" y="3225828"/>
            <a:ext cx="1428280" cy="304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87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baseline="-1651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213" baseline="-165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60" dirty="0">
                <a:solidFill>
                  <a:srgbClr val="000000"/>
                </a:solidFill>
                <a:latin typeface="PIERWJ+SymbolMT"/>
                <a:cs typeface="PIERWJ+SymbolMT"/>
              </a:rPr>
              <a:t>=ηβ</a:t>
            </a:r>
            <a:r>
              <a:rPr sz="1600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aseline="2984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25" baseline="298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00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spc="9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-17" dirty="0">
                <a:solidFill>
                  <a:srgbClr val="000000"/>
                </a:solidFill>
                <a:latin typeface="Times New Roman"/>
                <a:cs typeface="Times New Roman"/>
              </a:rPr>
              <a:t>IA</a:t>
            </a:r>
            <a:r>
              <a:rPr sz="1600" spc="217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600841" y="3225828"/>
            <a:ext cx="680199" cy="28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spc="175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10105" y="3248378"/>
            <a:ext cx="643868" cy="847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(12.3)</a:t>
            </a:r>
          </a:p>
          <a:p>
            <a:pPr marL="0" marR="0">
              <a:lnSpc>
                <a:spcPts val="1767"/>
              </a:lnSpc>
              <a:spcBef>
                <a:spcPts val="284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(12.4)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166615" y="3385172"/>
            <a:ext cx="542890" cy="87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49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75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600" spc="222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  <a:p>
            <a:pPr marL="0" marR="0">
              <a:lnSpc>
                <a:spcPts val="1771"/>
              </a:lnSpc>
              <a:spcBef>
                <a:spcPts val="449"/>
              </a:spcBef>
              <a:spcAft>
                <a:spcPts val="0"/>
              </a:spcAft>
            </a:pPr>
            <a:r>
              <a:rPr sz="1600" i="1" spc="49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i="1" spc="58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050" spc="13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  <a:p>
            <a:pPr marL="49992" marR="0">
              <a:lnSpc>
                <a:spcPts val="1959"/>
              </a:lnSpc>
              <a:spcBef>
                <a:spcPts val="317"/>
              </a:spcBef>
              <a:spcAft>
                <a:spcPts val="0"/>
              </a:spcAft>
            </a:pPr>
            <a:r>
              <a:rPr sz="1600" spc="-75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600" spc="222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795388" y="3810967"/>
            <a:ext cx="1482413" cy="304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19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600" baseline="-16532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268" baseline="-165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70" dirty="0">
                <a:solidFill>
                  <a:srgbClr val="000000"/>
                </a:solidFill>
                <a:latin typeface="PIERWJ+SymbolMT"/>
                <a:cs typeface="PIERWJ+SymbolMT"/>
              </a:rPr>
              <a:t>−β</a:t>
            </a:r>
            <a:r>
              <a:rPr sz="1600" spc="-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24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99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spc="92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-18" dirty="0">
                <a:solidFill>
                  <a:srgbClr val="000000"/>
                </a:solidFill>
                <a:latin typeface="Times New Roman"/>
                <a:cs typeface="Times New Roman"/>
              </a:rPr>
              <a:t>IA</a:t>
            </a:r>
            <a:r>
              <a:rPr sz="1600" spc="218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628792" y="3810967"/>
            <a:ext cx="676632" cy="28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173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89123" y="4293908"/>
            <a:ext cx="3193185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 is obvious that the far-field pattern,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05018" y="4596080"/>
            <a:ext cx="1290806" cy="304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88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baseline="-16051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-136" baseline="-160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08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214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710203" y="4619978"/>
            <a:ext cx="64372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(12.5)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19640" y="4979554"/>
            <a:ext cx="6664256" cy="74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identical</a:t>
            </a:r>
            <a:r>
              <a:rPr sz="1600" spc="3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3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-directed</a:t>
            </a:r>
            <a:r>
              <a:rPr sz="1600" spc="3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infinitesimal</a:t>
            </a:r>
            <a:r>
              <a:rPr sz="1600" spc="3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600" spc="3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dipole</a:t>
            </a:r>
            <a:r>
              <a:rPr sz="1600" spc="3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although</a:t>
            </a:r>
            <a:r>
              <a:rPr sz="1600" spc="3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polarization</a:t>
            </a:r>
            <a:r>
              <a:rPr sz="1600" spc="5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5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orthogonal.</a:t>
            </a:r>
            <a:r>
              <a:rPr sz="1600" spc="5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600" spc="5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pattern</a:t>
            </a:r>
            <a:r>
              <a:rPr sz="1600" spc="5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5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identical</a:t>
            </a:r>
            <a:r>
              <a:rPr sz="16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5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5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767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infinitesimal electric dipole: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398610" y="5753982"/>
            <a:ext cx="1304834" cy="28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174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600" spc="-108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216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212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710120" y="5776694"/>
            <a:ext cx="643727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(12.6)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19328" y="6113044"/>
            <a:ext cx="1488916" cy="26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Times New Roman"/>
                <a:cs typeface="Times New Roman"/>
              </a:rPr>
              <a:t>Radiated power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300223" y="6427417"/>
            <a:ext cx="376535" cy="552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56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0" marR="0">
              <a:lnSpc>
                <a:spcPts val="1960"/>
              </a:lnSpc>
              <a:spcBef>
                <a:spcPts val="267"/>
              </a:spcBef>
              <a:spcAft>
                <a:spcPts val="0"/>
              </a:spcAft>
            </a:pPr>
            <a:r>
              <a:rPr sz="1600" spc="-17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η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049403" y="6504063"/>
            <a:ext cx="524210" cy="41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425" dirty="0">
                <a:solidFill>
                  <a:srgbClr val="000000"/>
                </a:solidFill>
                <a:latin typeface="VUCJJF+MT-Extra"/>
                <a:cs typeface="VUCJJF+MT-Extra"/>
              </a:rPr>
              <a:t></a:t>
            </a:r>
            <a:r>
              <a:rPr sz="2400" spc="-57" dirty="0">
                <a:solidFill>
                  <a:srgbClr val="000000"/>
                </a:solidFill>
                <a:latin typeface="PIERWJ+SymbolMT"/>
                <a:cs typeface="PIERWJ+SymbolMT"/>
              </a:rPr>
              <a:t>∫∫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677928" y="6533184"/>
            <a:ext cx="473421" cy="28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566921" y="6533184"/>
            <a:ext cx="1763246" cy="28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sz="16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i="1" spc="6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sz="1600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49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2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i="1" spc="138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114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19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spc="19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i="1" spc="26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210556" y="6555459"/>
            <a:ext cx="20307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65759" y="6635554"/>
            <a:ext cx="233052" cy="201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142793" y="6657007"/>
            <a:ext cx="1579067" cy="260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UCJJF+MT-Extra"/>
                <a:cs typeface="VUCJJF+MT-Extra"/>
              </a:rPr>
              <a:t></a:t>
            </a:r>
            <a:r>
              <a:rPr sz="1600" spc="-1339" dirty="0">
                <a:solidFill>
                  <a:srgbClr val="000000"/>
                </a:solidFill>
                <a:latin typeface="VUCJJF+MT-Extra"/>
                <a:cs typeface="VUCJJF+MT-Extra"/>
              </a:rPr>
              <a:t></a:t>
            </a:r>
            <a:r>
              <a:rPr sz="1600" dirty="0">
                <a:solidFill>
                  <a:srgbClr val="000000"/>
                </a:solidFill>
                <a:latin typeface="VUCJJF+MT-Extra"/>
                <a:cs typeface="VUCJJF+MT-Extra"/>
              </a:rPr>
              <a:t></a:t>
            </a:r>
            <a:r>
              <a:rPr sz="1600" spc="-1339" dirty="0">
                <a:solidFill>
                  <a:srgbClr val="000000"/>
                </a:solidFill>
                <a:latin typeface="VUCJJF+MT-Extra"/>
                <a:cs typeface="VUCJJF+MT-Extra"/>
              </a:rPr>
              <a:t></a:t>
            </a:r>
            <a:r>
              <a:rPr sz="1600" dirty="0">
                <a:solidFill>
                  <a:srgbClr val="000000"/>
                </a:solidFill>
                <a:latin typeface="VUCJJF+MT-Extra"/>
                <a:cs typeface="VUCJJF+MT-Extra"/>
              </a:rPr>
              <a:t></a:t>
            </a:r>
            <a:r>
              <a:rPr sz="1600" spc="-1339" dirty="0">
                <a:solidFill>
                  <a:srgbClr val="000000"/>
                </a:solidFill>
                <a:latin typeface="VUCJJF+MT-Extra"/>
                <a:cs typeface="VUCJJF+MT-Extra"/>
              </a:rPr>
              <a:t></a:t>
            </a:r>
            <a:r>
              <a:rPr sz="1600" dirty="0">
                <a:solidFill>
                  <a:srgbClr val="000000"/>
                </a:solidFill>
                <a:latin typeface="VUCJJF+MT-Extra"/>
                <a:cs typeface="VUCJJF+MT-Extra"/>
              </a:rPr>
              <a:t>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604752" y="6882609"/>
            <a:ext cx="271321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ds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542478" y="7113169"/>
            <a:ext cx="466864" cy="551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309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0" marR="0">
              <a:lnSpc>
                <a:spcPts val="1958"/>
              </a:lnSpc>
              <a:spcBef>
                <a:spcPts val="266"/>
              </a:spcBef>
              <a:spcAft>
                <a:spcPts val="0"/>
              </a:spcAft>
            </a:pP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180825" y="7218799"/>
            <a:ext cx="473157" cy="286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889856" y="7186491"/>
            <a:ext cx="1022376" cy="340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671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baseline="45478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600" spc="598" baseline="454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IA</a:t>
            </a:r>
          </a:p>
          <a:p>
            <a:pPr marL="0" marR="0">
              <a:lnSpc>
                <a:spcPts val="22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ηβ</a:t>
            </a:r>
            <a:r>
              <a:rPr sz="1600" spc="6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PIERWJ+SymbolMT"/>
                <a:cs typeface="PIERWJ+SymbolMT"/>
              </a:rPr>
              <a:t>(</a:t>
            </a:r>
            <a:r>
              <a:rPr sz="1850" spc="11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-54" dirty="0">
                <a:solidFill>
                  <a:srgbClr val="000000"/>
                </a:solidFill>
                <a:latin typeface="PIERWJ+SymbolMT"/>
                <a:cs typeface="PIERWJ+SymbolMT"/>
              </a:rPr>
              <a:t>)</a:t>
            </a:r>
            <a:r>
              <a:rPr sz="1600" baseline="56179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225" baseline="56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710134" y="7241259"/>
            <a:ext cx="643727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(12.7)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19328" y="7693433"/>
            <a:ext cx="1850316" cy="26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Times New Roman"/>
                <a:cs typeface="Times New Roman"/>
              </a:rPr>
              <a:t>Radiation resistance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504803" y="8015451"/>
            <a:ext cx="375425" cy="503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spc="45" dirty="0">
                <a:solidFill>
                  <a:srgbClr val="000000"/>
                </a:solidFill>
                <a:latin typeface="PIERWJ+SymbolMT"/>
                <a:cs typeface="PIERWJ+SymbolMT"/>
              </a:rPr>
              <a:t></a:t>
            </a:r>
            <a:r>
              <a:rPr sz="1600" baseline="65819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marL="0" marR="0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</a:t>
            </a:r>
            <a:r>
              <a:rPr sz="1600" spc="3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764963" y="8071431"/>
            <a:ext cx="254000" cy="263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129696" y="8064089"/>
            <a:ext cx="230385" cy="583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</a:t>
            </a:r>
          </a:p>
          <a:p>
            <a:pPr marL="0" marR="0">
              <a:lnSpc>
                <a:spcPts val="1960"/>
              </a:lnSpc>
              <a:spcBef>
                <a:spcPts val="32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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48361" y="8071431"/>
            <a:ext cx="350634" cy="552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132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960"/>
              </a:lnSpc>
              <a:spcBef>
                <a:spcPts val="267"/>
              </a:spcBef>
              <a:spcAft>
                <a:spcPts val="0"/>
              </a:spcAft>
            </a:pPr>
            <a:r>
              <a:rPr sz="1600" spc="156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220851" y="8177199"/>
            <a:ext cx="1139231" cy="342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5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72" dirty="0">
                <a:solidFill>
                  <a:srgbClr val="000000"/>
                </a:solidFill>
                <a:latin typeface="PIERWJ+SymbolMT"/>
                <a:cs typeface="PIERWJ+SymbolMT"/>
              </a:rPr>
              <a:t>=η</a:t>
            </a:r>
            <a:r>
              <a:rPr sz="1600" spc="7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aseline="29883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600" spc="-143" baseline="298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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710156" y="8199854"/>
            <a:ext cx="643730" cy="1074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(12.8)</a:t>
            </a:r>
          </a:p>
          <a:p>
            <a:pPr marL="3" marR="0">
              <a:lnSpc>
                <a:spcPts val="1767"/>
              </a:lnSpc>
              <a:spcBef>
                <a:spcPts val="46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(12.9)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337927" y="8294849"/>
            <a:ext cx="204448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768139" y="8359958"/>
            <a:ext cx="254000" cy="263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504803" y="8360158"/>
            <a:ext cx="230385" cy="28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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19594" y="8675593"/>
            <a:ext cx="4242930" cy="61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 free space,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η</a:t>
            </a:r>
            <a:r>
              <a:rPr sz="1600" spc="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96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26" dirty="0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3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URFHJF+TimesNewRomanPSMT"/>
                <a:cs typeface="URFHJF+TimesNewRomanPSMT"/>
              </a:rPr>
              <a:t>Ω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</a:p>
          <a:p>
            <a:pPr marL="2418689" marR="0">
              <a:lnSpc>
                <a:spcPts val="1959"/>
              </a:lnSpc>
              <a:spcBef>
                <a:spcPts val="464"/>
              </a:spcBef>
              <a:spcAft>
                <a:spcPts val="0"/>
              </a:spcAft>
            </a:pPr>
            <a:r>
              <a:rPr sz="1600" i="1" spc="-56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baseline="-16784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190" baseline="-167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≈</a:t>
            </a:r>
            <a:r>
              <a:rPr sz="16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21" dirty="0">
                <a:solidFill>
                  <a:srgbClr val="000000"/>
                </a:solidFill>
                <a:latin typeface="Times New Roman"/>
                <a:cs typeface="Times New Roman"/>
              </a:rPr>
              <a:t>31171(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z="16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56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2400" baseline="29883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400" spc="-426" baseline="298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52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2400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400" spc="-396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7130796" y="9429722"/>
            <a:ext cx="25374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2925175" y="7727278"/>
            <a:ext cx="111125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523935" y="7172447"/>
            <a:ext cx="185340" cy="781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2513" y="3513270"/>
            <a:ext cx="41751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3128" y="1850515"/>
            <a:ext cx="236140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67172" y="1850516"/>
            <a:ext cx="107950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9291" y="732254"/>
            <a:ext cx="6664931" cy="745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600" spc="3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(12.9)</a:t>
            </a:r>
            <a:r>
              <a:rPr sz="1600" spc="3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  <a:r>
              <a:rPr sz="1600" spc="3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600" spc="3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single</a:t>
            </a:r>
            <a:r>
              <a:rPr sz="1600" spc="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loop.</a:t>
            </a:r>
            <a:r>
              <a:rPr sz="16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6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</a:p>
          <a:p>
            <a:pPr marL="239" marR="0">
              <a:lnSpc>
                <a:spcPts val="1773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</a:t>
            </a:r>
            <a:r>
              <a:rPr sz="16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600" spc="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i="1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turns,</a:t>
            </a:r>
            <a:r>
              <a:rPr sz="1600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6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600" spc="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increases</a:t>
            </a:r>
            <a:r>
              <a:rPr sz="16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6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600" spc="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22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baseline="29881" dirty="0">
                <a:solidFill>
                  <a:srgbClr val="000000"/>
                </a:solidFill>
                <a:latin typeface="Times New Roman"/>
                <a:cs typeface="Times New Roman"/>
              </a:rPr>
              <a:t> 2</a:t>
            </a:r>
          </a:p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(because the radiated power increases as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1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baseline="47253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99159" y="1535274"/>
            <a:ext cx="377082" cy="503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spc="44" dirty="0">
                <a:solidFill>
                  <a:srgbClr val="000000"/>
                </a:solidFill>
                <a:latin typeface="PIERWJ+SymbolMT"/>
                <a:cs typeface="PIERWJ+SymbolMT"/>
              </a:rPr>
              <a:t></a:t>
            </a:r>
            <a:r>
              <a:rPr sz="1600" baseline="6582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marL="0" marR="0">
              <a:lnSpc>
                <a:spcPts val="132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</a:t>
            </a:r>
            <a:r>
              <a:rPr sz="1600" spc="3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70347" y="1591255"/>
            <a:ext cx="254000" cy="263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35075" y="1583913"/>
            <a:ext cx="230385" cy="583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</a:t>
            </a:r>
          </a:p>
          <a:p>
            <a:pPr marL="0" marR="0">
              <a:lnSpc>
                <a:spcPts val="1960"/>
              </a:lnSpc>
              <a:spcBef>
                <a:spcPts val="32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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42740" y="1591255"/>
            <a:ext cx="350530" cy="552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47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960"/>
              </a:lnSpc>
              <a:spcBef>
                <a:spcPts val="266"/>
              </a:spcBef>
              <a:spcAft>
                <a:spcPts val="0"/>
              </a:spcAft>
            </a:pPr>
            <a:r>
              <a:rPr sz="1600" spc="155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baseline="29839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26301" y="1697022"/>
            <a:ext cx="1312264" cy="34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5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71" dirty="0">
                <a:solidFill>
                  <a:srgbClr val="000000"/>
                </a:solidFill>
                <a:latin typeface="PIERWJ+SymbolMT"/>
                <a:cs typeface="PIERWJ+SymbolMT"/>
              </a:rPr>
              <a:t>=η</a:t>
            </a:r>
            <a:r>
              <a:rPr sz="1600" spc="7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-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aseline="29862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600" spc="-143" baseline="298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</a:t>
            </a:r>
            <a:r>
              <a:rPr sz="16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08138" y="1719806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(12.10)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43309" y="1814674"/>
            <a:ext cx="204448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73598" y="1879799"/>
            <a:ext cx="254000" cy="263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599159" y="1879975"/>
            <a:ext cx="230385" cy="28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19338" y="2218154"/>
            <a:ext cx="6666486" cy="746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relation</a:t>
            </a:r>
            <a:r>
              <a:rPr sz="1600" spc="2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2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(12.10)</a:t>
            </a:r>
            <a:r>
              <a:rPr sz="1600" spc="2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provides</a:t>
            </a:r>
            <a:r>
              <a:rPr sz="1600" spc="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2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handy</a:t>
            </a:r>
            <a:r>
              <a:rPr sz="1600" spc="2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mechanism</a:t>
            </a:r>
            <a:r>
              <a:rPr sz="1600" spc="2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2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increase</a:t>
            </a:r>
            <a:r>
              <a:rPr sz="1600" spc="5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baseline="-1648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508" baseline="-16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2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1" marR="0">
              <a:lnSpc>
                <a:spcPts val="190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radiated</a:t>
            </a:r>
            <a:r>
              <a:rPr sz="1600" spc="1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600" spc="3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13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600" spc="1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Unfortunately,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losses</a:t>
            </a:r>
            <a:r>
              <a:rPr sz="1600" spc="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1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1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6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increase</a:t>
            </a:r>
          </a:p>
          <a:p>
            <a:pPr marL="0" marR="0">
              <a:lnSpc>
                <a:spcPts val="1770"/>
              </a:lnSpc>
              <a:spcBef>
                <a:spcPts val="10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(although only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600" spc="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VUCJJF+MT-Extra"/>
                <a:cs typeface="VUCJJF+MT-Extra"/>
              </a:rPr>
              <a:t></a:t>
            </a:r>
            <a:r>
              <a:rPr sz="1600" spc="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i="1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 and this results in</a:t>
            </a:r>
            <a:r>
              <a:rPr sz="1600" spc="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low efficiency.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89075" y="2941601"/>
            <a:ext cx="5037648" cy="26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Times New Roman"/>
                <a:cs typeface="Times New Roman"/>
              </a:rPr>
              <a:t>The directivity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 the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same as that of</a:t>
            </a:r>
            <a:r>
              <a:rPr sz="16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 infinitesimal dipole: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846162" y="3254210"/>
            <a:ext cx="329514" cy="551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</a:p>
          <a:p>
            <a:pPr marL="21043" marR="0">
              <a:lnSpc>
                <a:spcPts val="1959"/>
              </a:lnSpc>
              <a:spcBef>
                <a:spcPts val="26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64426" y="3383043"/>
            <a:ext cx="683323" cy="26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i="1" spc="18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34999" y="3348570"/>
            <a:ext cx="1503141" cy="298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6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12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aseline="72236" dirty="0">
                <a:solidFill>
                  <a:srgbClr val="000000"/>
                </a:solidFill>
                <a:latin typeface="Times New Roman"/>
                <a:cs typeface="Times New Roman"/>
              </a:rPr>
              <a:t>max</a:t>
            </a:r>
            <a:r>
              <a:rPr sz="1600" spc="308" baseline="72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96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2400" baseline="-443" dirty="0">
                <a:solidFill>
                  <a:srgbClr val="000000"/>
                </a:solidFill>
                <a:latin typeface="Times New Roman"/>
                <a:cs typeface="Times New Roman"/>
              </a:rPr>
              <a:t>1.5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607941" y="3382490"/>
            <a:ext cx="745884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(12.11)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301644" y="3477352"/>
            <a:ext cx="219273" cy="186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36662" y="3636762"/>
            <a:ext cx="338194" cy="186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rad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19334" y="4110965"/>
            <a:ext cx="5100405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600" b="1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Circular Loop of</a:t>
            </a:r>
            <a:r>
              <a:rPr sz="1600" b="1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Constant Current –</a:t>
            </a:r>
            <a:r>
              <a:rPr sz="1600" b="1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General Solution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19334" y="4424935"/>
            <a:ext cx="6664894" cy="1469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783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600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far,</a:t>
            </a:r>
            <a:r>
              <a:rPr sz="1600" spc="2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600" spc="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600" spc="2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assumed</a:t>
            </a:r>
            <a:r>
              <a:rPr sz="1600" spc="2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2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infinitesimal</a:t>
            </a:r>
            <a:r>
              <a:rPr sz="1600" spc="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radius</a:t>
            </a:r>
            <a:r>
              <a:rPr sz="1600" spc="2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2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</a:p>
          <a:p>
            <a:pPr marL="0" marR="0">
              <a:lnSpc>
                <a:spcPts val="1767"/>
              </a:lnSpc>
              <a:spcBef>
                <a:spcPts val="14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allows</a:t>
            </a:r>
            <a:r>
              <a:rPr sz="1600" spc="2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600" spc="2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expressions</a:t>
            </a:r>
            <a:r>
              <a:rPr sz="16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1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infinitesimal</a:t>
            </a:r>
            <a:r>
              <a:rPr sz="1600" spc="2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2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dipole.</a:t>
            </a:r>
            <a:r>
              <a:rPr sz="1600" spc="2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Now,</a:t>
            </a:r>
          </a:p>
          <a:p>
            <a:pPr marL="202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6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derive</a:t>
            </a:r>
            <a:r>
              <a:rPr sz="1600" spc="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far</a:t>
            </a:r>
            <a:r>
              <a:rPr sz="1600" spc="1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field</a:t>
            </a:r>
            <a:r>
              <a:rPr sz="1600" spc="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1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circular</a:t>
            </a:r>
            <a:r>
              <a:rPr sz="16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loop,</a:t>
            </a:r>
            <a:r>
              <a:rPr sz="1600" spc="1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600" spc="1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might</a:t>
            </a:r>
            <a:r>
              <a:rPr sz="16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600" spc="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necessarily</a:t>
            </a:r>
            <a:r>
              <a:rPr sz="1600" spc="1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</a:p>
          <a:p>
            <a:pPr marL="202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small,</a:t>
            </a:r>
            <a:r>
              <a:rPr sz="1600" spc="1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still</a:t>
            </a:r>
            <a:r>
              <a:rPr sz="1600" spc="1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6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600" spc="1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6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distribution.</a:t>
            </a:r>
            <a:r>
              <a:rPr sz="1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600" spc="1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derivation</a:t>
            </a:r>
            <a:r>
              <a:rPr sz="1600" spc="1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illustrates</a:t>
            </a:r>
            <a:r>
              <a:rPr sz="1600" spc="1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202" marR="0">
              <a:lnSpc>
                <a:spcPts val="1767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general loop-antenna analysis as</a:t>
            </a:r>
            <a:r>
              <a:rPr sz="16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approach is used in the solutions </a:t>
            </a:r>
            <a:r>
              <a:rPr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circular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 problems of nonuniform</a:t>
            </a:r>
            <a:r>
              <a:rPr sz="16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distributions, too.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88914" y="5872764"/>
            <a:ext cx="6394267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circular</a:t>
            </a:r>
            <a:r>
              <a:rPr sz="1600" spc="2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2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600" spc="2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2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divided</a:t>
            </a:r>
            <a:r>
              <a:rPr sz="1600" spc="2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600" spc="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600" spc="2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infinite</a:t>
            </a:r>
            <a:r>
              <a:rPr sz="1600" spc="2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number</a:t>
            </a:r>
            <a:r>
              <a:rPr sz="1600" spc="2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infinitesimal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19131" y="6115184"/>
            <a:ext cx="6663968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6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elements.</a:t>
            </a:r>
            <a:r>
              <a:rPr sz="1600" spc="1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600" spc="1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6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1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figure</a:t>
            </a:r>
            <a:r>
              <a:rPr sz="16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below,</a:t>
            </a:r>
            <a:r>
              <a:rPr sz="16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position</a:t>
            </a:r>
            <a:r>
              <a:rPr sz="16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19131" y="6320840"/>
            <a:ext cx="5463190" cy="299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600" spc="2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2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xy</a:t>
            </a:r>
            <a:r>
              <a:rPr sz="1600" i="1" spc="2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plane</a:t>
            </a:r>
            <a:r>
              <a:rPr sz="1600" spc="2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2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characterized</a:t>
            </a:r>
            <a:r>
              <a:rPr sz="1600" spc="2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600" spc="4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600" baseline="60908" dirty="0">
                <a:solidFill>
                  <a:srgbClr val="000000"/>
                </a:solidFill>
                <a:latin typeface="VUCJJF+MT-Extra"/>
                <a:cs typeface="VUCJJF+MT-Extra"/>
              </a:rPr>
              <a:t></a:t>
            </a:r>
            <a:r>
              <a:rPr sz="1600" spc="89" baseline="609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≤</a:t>
            </a:r>
            <a:r>
              <a:rPr sz="1600" spc="-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0" dirty="0">
                <a:solidFill>
                  <a:srgbClr val="000000"/>
                </a:solidFill>
                <a:latin typeface="PIERWJ+SymbolMT"/>
                <a:cs typeface="PIERWJ+SymbolMT"/>
              </a:rPr>
              <a:t>j′</a:t>
            </a:r>
            <a:r>
              <a:rPr sz="1600" spc="-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&lt;</a:t>
            </a:r>
            <a:r>
              <a:rPr sz="16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360</a:t>
            </a:r>
            <a:r>
              <a:rPr sz="1600" spc="9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569843" y="6336179"/>
            <a:ext cx="205898" cy="18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UCJJF+MT-Extra"/>
                <a:cs typeface="VUCJJF+MT-Extra"/>
              </a:rPr>
              <a:t>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121523" y="6320971"/>
            <a:ext cx="485850" cy="299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sz="1600" spc="190" dirty="0">
                <a:solidFill>
                  <a:srgbClr val="000000"/>
                </a:solidFill>
                <a:latin typeface="PIERWJ+SymbolMT"/>
                <a:cs typeface="PIERWJ+SymbolMT"/>
              </a:rPr>
              <a:t>θ′</a:t>
            </a:r>
            <a:r>
              <a:rPr sz="1600" spc="-2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495814" y="6336261"/>
            <a:ext cx="887813" cy="28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90</a:t>
            </a:r>
            <a:r>
              <a:rPr sz="1600" baseline="39943" dirty="0">
                <a:solidFill>
                  <a:srgbClr val="000000"/>
                </a:solidFill>
                <a:latin typeface="VUCJJF+MT-Extra"/>
                <a:cs typeface="VUCJJF+MT-Extra"/>
              </a:rPr>
              <a:t></a:t>
            </a:r>
            <a:r>
              <a:rPr sz="1600" spc="-205" baseline="399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600" spc="2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19372" y="6573378"/>
            <a:ext cx="4666824" cy="287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position of the observation point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600" i="1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 defined by</a:t>
            </a:r>
            <a:r>
              <a:rPr sz="1600" spc="1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08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1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38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135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226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89021" y="6838823"/>
            <a:ext cx="2795270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far-field approximations are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556709" y="7140006"/>
            <a:ext cx="2999028" cy="28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≈</a:t>
            </a:r>
            <a:r>
              <a:rPr sz="16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600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19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-23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ψ</a:t>
            </a:r>
            <a:r>
              <a:rPr sz="1600" spc="-1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600" spc="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term,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608050" y="7431759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(12.12)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580687" y="7468023"/>
            <a:ext cx="603300" cy="263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600" spc="1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763198" y="7573837"/>
            <a:ext cx="2470467" cy="28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≈</a:t>
            </a:r>
            <a:r>
              <a:rPr sz="1600" spc="10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amplitude</a:t>
            </a:r>
            <a:r>
              <a:rPr sz="16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term.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572559" y="7756567"/>
            <a:ext cx="596627" cy="263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14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19288" y="8048053"/>
            <a:ext cx="6664368" cy="767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" marR="0">
              <a:lnSpc>
                <a:spcPts val="195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general,</a:t>
            </a:r>
            <a:r>
              <a:rPr sz="1600" spc="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solution</a:t>
            </a:r>
            <a:r>
              <a:rPr sz="16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b="1" spc="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does</a:t>
            </a:r>
            <a:r>
              <a:rPr sz="1600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600"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depend</a:t>
            </a:r>
            <a:r>
              <a:rPr sz="1600" spc="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600" spc="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600" spc="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cylindrical</a:t>
            </a:r>
          </a:p>
          <a:p>
            <a:pPr marL="117" marR="0">
              <a:lnSpc>
                <a:spcPts val="18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symmetry</a:t>
            </a:r>
            <a:r>
              <a:rPr sz="16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problem.</a:t>
            </a:r>
            <a:r>
              <a:rPr sz="1600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Here,</a:t>
            </a:r>
            <a:r>
              <a:rPr sz="16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600" spc="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set</a:t>
            </a:r>
            <a:r>
              <a:rPr sz="1600" spc="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67" dirty="0">
                <a:solidFill>
                  <a:srgbClr val="000000"/>
                </a:solidFill>
                <a:latin typeface="Times New Roman"/>
                <a:cs typeface="Times New Roman"/>
              </a:rPr>
              <a:t>0.</a:t>
            </a:r>
            <a:r>
              <a:rPr sz="16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angle</a:t>
            </a:r>
            <a:r>
              <a:rPr sz="1600" spc="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600" spc="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position</a:t>
            </a:r>
          </a:p>
          <a:p>
            <a:pPr marL="0" marR="0">
              <a:lnSpc>
                <a:spcPts val="1767"/>
              </a:lnSpc>
              <a:spcBef>
                <a:spcPts val="7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vector of the source point</a:t>
            </a:r>
            <a:r>
              <a:rPr sz="16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60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 that of the observation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6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600" i="1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 determined as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124697" y="8832689"/>
            <a:ext cx="5872367" cy="299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3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ψ</a:t>
            </a:r>
            <a:r>
              <a:rPr sz="1600" spc="2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584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74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b="1" spc="-584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spc="92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b="1" spc="-673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spc="-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1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spc="-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1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spc="21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4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73" dirty="0">
                <a:solidFill>
                  <a:srgbClr val="000000"/>
                </a:solidFill>
                <a:latin typeface="Times New Roman"/>
                <a:cs typeface="Times New Roman"/>
              </a:rPr>
              <a:t>(ˆ</a:t>
            </a:r>
            <a:r>
              <a:rPr sz="1600" spc="-2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17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spc="-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55" dirty="0">
                <a:solidFill>
                  <a:srgbClr val="000000"/>
                </a:solidFill>
                <a:latin typeface="PIERWJ+SymbolMT"/>
                <a:cs typeface="PIERWJ+SymbolMT"/>
              </a:rPr>
              <a:t>j′</a:t>
            </a:r>
            <a:r>
              <a:rPr sz="1600" spc="209" dirty="0">
                <a:solidFill>
                  <a:srgbClr val="000000"/>
                </a:solidFill>
                <a:latin typeface="Times New Roman"/>
                <a:cs typeface="Times New Roman"/>
              </a:rPr>
              <a:t>),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345297" y="8844677"/>
            <a:ext cx="406168" cy="28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446721" y="8844677"/>
            <a:ext cx="394759" cy="28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217981" y="8844677"/>
            <a:ext cx="403121" cy="28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spc="3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904110" y="8832689"/>
            <a:ext cx="488252" cy="299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spc="-1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130796" y="9429722"/>
            <a:ext cx="25374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3579480" y="8622154"/>
            <a:ext cx="127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860812" y="7267069"/>
            <a:ext cx="440082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934" y="7267069"/>
            <a:ext cx="250795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3002" y="5273510"/>
            <a:ext cx="1291964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85749" y="5273510"/>
            <a:ext cx="253948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9014" y="789091"/>
            <a:ext cx="4730916" cy="26525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9014" y="3302699"/>
            <a:ext cx="128653" cy="1286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36895" y="919078"/>
            <a:ext cx="289072" cy="286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750" i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93692" y="1371673"/>
            <a:ext cx="251801" cy="286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75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95313" y="1936327"/>
            <a:ext cx="314211" cy="28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75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96085" y="1974110"/>
            <a:ext cx="269136" cy="31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04675" y="2195977"/>
            <a:ext cx="306060" cy="312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PIERWJ+SymbolMT"/>
                <a:cs typeface="PIERWJ+SymbolMT"/>
              </a:rPr>
              <a:t>ψ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89204" y="2229449"/>
            <a:ext cx="264390" cy="2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75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166119" y="2437479"/>
            <a:ext cx="287349" cy="31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99176" y="2504527"/>
            <a:ext cx="239583" cy="25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550" i="1" dirty="0">
                <a:solidFill>
                  <a:srgbClr val="000080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469859" y="2606637"/>
            <a:ext cx="312666" cy="32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50" baseline="5908" dirty="0">
                <a:solidFill>
                  <a:srgbClr val="FF0000"/>
                </a:solidFill>
                <a:latin typeface="PIERWJ+SymbolMT"/>
                <a:cs typeface="PIERWJ+SymbolMT"/>
              </a:rPr>
              <a:t>′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936512" y="2651338"/>
            <a:ext cx="358108" cy="32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750" spc="129" dirty="0">
                <a:solidFill>
                  <a:srgbClr val="FF0000"/>
                </a:solidFill>
                <a:latin typeface="PIERWJ+SymbolMT"/>
                <a:cs typeface="PIERWJ+SymbolMT"/>
              </a:rPr>
              <a:t>j′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39670" y="2943486"/>
            <a:ext cx="314196" cy="286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4"/>
              </a:lnSpc>
              <a:spcBef>
                <a:spcPts val="0"/>
              </a:spcBef>
              <a:spcAft>
                <a:spcPts val="0"/>
              </a:spcAft>
            </a:pPr>
            <a:r>
              <a:rPr sz="1750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894337" y="3199612"/>
            <a:ext cx="310931" cy="328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4"/>
              </a:lnSpc>
              <a:spcBef>
                <a:spcPts val="0"/>
              </a:spcBef>
              <a:spcAft>
                <a:spcPts val="0"/>
              </a:spcAft>
            </a:pPr>
            <a:r>
              <a:rPr sz="1750" i="1" spc="8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750" baseline="-2641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063354" y="4331712"/>
            <a:ext cx="352778" cy="286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⇒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07655" y="4319806"/>
            <a:ext cx="1718877" cy="298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4" baseline="0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2400" baseline="0" dirty="0">
                <a:solidFill>
                  <a:srgbClr val="000000"/>
                </a:solidFill>
                <a:latin typeface="PIERWJ+SymbolMT"/>
                <a:cs typeface="PIERWJ+SymbolMT"/>
              </a:rPr>
              <a:t>ψ</a:t>
            </a:r>
            <a:r>
              <a:rPr sz="2400" spc="51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31" baseline="0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2400" baseline="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2400" spc="-249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8" baseline="0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2400" spc="110" baseline="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123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607960" y="4354802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(12.13)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19352" y="4700797"/>
            <a:ext cx="534736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Now the vector potential integral can be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solved for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far zone: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398442" y="4991252"/>
            <a:ext cx="365478" cy="575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75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</a:p>
          <a:p>
            <a:pPr marL="0" marR="0">
              <a:lnSpc>
                <a:spcPts val="1958"/>
              </a:lnSpc>
              <a:spcBef>
                <a:spcPts val="260"/>
              </a:spcBef>
              <a:spcAft>
                <a:spcPts val="0"/>
              </a:spcAft>
            </a:pPr>
            <a:r>
              <a:rPr sz="1600" spc="-75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032519" y="4992448"/>
            <a:ext cx="1404232" cy="284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49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i="1" spc="58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050" spc="-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spc="7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050" i="1" spc="114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050" spc="6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050" i="1" spc="12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050" spc="26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05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spc="19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050" spc="56" dirty="0">
                <a:solidFill>
                  <a:srgbClr val="000000"/>
                </a:solidFill>
                <a:latin typeface="PIERWJ+SymbolMT"/>
                <a:cs typeface="PIERWJ+SymbolMT"/>
              </a:rPr>
              <a:t>j′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673022" y="5090961"/>
            <a:ext cx="357770" cy="411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8"/>
              </a:lnSpc>
              <a:spcBef>
                <a:spcPts val="0"/>
              </a:spcBef>
              <a:spcAft>
                <a:spcPts val="0"/>
              </a:spcAft>
            </a:pPr>
            <a:r>
              <a:rPr sz="2400" spc="-791" dirty="0">
                <a:solidFill>
                  <a:srgbClr val="000000"/>
                </a:solidFill>
                <a:latin typeface="VUCJJF+MT-Extra"/>
                <a:cs typeface="VUCJJF+MT-Extra"/>
              </a:rPr>
              <a:t></a:t>
            </a: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∫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417565" y="5120096"/>
            <a:ext cx="1070185" cy="28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44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42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77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191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38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133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833249" y="5143298"/>
            <a:ext cx="296317" cy="280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74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baseline="-15998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344949" y="5143298"/>
            <a:ext cx="310547" cy="262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608099" y="5142710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(12.14)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626123" y="5302668"/>
            <a:ext cx="231461" cy="262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686118" y="5440239"/>
            <a:ext cx="241589" cy="186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19100" y="5644410"/>
            <a:ext cx="6666484" cy="1262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2400" baseline="376" dirty="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2400" spc="454" baseline="3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baseline="376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l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749" dirty="0">
                <a:solidFill>
                  <a:srgbClr val="000000"/>
                </a:solidFill>
                <a:latin typeface="QCIKQC+TimesNewRomanPS-BoldMT"/>
                <a:cs typeface="QCIKQC+TimesNewRomanPS-BoldMT"/>
              </a:rPr>
              <a:t>φ</a:t>
            </a:r>
            <a:r>
              <a:rPr sz="2400" spc="217" baseline="390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spc="-46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2400" i="1" spc="12" baseline="390" dirty="0">
                <a:solidFill>
                  <a:srgbClr val="000000"/>
                </a:solidFill>
                <a:latin typeface="Times New Roman"/>
                <a:cs typeface="Times New Roman"/>
              </a:rPr>
              <a:t>ad</a:t>
            </a:r>
            <a:r>
              <a:rPr sz="2400" spc="109" baseline="39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spc="6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4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600" spc="4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600" spc="4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4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contour.</a:t>
            </a:r>
            <a:r>
              <a:rPr sz="1600" spc="4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202" marR="0">
              <a:lnSpc>
                <a:spcPts val="1767"/>
              </a:lnSpc>
              <a:spcBef>
                <a:spcPts val="6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changes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600" spc="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along</a:t>
            </a:r>
            <a:r>
              <a:rPr sz="1600" spc="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contribution</a:t>
            </a:r>
            <a:r>
              <a:rPr sz="1600" spc="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depends</a:t>
            </a:r>
            <a:r>
              <a:rPr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767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angle</a:t>
            </a:r>
            <a:r>
              <a:rPr sz="1600" spc="1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600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600" spc="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600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1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respective</a:t>
            </a:r>
            <a:r>
              <a:rPr sz="1600" spc="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b="1" spc="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component.</a:t>
            </a:r>
            <a:r>
              <a:rPr sz="1600" spc="1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600" spc="1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600" spc="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770"/>
              </a:lnSpc>
              <a:spcBef>
                <a:spcPts val="9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6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spc="1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directed</a:t>
            </a:r>
            <a:r>
              <a:rPr sz="1600" spc="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along</a:t>
            </a:r>
            <a:r>
              <a:rPr sz="1600" spc="3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783" dirty="0">
                <a:solidFill>
                  <a:srgbClr val="000000"/>
                </a:solidFill>
                <a:latin typeface="QCIKQC+TimesNewRomanPS-BoldMT"/>
                <a:cs typeface="QCIKQC+TimesNewRomanPS-BoldMT"/>
              </a:rPr>
              <a:t>φ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ˆ ,</a:t>
            </a:r>
            <a:r>
              <a:rPr sz="1600" spc="1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600" spc="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conclude</a:t>
            </a:r>
            <a:r>
              <a:rPr sz="1600" spc="1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vector</a:t>
            </a:r>
            <a:r>
              <a:rPr sz="1600" spc="1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potential</a:t>
            </a:r>
            <a:r>
              <a:rPr sz="1600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600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</a:p>
          <a:p>
            <a:pPr marL="39311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7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component, i.e.,</a:t>
            </a:r>
            <a:r>
              <a:rPr sz="1600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1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748" dirty="0">
                <a:solidFill>
                  <a:srgbClr val="000000"/>
                </a:solidFill>
                <a:latin typeface="QCIKQC+TimesNewRomanPS-BoldMT"/>
                <a:cs typeface="QCIKQC+TimesNewRomanPS-BoldMT"/>
              </a:rPr>
              <a:t>φ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 where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55492" y="6722660"/>
            <a:ext cx="233254" cy="201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873184" y="6722832"/>
            <a:ext cx="233052" cy="201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8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333038" y="6945796"/>
            <a:ext cx="292660" cy="201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8"/>
              </a:lnSpc>
              <a:spcBef>
                <a:spcPts val="0"/>
              </a:spcBef>
              <a:spcAft>
                <a:spcPts val="0"/>
              </a:spcAft>
            </a:pPr>
            <a:r>
              <a:rPr sz="1050" spc="-16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156839" y="6985758"/>
            <a:ext cx="365496" cy="57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77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</a:p>
          <a:p>
            <a:pPr marL="0" marR="0">
              <a:lnSpc>
                <a:spcPts val="1958"/>
              </a:lnSpc>
              <a:spcBef>
                <a:spcPts val="246"/>
              </a:spcBef>
              <a:spcAft>
                <a:spcPts val="0"/>
              </a:spcAft>
            </a:pPr>
            <a:r>
              <a:rPr sz="1600" spc="-94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872714" y="6994910"/>
            <a:ext cx="549758" cy="276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43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05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i="1" spc="6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05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367555" y="7082951"/>
            <a:ext cx="235882" cy="411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∫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19122" y="7113693"/>
            <a:ext cx="2168133" cy="286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2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77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37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191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178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14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spc="18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78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3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spc="1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189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176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786586" y="7113693"/>
            <a:ext cx="681959" cy="286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51" dirty="0">
                <a:solidFill>
                  <a:srgbClr val="000000"/>
                </a:solidFill>
                <a:latin typeface="QCIKQC+TimesNewRomanPS-BoldMT"/>
                <a:cs typeface="QCIKQC+TimesNewRomanPS-BoldMT"/>
              </a:rPr>
              <a:t>φ</a:t>
            </a:r>
            <a:r>
              <a:rPr sz="1600" spc="215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dirty="0">
                <a:solidFill>
                  <a:srgbClr val="000000"/>
                </a:solidFill>
                <a:latin typeface="QCIKQC+TimesNewRomanPS-BoldMT"/>
                <a:cs typeface="QCIKQC+TimesNewRomanPS-BoldMT"/>
              </a:rPr>
              <a:t>A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979838" y="7113693"/>
            <a:ext cx="263908" cy="286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421867" y="7136883"/>
            <a:ext cx="564442" cy="279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9"/>
              </a:lnSpc>
              <a:spcBef>
                <a:spcPts val="0"/>
              </a:spcBef>
              <a:spcAft>
                <a:spcPts val="0"/>
              </a:spcAft>
            </a:pPr>
            <a:r>
              <a:rPr sz="1600" spc="11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9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spc="49" baseline="-15592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600" i="1" spc="72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511296" y="7102603"/>
            <a:ext cx="1825723" cy="297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spc="46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-781" dirty="0">
                <a:solidFill>
                  <a:srgbClr val="000000"/>
                </a:solidFill>
                <a:latin typeface="QCIKQC+TimesNewRomanPS-BoldMT"/>
                <a:cs typeface="QCIKQC+TimesNewRomanPS-BoldMT"/>
              </a:rPr>
              <a:t>φ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ˆ </a:t>
            </a:r>
            <a:r>
              <a:rPr sz="1600" spc="180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spc="-781" dirty="0">
                <a:solidFill>
                  <a:srgbClr val="000000"/>
                </a:solidFill>
                <a:latin typeface="QCIKQC+TimesNewRomanPS-BoldMT"/>
                <a:cs typeface="QCIKQC+TimesNewRomanPS-BoldMT"/>
              </a:rPr>
              <a:t>φ</a:t>
            </a:r>
            <a:r>
              <a:rPr sz="1600" spc="210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spc="-27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i="1" spc="-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spc="61" baseline="29822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baseline="29822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spc="-235" baseline="298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spc="109" baseline="29822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3" baseline="29824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2400" baseline="29822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157" baseline="298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5" baseline="29824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2400" baseline="29822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-19" baseline="298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14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923520" y="7115716"/>
            <a:ext cx="185440" cy="201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8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200802" y="7102603"/>
            <a:ext cx="1153102" cy="296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spc="123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600" spc="18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(12.15)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018725" y="7215131"/>
            <a:ext cx="233043" cy="201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8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040573" y="7295316"/>
            <a:ext cx="231467" cy="262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377085" y="7435167"/>
            <a:ext cx="219265" cy="186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719413" y="7672628"/>
            <a:ext cx="603358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097103" y="7951913"/>
            <a:ext cx="3877447" cy="299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750" dirty="0">
                <a:solidFill>
                  <a:srgbClr val="000000"/>
                </a:solidFill>
                <a:latin typeface="QCIKQC+TimesNewRomanPS-BoldMT"/>
                <a:cs typeface="QCIKQC+TimesNewRomanPS-BoldMT"/>
              </a:rPr>
              <a:t>φ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76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spc="-750" dirty="0">
                <a:solidFill>
                  <a:srgbClr val="000000"/>
                </a:solidFill>
                <a:latin typeface="QCIKQC+TimesNewRomanPS-BoldMT"/>
                <a:cs typeface="QCIKQC+TimesNewRomanPS-BoldMT"/>
              </a:rPr>
              <a:t>φ</a:t>
            </a:r>
            <a:r>
              <a:rPr sz="1600" spc="217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44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-676" dirty="0">
                <a:solidFill>
                  <a:srgbClr val="000000"/>
                </a:solidFill>
                <a:latin typeface="QCIKQC+TimesNewRomanPS-BoldMT"/>
                <a:cs typeface="QCIKQC+TimesNewRomanPS-BoldMT"/>
              </a:rPr>
              <a:t>x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spc="-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-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651" dirty="0">
                <a:solidFill>
                  <a:srgbClr val="000000"/>
                </a:solidFill>
                <a:latin typeface="QCIKQC+TimesNewRomanPS-BoldMT"/>
                <a:cs typeface="QCIKQC+TimesNewRomanPS-BoldMT"/>
              </a:rPr>
              <a:t>y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spc="-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13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222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194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spc="49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-676" dirty="0">
                <a:solidFill>
                  <a:srgbClr val="000000"/>
                </a:solidFill>
                <a:latin typeface="QCIKQC+TimesNewRomanPS-BoldMT"/>
                <a:cs typeface="QCIKQC+TimesNewRomanPS-BoldMT"/>
              </a:rPr>
              <a:t>x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spc="-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spc="110" dirty="0">
                <a:solidFill>
                  <a:srgbClr val="000000"/>
                </a:solidFill>
                <a:latin typeface="PIERWJ+SymbolMT"/>
                <a:cs typeface="PIERWJ+SymbolMT"/>
              </a:rPr>
              <a:t>j′</a:t>
            </a:r>
            <a:r>
              <a:rPr sz="1600" spc="-2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-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651" dirty="0">
                <a:solidFill>
                  <a:srgbClr val="000000"/>
                </a:solidFill>
                <a:latin typeface="QCIKQC+TimesNewRomanPS-BoldMT"/>
                <a:cs typeface="QCIKQC+TimesNewRomanPS-BoldMT"/>
              </a:rPr>
              <a:t>y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spc="-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55" dirty="0">
                <a:solidFill>
                  <a:srgbClr val="000000"/>
                </a:solidFill>
                <a:latin typeface="PIERWJ+SymbolMT"/>
                <a:cs typeface="PIERWJ+SymbolMT"/>
              </a:rPr>
              <a:t>j′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519424" y="8268702"/>
            <a:ext cx="263940" cy="6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  <a:p>
            <a:pPr marL="0" marR="0">
              <a:lnSpc>
                <a:spcPts val="1960"/>
              </a:lnSpc>
              <a:spcBef>
                <a:spcPts val="51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674745" y="8256713"/>
            <a:ext cx="2229776" cy="299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9" baseline="-5910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2400" baseline="-591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2400" spc="-327" baseline="-59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8" baseline="-5910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spc="111" dirty="0">
                <a:solidFill>
                  <a:srgbClr val="000000"/>
                </a:solidFill>
                <a:latin typeface="PIERWJ+SymbolMT"/>
                <a:cs typeface="PIERWJ+SymbolMT"/>
              </a:rPr>
              <a:t>j′</a:t>
            </a:r>
            <a:r>
              <a:rPr sz="1600" spc="-2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aseline="-5910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3600" baseline="-591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2400" spc="-354" baseline="-59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aseline="-5910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3600" spc="111" baseline="-591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607968" y="8291294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(12.16)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674745" y="8577566"/>
            <a:ext cx="1039316" cy="299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2" dirty="0">
                <a:solidFill>
                  <a:srgbClr val="000000"/>
                </a:solidFill>
                <a:latin typeface="Times New Roman"/>
                <a:cs typeface="Times New Roman"/>
              </a:rPr>
              <a:t>cos(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600" spc="-2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56" dirty="0">
                <a:solidFill>
                  <a:srgbClr val="000000"/>
                </a:solidFill>
                <a:latin typeface="PIERWJ+SymbolMT"/>
                <a:cs typeface="PIERWJ+SymbolMT"/>
              </a:rPr>
              <a:t>j′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902840" y="8589555"/>
            <a:ext cx="263940" cy="28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4057958" y="8577566"/>
            <a:ext cx="662111" cy="298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9" baseline="-5809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2400" spc="112" baseline="-5809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-49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2400" baseline="-5809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592577" y="8742073"/>
            <a:ext cx="395923" cy="201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050" spc="91" dirty="0">
                <a:solidFill>
                  <a:srgbClr val="000000"/>
                </a:solidFill>
                <a:latin typeface="PIERWJ+SymbolMT"/>
                <a:cs typeface="PIERWJ+SymbolMT"/>
              </a:rPr>
              <a:t>j=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719360" y="9018148"/>
            <a:ext cx="190531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vector potential is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7130796" y="9429722"/>
            <a:ext cx="25374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"/>
          <p:cNvSpPr/>
          <p:nvPr/>
        </p:nvSpPr>
        <p:spPr>
          <a:xfrm>
            <a:off x="3935939" y="6862874"/>
            <a:ext cx="436864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319330" y="6862874"/>
            <a:ext cx="15554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39316" y="5316013"/>
            <a:ext cx="436959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24147" y="5316012"/>
            <a:ext cx="2540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3104" y="2814764"/>
            <a:ext cx="437006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9823" y="2814763"/>
            <a:ext cx="419939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5731" y="1761935"/>
            <a:ext cx="436959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0562" y="1761934"/>
            <a:ext cx="2540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10803" y="1037082"/>
            <a:ext cx="436959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95634" y="1037082"/>
            <a:ext cx="2540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79115" y="717385"/>
            <a:ext cx="292676" cy="201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8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08321" y="754967"/>
            <a:ext cx="365521" cy="574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40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</a:p>
          <a:p>
            <a:pPr marL="0" marR="0">
              <a:lnSpc>
                <a:spcPts val="1958"/>
              </a:lnSpc>
              <a:spcBef>
                <a:spcPts val="259"/>
              </a:spcBef>
              <a:spcAft>
                <a:spcPts val="0"/>
              </a:spcAft>
            </a:pPr>
            <a:r>
              <a:rPr sz="1600" spc="-76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20328" y="764103"/>
            <a:ext cx="542995" cy="2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49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i="1" spc="58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050" spc="137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16422" y="854528"/>
            <a:ext cx="235892" cy="411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∫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159195" y="871810"/>
            <a:ext cx="1865627" cy="29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spc="163" dirty="0">
                <a:solidFill>
                  <a:srgbClr val="000000"/>
                </a:solidFill>
                <a:latin typeface="PIERWJ+SymbolMT"/>
                <a:cs typeface="PIERWJ+SymbolMT"/>
              </a:rPr>
              <a:t>j′⋅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i="1" spc="-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spc="58" baseline="29872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spc="137" baseline="29881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2400" i="1" spc="125" baseline="29872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26" baseline="29816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baseline="29881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150" baseline="298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8" baseline="29816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baseline="29881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baseline="298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26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886499" y="871810"/>
            <a:ext cx="270841" cy="29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spc="138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54672" y="883741"/>
            <a:ext cx="784563" cy="303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21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baseline="-15903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-136" baseline="-159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08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2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45" dirty="0">
                <a:solidFill>
                  <a:srgbClr val="000000"/>
                </a:solidFill>
                <a:latin typeface="Times New Roman"/>
                <a:cs typeface="Times New Roman"/>
              </a:rPr>
              <a:t>,0)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33674" y="883775"/>
            <a:ext cx="263921" cy="2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76342" y="906887"/>
            <a:ext cx="560427" cy="280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spc="94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73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spc="75" baseline="-15992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600" i="1" spc="46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604371" y="884921"/>
            <a:ext cx="185444" cy="201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8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07949" y="905990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(12.17)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686139" y="1066128"/>
            <a:ext cx="231477" cy="262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024723" y="1203568"/>
            <a:ext cx="219273" cy="18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766029" y="1441183"/>
            <a:ext cx="307558" cy="28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30" dirty="0">
                <a:solidFill>
                  <a:srgbClr val="000000"/>
                </a:solidFill>
                <a:latin typeface="PIERWJ+SymbolMT"/>
                <a:cs typeface="PIERWJ+SymbolMT"/>
              </a:rPr>
              <a:t></a:t>
            </a:r>
            <a:r>
              <a:rPr sz="1600" baseline="33953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927012" y="1441982"/>
            <a:ext cx="292676" cy="20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889567" y="1441183"/>
            <a:ext cx="230385" cy="28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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93263" y="1479640"/>
            <a:ext cx="365521" cy="575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88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</a:p>
          <a:p>
            <a:pPr marL="0" marR="0">
              <a:lnSpc>
                <a:spcPts val="1959"/>
              </a:lnSpc>
              <a:spcBef>
                <a:spcPts val="260"/>
              </a:spcBef>
              <a:spcAft>
                <a:spcPts val="0"/>
              </a:spcAft>
            </a:pPr>
            <a:r>
              <a:rPr sz="1600" spc="-75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305257" y="1488767"/>
            <a:ext cx="542994" cy="277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49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i="1" spc="58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050" spc="13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856120" y="1579364"/>
            <a:ext cx="235892" cy="41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∫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963694" y="1596609"/>
            <a:ext cx="1865591" cy="29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spc="163" dirty="0">
                <a:solidFill>
                  <a:srgbClr val="000000"/>
                </a:solidFill>
                <a:latin typeface="PIERWJ+SymbolMT"/>
                <a:cs typeface="PIERWJ+SymbolMT"/>
              </a:rPr>
              <a:t>j′⋅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i="1" spc="-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spc="58" baseline="29854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spc="136" baseline="29853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2400" i="1" spc="125" baseline="29854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26" baseline="29855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baseline="29853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151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8" baseline="29855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baseline="29853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27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690877" y="1596609"/>
            <a:ext cx="346313" cy="29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spc="-1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964422" y="1579364"/>
            <a:ext cx="235892" cy="41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∫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107252" y="1596609"/>
            <a:ext cx="1865550" cy="29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spc="162" dirty="0">
                <a:solidFill>
                  <a:srgbClr val="000000"/>
                </a:solidFill>
                <a:latin typeface="PIERWJ+SymbolMT"/>
                <a:cs typeface="PIERWJ+SymbolMT"/>
              </a:rPr>
              <a:t>j′⋅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i="1" spc="-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spc="58" baseline="29854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spc="136" baseline="29853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2400" i="1" spc="123" baseline="29854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27" baseline="29855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2400" baseline="29853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154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9" baseline="29855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2400" baseline="29853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29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834434" y="1596609"/>
            <a:ext cx="369895" cy="328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39" dirty="0">
                <a:solidFill>
                  <a:srgbClr val="000000"/>
                </a:solidFill>
                <a:latin typeface="PIERWJ+SymbolMT"/>
                <a:cs typeface="PIERWJ+SymbolMT"/>
              </a:rPr>
              <a:t>′</a:t>
            </a:r>
            <a:r>
              <a:rPr sz="1600" spc="-1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06273" y="1608501"/>
            <a:ext cx="617954" cy="304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21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baseline="-160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-136" baseline="-16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08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215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18639" y="1608504"/>
            <a:ext cx="263921" cy="28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861334" y="1631701"/>
            <a:ext cx="560427" cy="28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spc="93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7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spc="74" baseline="-15999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600" i="1" spc="48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408694" y="1609702"/>
            <a:ext cx="185444" cy="20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552246" y="1609702"/>
            <a:ext cx="185444" cy="20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766029" y="1637846"/>
            <a:ext cx="230385" cy="28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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471150" y="1791094"/>
            <a:ext cx="525266" cy="341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12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614" dirty="0">
                <a:solidFill>
                  <a:srgbClr val="000000"/>
                </a:solidFill>
                <a:latin typeface="PIERWJ+SymbolMT"/>
                <a:cs typeface="PIERWJ+SymbolMT"/>
              </a:rPr>
              <a:t>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889567" y="1811114"/>
            <a:ext cx="308371" cy="321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-614" dirty="0">
                <a:solidFill>
                  <a:srgbClr val="000000"/>
                </a:solidFill>
                <a:latin typeface="PIERWJ+SymbolMT"/>
                <a:cs typeface="PIERWJ+SymbolMT"/>
              </a:rPr>
              <a:t>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864453" y="1928683"/>
            <a:ext cx="219273" cy="18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955986" y="1913412"/>
            <a:ext cx="225803" cy="20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19222" y="2145088"/>
            <a:ext cx="6473953" cy="29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following substitution in the second integral:</a:t>
            </a:r>
            <a:r>
              <a:rPr sz="1600" spc="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09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2400" baseline="5491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2400" spc="-271" baseline="54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aseline="5491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2400" spc="-354" baseline="54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09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2400" spc="-195" baseline="5491" dirty="0">
                <a:solidFill>
                  <a:srgbClr val="000000"/>
                </a:solidFill>
                <a:latin typeface="PIERWJ+SymbolMT"/>
                <a:cs typeface="PIERWJ+SymbolMT"/>
              </a:rPr>
              <a:t>′′</a:t>
            </a:r>
            <a:r>
              <a:rPr sz="2400" spc="-151" baseline="54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222" baseline="5491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 Then,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373454" y="2493996"/>
            <a:ext cx="307577" cy="286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30" dirty="0">
                <a:solidFill>
                  <a:srgbClr val="000000"/>
                </a:solidFill>
                <a:latin typeface="PIERWJ+SymbolMT"/>
                <a:cs typeface="PIERWJ+SymbolMT"/>
              </a:rPr>
              <a:t></a:t>
            </a:r>
            <a:r>
              <a:rPr sz="1600" baseline="33953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429940" y="2494800"/>
            <a:ext cx="225812" cy="201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430799" y="2493996"/>
            <a:ext cx="230394" cy="286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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465702" y="2532454"/>
            <a:ext cx="989969" cy="57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153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i="1" spc="73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spc="74" baseline="-19319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5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i="1" spc="58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050" spc="13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  <a:p>
            <a:pPr marL="79780" marR="0">
              <a:lnSpc>
                <a:spcPts val="1959"/>
              </a:lnSpc>
              <a:spcBef>
                <a:spcPts val="128"/>
              </a:spcBef>
              <a:spcAft>
                <a:spcPts val="0"/>
              </a:spcAft>
            </a:pPr>
            <a:r>
              <a:rPr sz="1600" spc="-75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463556" y="2632172"/>
            <a:ext cx="235901" cy="41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∫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571412" y="2649423"/>
            <a:ext cx="2002048" cy="29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spc="15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i="1" spc="-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spc="58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spc="136" baseline="29853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2400" i="1" spc="125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26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baseline="29853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152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9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baseline="29853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</a:p>
          <a:p>
            <a:pPr marL="277933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34" dirty="0">
                <a:solidFill>
                  <a:srgbClr val="000000"/>
                </a:solidFill>
                <a:latin typeface="PIERWJ+SymbolMT"/>
                <a:cs typeface="PIERWJ+SymbolMT"/>
              </a:rPr>
              <a:t>j′⋅</a:t>
            </a:r>
            <a:r>
              <a:rPr sz="1600" spc="65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aseline="51437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spc="487" baseline="514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88" dirty="0">
                <a:solidFill>
                  <a:srgbClr val="000000"/>
                </a:solidFill>
                <a:latin typeface="PIERWJ+SymbolMT"/>
                <a:cs typeface="PIERWJ+SymbolMT"/>
              </a:rPr>
              <a:t>j′−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438265" y="2632172"/>
            <a:ext cx="235901" cy="41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∫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546129" y="2649423"/>
            <a:ext cx="2807838" cy="328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spc="17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i="1" spc="4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spc="58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spc="136" baseline="29853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2400" i="1" spc="122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27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baseline="29853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154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9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baseline="29853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137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</a:p>
          <a:p>
            <a:pPr marL="1505208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28" baseline="51437" dirty="0">
                <a:solidFill>
                  <a:srgbClr val="000000"/>
                </a:solidFill>
                <a:latin typeface="PIERWJ+SymbolMT"/>
                <a:cs typeface="PIERWJ+SymbolMT"/>
              </a:rPr>
              <a:t>′′</a:t>
            </a:r>
            <a:r>
              <a:rPr sz="1600" spc="614" baseline="514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1" dirty="0">
                <a:solidFill>
                  <a:srgbClr val="000000"/>
                </a:solidFill>
                <a:latin typeface="PIERWJ+SymbolMT"/>
                <a:cs typeface="PIERWJ+SymbolMT"/>
              </a:rPr>
              <a:t>j′′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600" spc="-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(12.18)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823980" y="2649423"/>
            <a:ext cx="585868" cy="29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-2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68" dirty="0">
                <a:solidFill>
                  <a:srgbClr val="000000"/>
                </a:solidFill>
                <a:latin typeface="PIERWJ+SymbolMT"/>
                <a:cs typeface="PIERWJ+SymbolMT"/>
              </a:rPr>
              <a:t>′′⋅</a:t>
            </a:r>
            <a:r>
              <a:rPr sz="1600" spc="4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32615" y="2661315"/>
            <a:ext cx="747779" cy="304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745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4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2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5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96848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2373454" y="2690659"/>
            <a:ext cx="230394" cy="286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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078544" y="2843912"/>
            <a:ext cx="525305" cy="341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12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614" dirty="0">
                <a:solidFill>
                  <a:srgbClr val="000000"/>
                </a:solidFill>
                <a:latin typeface="PIERWJ+SymbolMT"/>
                <a:cs typeface="PIERWJ+SymbolMT"/>
              </a:rPr>
              <a:t>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430799" y="2863925"/>
            <a:ext cx="308389" cy="32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-614" dirty="0">
                <a:solidFill>
                  <a:srgbClr val="000000"/>
                </a:solidFill>
                <a:latin typeface="PIERWJ+SymbolMT"/>
                <a:cs typeface="PIERWJ+SymbolMT"/>
              </a:rPr>
              <a:t>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2471891" y="2981505"/>
            <a:ext cx="219280" cy="18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4446612" y="2981505"/>
            <a:ext cx="219280" cy="18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719273" y="3234605"/>
            <a:ext cx="6664691" cy="503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integrals</a:t>
            </a:r>
            <a:r>
              <a:rPr sz="16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(12.18)</a:t>
            </a:r>
            <a:r>
              <a:rPr sz="1600" spc="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600" spc="1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expressed</a:t>
            </a:r>
            <a:r>
              <a:rPr sz="1600" spc="1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600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Bessel</a:t>
            </a:r>
            <a:r>
              <a:rPr sz="1600" spc="1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functions,</a:t>
            </a:r>
            <a:r>
              <a:rPr sz="1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 defined as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695622" y="3777451"/>
            <a:ext cx="225803" cy="201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8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703957" y="3914594"/>
            <a:ext cx="235892" cy="411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∫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811907" y="3943758"/>
            <a:ext cx="2583433" cy="303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cos(</a:t>
            </a:r>
            <a:r>
              <a:rPr sz="1600" i="1" spc="-12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spc="134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18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i="1" spc="-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baseline="29823" dirty="0">
                <a:solidFill>
                  <a:srgbClr val="000000"/>
                </a:solidFill>
                <a:latin typeface="Times New Roman"/>
                <a:cs typeface="Times New Roman"/>
              </a:rPr>
              <a:t>jz</a:t>
            </a:r>
            <a:r>
              <a:rPr sz="1600" spc="18" baseline="29823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baseline="29792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-236" baseline="29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1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116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i="1" baseline="29823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i="1" spc="-235" baseline="298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113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i="1" baseline="-17662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i="1" spc="-209" baseline="-176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6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77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600" spc="162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6608071" y="3966182"/>
            <a:ext cx="745884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(12.19)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712346" y="4263704"/>
            <a:ext cx="219273" cy="18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719379" y="4504127"/>
            <a:ext cx="6664893" cy="503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Here,</a:t>
            </a:r>
            <a:r>
              <a:rPr sz="1600" spc="2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112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i="1" baseline="-16528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i="1" spc="-209" baseline="-165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6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78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2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Bessel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600" spc="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first</a:t>
            </a:r>
            <a:r>
              <a:rPr sz="1600" spc="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kind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order</a:t>
            </a:r>
            <a:r>
              <a:rPr sz="1600" spc="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6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From (12.18)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(12.19), it follows that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2336849" y="5033763"/>
            <a:ext cx="365521" cy="575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91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</a:p>
          <a:p>
            <a:pPr marL="0" marR="0">
              <a:lnSpc>
                <a:spcPts val="1958"/>
              </a:lnSpc>
              <a:spcBef>
                <a:spcPts val="260"/>
              </a:spcBef>
              <a:spcAft>
                <a:spcPts val="0"/>
              </a:spcAft>
            </a:pPr>
            <a:r>
              <a:rPr sz="1600" spc="-75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3048844" y="5042901"/>
            <a:ext cx="542994" cy="277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49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i="1" spc="58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050" spc="13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649860" y="5162587"/>
            <a:ext cx="776289" cy="304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717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7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2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5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96838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2604921" y="5185789"/>
            <a:ext cx="560427" cy="280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spc="93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7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spc="74" baseline="-15995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600" i="1" spc="48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3493645" y="5147001"/>
            <a:ext cx="1283686" cy="371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648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i="1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42" dirty="0">
                <a:solidFill>
                  <a:srgbClr val="000000"/>
                </a:solidFill>
                <a:latin typeface="PIERWJ+SymbolMT"/>
                <a:cs typeface="PIERWJ+SymbolMT"/>
              </a:rPr>
              <a:t>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baseline="-15995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600" spc="1565" baseline="-159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163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</a:p>
          <a:p>
            <a:pPr marL="0" marR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8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</a:t>
            </a:r>
            <a:r>
              <a:rPr sz="1600" spc="11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71" dirty="0">
                <a:solidFill>
                  <a:srgbClr val="000000"/>
                </a:solidFill>
                <a:latin typeface="PIERWJ+SymbolMT"/>
                <a:cs typeface="PIERWJ+SymbolMT"/>
              </a:rPr>
              <a:t>(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4636259" y="5147001"/>
            <a:ext cx="1056096" cy="323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88" dirty="0">
                <a:solidFill>
                  <a:srgbClr val="000000"/>
                </a:solidFill>
                <a:latin typeface="PIERWJ+SymbolMT"/>
                <a:cs typeface="PIERWJ+SymbolMT"/>
              </a:rPr>
              <a:t>)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600" spc="14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48" dirty="0">
                <a:solidFill>
                  <a:srgbClr val="000000"/>
                </a:solidFill>
                <a:latin typeface="PIERWJ+SymbolMT"/>
                <a:cs typeface="PIERWJ+SymbolMT"/>
              </a:rPr>
              <a:t>(</a:t>
            </a:r>
            <a:r>
              <a:rPr sz="1600" spc="70" dirty="0">
                <a:solidFill>
                  <a:srgbClr val="000000"/>
                </a:solidFill>
                <a:latin typeface="PIERWJ+SymbolMT"/>
                <a:cs typeface="PIERWJ+SymbolMT"/>
              </a:rPr>
              <a:t>−β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040659" y="5185789"/>
            <a:ext cx="242589" cy="262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564509" y="5147001"/>
            <a:ext cx="1789478" cy="371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925" marR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-27" dirty="0">
                <a:solidFill>
                  <a:srgbClr val="000000"/>
                </a:solidFill>
                <a:latin typeface="PIERWJ+SymbolMT"/>
                <a:cs typeface="PIERWJ+SymbolMT"/>
              </a:rPr>
              <a:t>)</a:t>
            </a:r>
            <a:r>
              <a:rPr sz="1600" spc="203" dirty="0">
                <a:solidFill>
                  <a:srgbClr val="000000"/>
                </a:solidFill>
                <a:latin typeface="PIERWJ+SymbolMT"/>
                <a:cs typeface="PIERWJ+SymbolMT"/>
              </a:rPr>
              <a:t>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600" spc="19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(12.20)</a:t>
            </a:r>
          </a:p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162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14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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5130820" y="5280145"/>
            <a:ext cx="219273" cy="186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3214738" y="5345134"/>
            <a:ext cx="231477" cy="262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719495" y="5637994"/>
            <a:ext cx="603358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3123045" y="5930608"/>
            <a:ext cx="1859291" cy="286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i="1" spc="4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21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600" i="1" spc="76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600" spc="-63" dirty="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600" i="1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i="1" spc="-111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i="1" spc="4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6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76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600" spc="166" dirty="0">
                <a:solidFill>
                  <a:srgbClr val="000000"/>
                </a:solidFill>
                <a:latin typeface="Times New Roman"/>
                <a:cs typeface="Times New Roman"/>
              </a:rPr>
              <a:t>),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6607951" y="5953478"/>
            <a:ext cx="745988" cy="1041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(12.21)</a:t>
            </a:r>
          </a:p>
          <a:p>
            <a:pPr marL="104" marR="0">
              <a:lnSpc>
                <a:spcPts val="1767"/>
              </a:lnSpc>
              <a:spcBef>
                <a:spcPts val="431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(12.22)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3227418" y="6048200"/>
            <a:ext cx="219248" cy="186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4428683" y="6048200"/>
            <a:ext cx="219248" cy="186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719343" y="6290352"/>
            <a:ext cx="2375120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equation (12.20)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reduces to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3335194" y="6580647"/>
            <a:ext cx="269452" cy="286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3945456" y="6589775"/>
            <a:ext cx="542909" cy="27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49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i="1" spc="58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050" spc="13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2519797" y="6709469"/>
            <a:ext cx="1542211" cy="286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2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08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215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2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i="1" spc="13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92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i="1" spc="2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48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4412191" y="6709469"/>
            <a:ext cx="1179746" cy="303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spc="89" baseline="-15995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600" spc="7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4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spc="16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211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186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2616611" y="6811748"/>
            <a:ext cx="233035" cy="201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3658184" y="6827016"/>
            <a:ext cx="219258" cy="1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3349481" y="6892013"/>
            <a:ext cx="253977" cy="262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4111312" y="6892014"/>
            <a:ext cx="231460" cy="262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7130796" y="9429722"/>
            <a:ext cx="25374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2205808" y="5405400"/>
            <a:ext cx="12700" cy="1077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256432" y="6215819"/>
            <a:ext cx="437037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6555" y="6215820"/>
            <a:ext cx="252457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20920" y="5662577"/>
            <a:ext cx="437037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7384" y="1981427"/>
            <a:ext cx="189138" cy="3111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700" y="2221333"/>
            <a:ext cx="148932" cy="181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1649" y="849384"/>
            <a:ext cx="4375998" cy="3080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72385" y="731703"/>
            <a:ext cx="421846" cy="2108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9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18" dirty="0">
                <a:solidFill>
                  <a:srgbClr val="000000"/>
                </a:solidFill>
                <a:latin typeface="Times New Roman"/>
                <a:cs typeface="Times New Roman"/>
              </a:rPr>
              <a:t>0.6</a:t>
            </a:r>
          </a:p>
          <a:p>
            <a:pPr marL="0" marR="0">
              <a:lnSpc>
                <a:spcPts val="1809"/>
              </a:lnSpc>
              <a:spcBef>
                <a:spcPts val="606"/>
              </a:spcBef>
              <a:spcAft>
                <a:spcPts val="0"/>
              </a:spcAft>
            </a:pPr>
            <a:r>
              <a:rPr sz="1650" b="1" spc="18" dirty="0">
                <a:solidFill>
                  <a:srgbClr val="000000"/>
                </a:solidFill>
                <a:latin typeface="Times New Roman"/>
                <a:cs typeface="Times New Roman"/>
              </a:rPr>
              <a:t>0.5</a:t>
            </a:r>
          </a:p>
          <a:p>
            <a:pPr marL="0" marR="0">
              <a:lnSpc>
                <a:spcPts val="1809"/>
              </a:lnSpc>
              <a:spcBef>
                <a:spcPts val="606"/>
              </a:spcBef>
              <a:spcAft>
                <a:spcPts val="0"/>
              </a:spcAft>
            </a:pPr>
            <a:r>
              <a:rPr sz="1650" b="1" spc="18" dirty="0">
                <a:solidFill>
                  <a:srgbClr val="000000"/>
                </a:solidFill>
                <a:latin typeface="Times New Roman"/>
                <a:cs typeface="Times New Roman"/>
              </a:rPr>
              <a:t>0.4</a:t>
            </a:r>
          </a:p>
          <a:p>
            <a:pPr marL="0" marR="0">
              <a:lnSpc>
                <a:spcPts val="1809"/>
              </a:lnSpc>
              <a:spcBef>
                <a:spcPts val="656"/>
              </a:spcBef>
              <a:spcAft>
                <a:spcPts val="0"/>
              </a:spcAft>
            </a:pPr>
            <a:r>
              <a:rPr sz="1650" b="1" spc="18" dirty="0">
                <a:solidFill>
                  <a:srgbClr val="000000"/>
                </a:solidFill>
                <a:latin typeface="Times New Roman"/>
                <a:cs typeface="Times New Roman"/>
              </a:rPr>
              <a:t>0.3</a:t>
            </a:r>
          </a:p>
          <a:p>
            <a:pPr marL="0" marR="0">
              <a:lnSpc>
                <a:spcPts val="1809"/>
              </a:lnSpc>
              <a:spcBef>
                <a:spcPts val="606"/>
              </a:spcBef>
              <a:spcAft>
                <a:spcPts val="0"/>
              </a:spcAft>
            </a:pPr>
            <a:r>
              <a:rPr sz="1650" b="1" spc="18" dirty="0">
                <a:solidFill>
                  <a:srgbClr val="000000"/>
                </a:solidFill>
                <a:latin typeface="Times New Roman"/>
                <a:cs typeface="Times New Roman"/>
              </a:rPr>
              <a:t>0.2</a:t>
            </a:r>
          </a:p>
          <a:p>
            <a:pPr marL="0" marR="0">
              <a:lnSpc>
                <a:spcPts val="1809"/>
              </a:lnSpc>
              <a:spcBef>
                <a:spcPts val="606"/>
              </a:spcBef>
              <a:spcAft>
                <a:spcPts val="0"/>
              </a:spcAft>
            </a:pPr>
            <a:r>
              <a:rPr sz="1650" b="1" spc="18" dirty="0">
                <a:solidFill>
                  <a:srgbClr val="000000"/>
                </a:solidFill>
                <a:latin typeface="Times New Roman"/>
                <a:cs typeface="Times New Roman"/>
              </a:rPr>
              <a:t>0.1</a:t>
            </a:r>
          </a:p>
          <a:p>
            <a:pPr marL="161667" marR="0">
              <a:lnSpc>
                <a:spcPts val="1809"/>
              </a:lnSpc>
              <a:spcBef>
                <a:spcPts val="604"/>
              </a:spcBef>
              <a:spcAft>
                <a:spcPts val="0"/>
              </a:spcAft>
            </a:pPr>
            <a:r>
              <a:rPr sz="1650" b="1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00602" y="2878911"/>
            <a:ext cx="493628" cy="881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9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17" dirty="0">
                <a:solidFill>
                  <a:srgbClr val="000000"/>
                </a:solidFill>
                <a:latin typeface="Times New Roman"/>
                <a:cs typeface="Times New Roman"/>
              </a:rPr>
              <a:t>-0.1</a:t>
            </a:r>
          </a:p>
          <a:p>
            <a:pPr marL="0" marR="0">
              <a:lnSpc>
                <a:spcPts val="1809"/>
              </a:lnSpc>
              <a:spcBef>
                <a:spcPts val="606"/>
              </a:spcBef>
              <a:spcAft>
                <a:spcPts val="0"/>
              </a:spcAft>
            </a:pPr>
            <a:r>
              <a:rPr sz="1650" b="1" spc="17" dirty="0">
                <a:solidFill>
                  <a:srgbClr val="000000"/>
                </a:solidFill>
                <a:latin typeface="Times New Roman"/>
                <a:cs typeface="Times New Roman"/>
              </a:rPr>
              <a:t>-0.2</a:t>
            </a:r>
          </a:p>
          <a:p>
            <a:pPr marL="0" marR="0">
              <a:lnSpc>
                <a:spcPts val="1809"/>
              </a:lnSpc>
              <a:spcBef>
                <a:spcPts val="606"/>
              </a:spcBef>
              <a:spcAft>
                <a:spcPts val="0"/>
              </a:spcAft>
            </a:pPr>
            <a:r>
              <a:rPr sz="1650" b="1" spc="17" dirty="0">
                <a:solidFill>
                  <a:srgbClr val="000000"/>
                </a:solidFill>
                <a:latin typeface="Times New Roman"/>
                <a:cs typeface="Times New Roman"/>
              </a:rPr>
              <a:t>-0.3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00602" y="3799227"/>
            <a:ext cx="617334" cy="41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9"/>
              </a:lnSpc>
              <a:spcBef>
                <a:spcPts val="0"/>
              </a:spcBef>
              <a:spcAft>
                <a:spcPts val="0"/>
              </a:spcAft>
            </a:pPr>
            <a:r>
              <a:rPr sz="2500" b="1" spc="12" baseline="69345" dirty="0">
                <a:solidFill>
                  <a:srgbClr val="000000"/>
                </a:solidFill>
                <a:latin typeface="Times New Roman"/>
                <a:cs typeface="Times New Roman"/>
              </a:rPr>
              <a:t>-0.4</a:t>
            </a:r>
            <a:r>
              <a:rPr sz="1650" b="1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94108" y="3944541"/>
            <a:ext cx="4241005" cy="485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9"/>
              </a:lnSpc>
              <a:spcBef>
                <a:spcPts val="0"/>
              </a:spcBef>
              <a:spcAft>
                <a:spcPts val="0"/>
              </a:spcAft>
            </a:pPr>
            <a:r>
              <a:rPr sz="1650" b="1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650" b="1" spc="17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b="1" spc="24" dirty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650" b="1" spc="13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b="1" spc="24" dirty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650" b="1" spc="13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b="1" spc="24" dirty="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650" b="1" spc="13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b="1" spc="24" dirty="0">
                <a:solidFill>
                  <a:srgbClr val="000000"/>
                </a:solidFill>
                <a:latin typeface="Times New Roman"/>
                <a:cs typeface="Times New Roman"/>
              </a:rPr>
              <a:t>25</a:t>
            </a:r>
            <a:r>
              <a:rPr sz="1650" b="1" spc="13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b="1" spc="24" dirty="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650" b="1" spc="13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b="1" spc="24" dirty="0">
                <a:solidFill>
                  <a:srgbClr val="000000"/>
                </a:solidFill>
                <a:latin typeface="Times New Roman"/>
                <a:cs typeface="Times New Roman"/>
              </a:rPr>
              <a:t>35</a:t>
            </a:r>
            <a:r>
              <a:rPr sz="1650" b="1" spc="13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b="1" spc="24" dirty="0">
                <a:solidFill>
                  <a:srgbClr val="000000"/>
                </a:solidFill>
                <a:latin typeface="Times New Roman"/>
                <a:cs typeface="Times New Roman"/>
              </a:rPr>
              <a:t>40</a:t>
            </a:r>
            <a:r>
              <a:rPr sz="1650" b="1" spc="13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b="1" spc="24" dirty="0">
                <a:solidFill>
                  <a:srgbClr val="000000"/>
                </a:solidFill>
                <a:latin typeface="Times New Roman"/>
                <a:cs typeface="Times New Roman"/>
              </a:rPr>
              <a:t>45</a:t>
            </a:r>
            <a:r>
              <a:rPr sz="1650" b="1" spc="13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b="1" spc="24" dirty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</a:p>
          <a:p>
            <a:pPr marL="1745184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650" b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9417" y="5067821"/>
            <a:ext cx="287499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far-zone fields are derived 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30445" y="5389184"/>
            <a:ext cx="543064" cy="277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49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i="1" spc="58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050" spc="13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38754" y="5509057"/>
            <a:ext cx="1508222" cy="287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i="1" spc="4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08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215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90" dirty="0">
                <a:solidFill>
                  <a:srgbClr val="000000"/>
                </a:solidFill>
                <a:latin typeface="PIERWJ+SymbolMT"/>
                <a:cs typeface="PIERWJ+SymbolMT"/>
              </a:rPr>
              <a:t>βη</a:t>
            </a:r>
            <a:r>
              <a:rPr sz="1600" spc="93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i="1" spc="2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48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97343" y="5509060"/>
            <a:ext cx="1155201" cy="303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spc="90" baseline="-16017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600" spc="72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4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spc="16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4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208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51887" y="5611437"/>
            <a:ext cx="233067" cy="201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43054" y="5626726"/>
            <a:ext cx="219285" cy="186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43970" y="5691825"/>
            <a:ext cx="336287" cy="263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608032" y="5813270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(12.23)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15608" y="5949000"/>
            <a:ext cx="346198" cy="559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87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baseline="-16014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  <a:p>
            <a:pPr marL="27788" marR="0">
              <a:lnSpc>
                <a:spcPts val="1960"/>
              </a:lnSpc>
              <a:spcBef>
                <a:spcPts val="23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η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65957" y="5942427"/>
            <a:ext cx="543063" cy="27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49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i="1" spc="58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050" spc="13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38756" y="6062299"/>
            <a:ext cx="983760" cy="304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2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600" baseline="-16015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81" baseline="-160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08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215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03254" y="6062299"/>
            <a:ext cx="979282" cy="303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34" dirty="0">
                <a:solidFill>
                  <a:srgbClr val="000000"/>
                </a:solidFill>
                <a:latin typeface="PIERWJ+SymbolMT"/>
                <a:cs typeface="PIERWJ+SymbolMT"/>
              </a:rPr>
              <a:t>−β</a:t>
            </a:r>
            <a:r>
              <a:rPr sz="1600" spc="94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73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400" spc="76" baseline="-1602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600" i="1" spc="47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733066" y="6062302"/>
            <a:ext cx="1155038" cy="303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2400" spc="90" baseline="-16018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600" spc="7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spc="159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209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379481" y="6245067"/>
            <a:ext cx="336288" cy="263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19424" y="6595053"/>
            <a:ext cx="6567770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patterns of constant-current loops</a:t>
            </a:r>
            <a:r>
              <a:rPr sz="16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obtained from</a:t>
            </a:r>
            <a:r>
              <a:rPr sz="1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(12.23)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 shown below: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130796" y="9429722"/>
            <a:ext cx="25374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142993" y="3368040"/>
            <a:ext cx="5945124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2993" y="953388"/>
            <a:ext cx="214083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V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</a:t>
            </a:r>
            <a:r>
              <a:rPr sz="1400" spc="35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Time changing velocity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2993" y="1364034"/>
            <a:ext cx="4948461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TVJSNJ+Times-Bold"/>
                <a:cs typeface="TVJSNJ+Times-Bold"/>
              </a:rPr>
              <a:t>Transmission line</a:t>
            </a:r>
            <a:r>
              <a:rPr sz="1400" u="sng" spc="-12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TVJSNJ+Times-Bold"/>
                <a:cs typeface="TVJSNJ+Times-Bold"/>
              </a:rPr>
              <a:t>opened out in</a:t>
            </a:r>
            <a:r>
              <a:rPr sz="1400" u="sng" spc="-18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TVJSNJ+Times-Bold"/>
                <a:cs typeface="TVJSNJ+Times-Bold"/>
              </a:rPr>
              <a:t>a Tapered fashion</a:t>
            </a:r>
            <a:r>
              <a:rPr sz="1400" u="sng" spc="-13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TVJSNJ+Times-Bold"/>
                <a:cs typeface="TVJSNJ+Times-Bold"/>
              </a:rPr>
              <a:t>as Antenna: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2998" y="1565202"/>
            <a:ext cx="5638292" cy="1644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TVJSNJ+Times-Bold"/>
                <a:cs typeface="TVJSNJ+Times-Bold"/>
              </a:rPr>
              <a:t>a)</a:t>
            </a:r>
            <a:r>
              <a:rPr sz="1400" u="sng" spc="51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TVJSNJ+Times-Bold"/>
                <a:cs typeface="TVJSNJ+Times-Bold"/>
              </a:rPr>
              <a:t>As</a:t>
            </a:r>
            <a:r>
              <a:rPr sz="1400" u="sng" spc="66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TVJSNJ+Times-Bold"/>
                <a:cs typeface="TVJSNJ+Times-Bold"/>
              </a:rPr>
              <a:t>Transmitting</a:t>
            </a:r>
            <a:r>
              <a:rPr sz="1400" u="sng" spc="54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TVJSNJ+Times-Bold"/>
                <a:cs typeface="TVJSNJ+Times-Bold"/>
              </a:rPr>
              <a:t>Antenna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:</a:t>
            </a:r>
            <a:r>
              <a:rPr sz="1400" spc="6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–Here</a:t>
            </a:r>
            <a:r>
              <a:rPr sz="1400" spc="6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Transmission</a:t>
            </a:r>
            <a:r>
              <a:rPr sz="1400" spc="6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Line</a:t>
            </a:r>
            <a:r>
              <a:rPr sz="1400" spc="4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5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connected</a:t>
            </a:r>
            <a:r>
              <a:rPr sz="1400" spc="5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source</a:t>
            </a:r>
            <a:r>
              <a:rPr sz="1400" spc="6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or</a:t>
            </a:r>
            <a:r>
              <a:rPr sz="1400" spc="6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generator</a:t>
            </a:r>
            <a:r>
              <a:rPr sz="1400" spc="6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at</a:t>
            </a:r>
            <a:r>
              <a:rPr sz="1400" spc="9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one</a:t>
            </a:r>
            <a:r>
              <a:rPr sz="1400" spc="8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end.</a:t>
            </a:r>
            <a:r>
              <a:rPr sz="1400" spc="7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Along</a:t>
            </a:r>
            <a:r>
              <a:rPr sz="1400" spc="7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uniform</a:t>
            </a:r>
            <a:r>
              <a:rPr sz="1400" spc="6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part</a:t>
            </a:r>
            <a:r>
              <a:rPr sz="1400" spc="8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6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6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line</a:t>
            </a:r>
            <a:r>
              <a:rPr sz="1400" spc="8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energy</a:t>
            </a:r>
            <a:r>
              <a:rPr sz="1400" spc="6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guided</a:t>
            </a:r>
            <a:r>
              <a:rPr sz="1400" spc="8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</a:t>
            </a:r>
            <a:r>
              <a:rPr sz="1400" spc="8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Plane</a:t>
            </a:r>
            <a:r>
              <a:rPr sz="1400" spc="9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TEM</a:t>
            </a:r>
            <a:r>
              <a:rPr sz="1400" spc="1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wave</a:t>
            </a:r>
            <a:r>
              <a:rPr sz="1400" spc="9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with</a:t>
            </a:r>
            <a:r>
              <a:rPr sz="1400" spc="1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little</a:t>
            </a:r>
            <a:r>
              <a:rPr sz="1400" spc="8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loss.</a:t>
            </a:r>
            <a:r>
              <a:rPr sz="1400" spc="8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Spacing</a:t>
            </a:r>
            <a:r>
              <a:rPr sz="1400" spc="9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between</a:t>
            </a:r>
            <a:r>
              <a:rPr sz="1400" spc="9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line</a:t>
            </a:r>
            <a:r>
              <a:rPr sz="1400" spc="8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8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9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small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fraction</a:t>
            </a:r>
            <a:r>
              <a:rPr sz="1400" spc="4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43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.</a:t>
            </a:r>
            <a:r>
              <a:rPr sz="1400" spc="4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</a:t>
            </a:r>
            <a:r>
              <a:rPr sz="1400" spc="5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4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line</a:t>
            </a:r>
            <a:r>
              <a:rPr sz="1400" spc="4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5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opened</a:t>
            </a:r>
            <a:r>
              <a:rPr sz="1400" spc="5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out</a:t>
            </a:r>
            <a:r>
              <a:rPr sz="1400" spc="44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</a:t>
            </a:r>
            <a:r>
              <a:rPr sz="1400" spc="5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separation</a:t>
            </a:r>
            <a:r>
              <a:rPr sz="1400" spc="5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b/n</a:t>
            </a:r>
            <a:r>
              <a:rPr sz="1400" spc="5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4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two</a:t>
            </a:r>
            <a:r>
              <a:rPr sz="1400" spc="5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lines</a:t>
            </a:r>
          </a:p>
          <a:p>
            <a:pPr marL="5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becomes</a:t>
            </a:r>
            <a:r>
              <a:rPr sz="1400" spc="12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comparable</a:t>
            </a:r>
            <a:r>
              <a:rPr sz="1400" spc="10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12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400" spc="1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sz="1400" spc="1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acts</a:t>
            </a:r>
            <a:r>
              <a:rPr sz="1400" spc="12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like</a:t>
            </a:r>
            <a:r>
              <a:rPr sz="1400" spc="1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</a:t>
            </a:r>
            <a:r>
              <a:rPr sz="1400" spc="13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1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</a:t>
            </a:r>
            <a:r>
              <a:rPr sz="1400" spc="13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launches</a:t>
            </a:r>
            <a:r>
              <a:rPr sz="1400" spc="1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1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free</a:t>
            </a:r>
            <a:r>
              <a:rPr sz="1400" spc="1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space</a:t>
            </a:r>
          </a:p>
          <a:p>
            <a:pPr marL="2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wave</a:t>
            </a:r>
            <a:r>
              <a:rPr sz="1400" spc="8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since</a:t>
            </a:r>
            <a:r>
              <a:rPr sz="1400" spc="5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currents</a:t>
            </a:r>
            <a:r>
              <a:rPr sz="1400" spc="7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on</a:t>
            </a:r>
            <a:r>
              <a:rPr sz="1400" spc="6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8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transmission</a:t>
            </a:r>
            <a:r>
              <a:rPr sz="1400" spc="7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Line</a:t>
            </a:r>
            <a:r>
              <a:rPr sz="1400" spc="8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flow</a:t>
            </a:r>
            <a:r>
              <a:rPr sz="1400" spc="6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out</a:t>
            </a:r>
            <a:r>
              <a:rPr sz="1400" spc="5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on</a:t>
            </a:r>
            <a:r>
              <a:rPr sz="1400" spc="8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49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6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but</a:t>
            </a:r>
          </a:p>
          <a:p>
            <a:pPr marL="2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fields</a:t>
            </a:r>
            <a:r>
              <a:rPr sz="1400" spc="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associated</a:t>
            </a:r>
            <a:r>
              <a:rPr sz="1400" spc="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with them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keep</a:t>
            </a:r>
            <a:r>
              <a:rPr sz="1400" spc="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going. From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circuit</a:t>
            </a:r>
            <a:r>
              <a:rPr sz="1400" spc="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point of view the</a:t>
            </a:r>
          </a:p>
          <a:p>
            <a:pPr marL="2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antennas appear 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tr. lines As a resistance R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 called Radiation resistance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2994" y="8106207"/>
            <a:ext cx="5639623" cy="827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TVJSNJ+Times-Bold"/>
                <a:cs typeface="TVJSNJ+Times-Bold"/>
              </a:rPr>
              <a:t>b)</a:t>
            </a:r>
            <a:r>
              <a:rPr sz="1400" u="sng" spc="213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TVJSNJ+Times-Bold"/>
                <a:cs typeface="TVJSNJ+Times-Bold"/>
              </a:rPr>
              <a:t>As</a:t>
            </a:r>
            <a:r>
              <a:rPr sz="1400" u="sng" spc="221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TVJSNJ+Times-Bold"/>
                <a:cs typeface="TVJSNJ+Times-Bold"/>
              </a:rPr>
              <a:t>Receiving</a:t>
            </a:r>
            <a:r>
              <a:rPr sz="1400" u="sng" spc="222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TVJSNJ+Times-Bold"/>
                <a:cs typeface="TVJSNJ+Times-Bold"/>
              </a:rPr>
              <a:t>Antenna</a:t>
            </a:r>
            <a:r>
              <a:rPr sz="1400" spc="216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–Active</a:t>
            </a:r>
            <a:r>
              <a:rPr sz="1400" spc="2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  <a:r>
              <a:rPr sz="1400" spc="20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by</a:t>
            </a:r>
            <a:r>
              <a:rPr sz="1400" spc="19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other</a:t>
            </a:r>
            <a:r>
              <a:rPr sz="1400" spc="20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21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or</a:t>
            </a:r>
            <a:r>
              <a:rPr sz="1400" spc="20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Passive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  <a:r>
              <a:rPr sz="1400" spc="3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from</a:t>
            </a:r>
            <a:r>
              <a:rPr sz="1400" spc="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distant</a:t>
            </a:r>
            <a:r>
              <a:rPr sz="1400" spc="2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objects</a:t>
            </a:r>
            <a:r>
              <a:rPr sz="1400" spc="4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raises</a:t>
            </a:r>
            <a:r>
              <a:rPr sz="1400" spc="3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apparent</a:t>
            </a:r>
            <a:r>
              <a:rPr sz="1400" spc="2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temperature</a:t>
            </a:r>
            <a:r>
              <a:rPr sz="1400" spc="2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  <a:r>
              <a:rPr sz="1350" spc="26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.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This</a:t>
            </a:r>
            <a:r>
              <a:rPr sz="1400" spc="3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has</a:t>
            </a:r>
          </a:p>
          <a:p>
            <a:pPr marL="3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nothing</a:t>
            </a:r>
            <a:r>
              <a:rPr sz="1400" spc="3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3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do</a:t>
            </a:r>
            <a:r>
              <a:rPr sz="1400" spc="33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with</a:t>
            </a:r>
            <a:r>
              <a:rPr sz="1400" spc="3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3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physical</a:t>
            </a:r>
            <a:r>
              <a:rPr sz="1400" spc="32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temperature</a:t>
            </a:r>
            <a:r>
              <a:rPr sz="1400" spc="32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3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3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3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itself</a:t>
            </a:r>
            <a:r>
              <a:rPr sz="1400" spc="3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but</a:t>
            </a:r>
            <a:r>
              <a:rPr sz="1400" spc="32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</a:p>
          <a:p>
            <a:pPr marL="5410193" marR="0">
              <a:lnSpc>
                <a:spcPts val="1086"/>
              </a:lnSpc>
              <a:spcBef>
                <a:spcPts val="63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4353118" y="8938687"/>
            <a:ext cx="200058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230569" y="8938687"/>
            <a:ext cx="120669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2334" y="719454"/>
            <a:ext cx="6146164" cy="6741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72072" y="7464382"/>
            <a:ext cx="71102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[Balanis]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9561" y="7884287"/>
            <a:ext cx="6667193" cy="74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58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small-loop</a:t>
            </a:r>
            <a:r>
              <a:rPr sz="1600" spc="5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field</a:t>
            </a:r>
            <a:r>
              <a:rPr sz="1600" spc="5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solution</a:t>
            </a:r>
            <a:r>
              <a:rPr sz="1600" spc="5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5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(12.3)-(12.4)</a:t>
            </a:r>
            <a:r>
              <a:rPr sz="1600" spc="5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5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actually</a:t>
            </a:r>
            <a:r>
              <a:rPr sz="1600" spc="5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5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first-order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approximation</a:t>
            </a:r>
            <a:r>
              <a:rPr sz="1600" spc="4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4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solution</a:t>
            </a:r>
            <a:r>
              <a:rPr sz="1600" spc="4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4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(12.23).</a:t>
            </a:r>
            <a:r>
              <a:rPr sz="1600" spc="4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600" spc="4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  <a:r>
              <a:rPr sz="1600" spc="4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obvious</a:t>
            </a:r>
            <a:r>
              <a:rPr sz="1600" spc="4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600" spc="4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767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Bessel function is</a:t>
            </a:r>
            <a:r>
              <a:rPr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expanded in</a:t>
            </a:r>
            <a:r>
              <a:rPr sz="16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series 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40095" y="8679623"/>
            <a:ext cx="254017" cy="263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02392" y="8679623"/>
            <a:ext cx="254017" cy="263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68246" y="8785242"/>
            <a:ext cx="3968698" cy="28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i="1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68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spc="162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215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1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7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spc="16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213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600" spc="17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72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spc="159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4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209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27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baseline="29868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600" spc="20" baseline="298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46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98" dirty="0">
                <a:solidFill>
                  <a:srgbClr val="000000"/>
                </a:solidFill>
                <a:latin typeface="VUCJJF+MT-Extra"/>
                <a:cs typeface="VUCJJF+MT-Extra"/>
              </a:rPr>
              <a:t>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07952" y="8807931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(12.24)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58042" y="8902763"/>
            <a:ext cx="219284" cy="186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43143" y="8967806"/>
            <a:ext cx="254017" cy="263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43454" y="8967806"/>
            <a:ext cx="355634" cy="263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30796" y="9429722"/>
            <a:ext cx="25374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3119485" y="8244003"/>
            <a:ext cx="52824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617835" y="8244003"/>
            <a:ext cx="28575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08128" y="5907528"/>
            <a:ext cx="266646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3875" y="4624519"/>
            <a:ext cx="512465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2761" y="3646296"/>
            <a:ext cx="238125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76446" y="1546018"/>
            <a:ext cx="120613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9328" y="709070"/>
            <a:ext cx="6664786" cy="527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600" spc="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600" spc="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argument</a:t>
            </a:r>
            <a:r>
              <a:rPr sz="1600" spc="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27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8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98" dirty="0">
                <a:solidFill>
                  <a:srgbClr val="000000"/>
                </a:solidFill>
                <a:latin typeface="PIERWJ+SymbolMT"/>
                <a:cs typeface="PIERWJ+SymbolMT"/>
              </a:rPr>
              <a:t>&lt;</a:t>
            </a:r>
            <a:r>
              <a:rPr sz="1600" spc="175" dirty="0">
                <a:solidFill>
                  <a:srgbClr val="000000"/>
                </a:solidFill>
                <a:latin typeface="Times New Roman"/>
                <a:cs typeface="Times New Roman"/>
              </a:rPr>
              <a:t>1/</a:t>
            </a:r>
            <a:r>
              <a:rPr sz="1600" spc="-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47" dirty="0">
                <a:solidFill>
                  <a:srgbClr val="000000"/>
                </a:solidFill>
                <a:latin typeface="Times New Roman"/>
                <a:cs typeface="Times New Roman"/>
              </a:rPr>
              <a:t>3),</a:t>
            </a:r>
            <a:r>
              <a:rPr sz="16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first-order</a:t>
            </a:r>
            <a:r>
              <a:rPr sz="1600" spc="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approximation</a:t>
            </a:r>
            <a:r>
              <a:rPr sz="1600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62" marR="0">
              <a:lnSpc>
                <a:spcPts val="1767"/>
              </a:lnSpc>
              <a:spcBef>
                <a:spcPts val="12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acceptable, i.e.,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85969" y="1286996"/>
            <a:ext cx="253970" cy="262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14741" y="1392616"/>
            <a:ext cx="2316363" cy="28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i="1" spc="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67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7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spc="162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216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≈</a:t>
            </a:r>
            <a:r>
              <a:rPr sz="1600" spc="1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69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spc="16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214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152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08073" y="1415006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(12.25)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04408" y="1510166"/>
            <a:ext cx="219253" cy="186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89143" y="1575162"/>
            <a:ext cx="253970" cy="262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9465" y="1875319"/>
            <a:ext cx="6664051" cy="74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substitution of (12.25)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 (12.23) yields (12.3)-(12.4).</a:t>
            </a:r>
          </a:p>
          <a:p>
            <a:pPr marL="269783" marR="0">
              <a:lnSpc>
                <a:spcPts val="1767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600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600" spc="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600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600" spc="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pattern</a:t>
            </a:r>
            <a:r>
              <a:rPr sz="1600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600"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6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(12.23)</a:t>
            </a:r>
            <a:r>
              <a:rPr sz="1600" spc="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8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600" spc="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90</a:t>
            </a:r>
            <a:r>
              <a:rPr sz="1600" baseline="39843" dirty="0">
                <a:solidFill>
                  <a:srgbClr val="000000"/>
                </a:solidFill>
                <a:latin typeface="VUCJJF+MT-Extra"/>
                <a:cs typeface="VUCJJF+MT-Extra"/>
              </a:rPr>
              <a:t></a:t>
            </a:r>
            <a:r>
              <a:rPr sz="1600" spc="211" baseline="398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all loops,</a:t>
            </a:r>
            <a:r>
              <a:rPr sz="16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which have circumference</a:t>
            </a:r>
            <a:r>
              <a:rPr sz="1600" spc="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600" i="1" spc="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96" dirty="0">
                <a:solidFill>
                  <a:srgbClr val="000000"/>
                </a:solidFill>
                <a:latin typeface="PIERWJ+SymbolMT"/>
                <a:cs typeface="PIERWJ+SymbolMT"/>
              </a:rPr>
              <a:t>&lt;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1.84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19328" y="2833397"/>
            <a:ext cx="340233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Times New Roman"/>
                <a:cs typeface="Times New Roman"/>
              </a:rPr>
              <a:t>Radiated power and radiation resistance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89075" y="3150671"/>
            <a:ext cx="3638330" cy="281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substitute the</a:t>
            </a:r>
            <a:r>
              <a:rPr sz="1600" spc="2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84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baseline="-16265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243" baseline="-162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expression (12.23)</a:t>
            </a:r>
            <a:r>
              <a:rPr sz="16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15347" y="3387037"/>
            <a:ext cx="376535" cy="552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76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0" marR="0">
              <a:lnSpc>
                <a:spcPts val="1960"/>
              </a:lnSpc>
              <a:spcBef>
                <a:spcPts val="266"/>
              </a:spcBef>
              <a:spcAft>
                <a:spcPts val="0"/>
              </a:spcAft>
            </a:pPr>
            <a:r>
              <a:rPr sz="1600" spc="-173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η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064637" y="3463682"/>
            <a:ext cx="524210" cy="41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425" dirty="0">
                <a:solidFill>
                  <a:srgbClr val="000000"/>
                </a:solidFill>
                <a:latin typeface="VUCJJF+MT-Extra"/>
                <a:cs typeface="VUCJJF+MT-Extra"/>
              </a:rPr>
              <a:t></a:t>
            </a:r>
            <a:r>
              <a:rPr sz="2400" spc="-57" dirty="0">
                <a:solidFill>
                  <a:srgbClr val="000000"/>
                </a:solidFill>
                <a:latin typeface="PIERWJ+SymbolMT"/>
                <a:cs typeface="PIERWJ+SymbolMT"/>
              </a:rPr>
              <a:t>∫∫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693162" y="3492803"/>
            <a:ext cx="473421" cy="28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582149" y="3492803"/>
            <a:ext cx="1763253" cy="287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sz="16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i="1" spc="6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sz="1600" baseline="29906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49" baseline="299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2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i="1" spc="138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114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19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spc="19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i="1" spc="26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225796" y="3515078"/>
            <a:ext cx="20307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780995" y="3595174"/>
            <a:ext cx="233052" cy="201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158026" y="3616627"/>
            <a:ext cx="1579067" cy="260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VUCJJF+MT-Extra"/>
                <a:cs typeface="VUCJJF+MT-Extra"/>
              </a:rPr>
              <a:t></a:t>
            </a:r>
            <a:r>
              <a:rPr sz="1600" spc="-1339" dirty="0">
                <a:solidFill>
                  <a:srgbClr val="000000"/>
                </a:solidFill>
                <a:latin typeface="VUCJJF+MT-Extra"/>
                <a:cs typeface="VUCJJF+MT-Extra"/>
              </a:rPr>
              <a:t></a:t>
            </a:r>
            <a:r>
              <a:rPr sz="1600" dirty="0">
                <a:solidFill>
                  <a:srgbClr val="000000"/>
                </a:solidFill>
                <a:latin typeface="VUCJJF+MT-Extra"/>
                <a:cs typeface="VUCJJF+MT-Extra"/>
              </a:rPr>
              <a:t></a:t>
            </a:r>
            <a:r>
              <a:rPr sz="1600" spc="-1339" dirty="0">
                <a:solidFill>
                  <a:srgbClr val="000000"/>
                </a:solidFill>
                <a:latin typeface="VUCJJF+MT-Extra"/>
                <a:cs typeface="VUCJJF+MT-Extra"/>
              </a:rPr>
              <a:t></a:t>
            </a:r>
            <a:r>
              <a:rPr sz="1600" dirty="0">
                <a:solidFill>
                  <a:srgbClr val="000000"/>
                </a:solidFill>
                <a:latin typeface="VUCJJF+MT-Extra"/>
                <a:cs typeface="VUCJJF+MT-Extra"/>
              </a:rPr>
              <a:t></a:t>
            </a:r>
            <a:r>
              <a:rPr sz="1600" spc="-1339" dirty="0">
                <a:solidFill>
                  <a:srgbClr val="000000"/>
                </a:solidFill>
                <a:latin typeface="VUCJJF+MT-Extra"/>
                <a:cs typeface="VUCJJF+MT-Extra"/>
              </a:rPr>
              <a:t></a:t>
            </a:r>
            <a:r>
              <a:rPr sz="1600" dirty="0">
                <a:solidFill>
                  <a:srgbClr val="000000"/>
                </a:solidFill>
                <a:latin typeface="VUCJJF+MT-Extra"/>
                <a:cs typeface="VUCJJF+MT-Extra"/>
              </a:rPr>
              <a:t>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619988" y="3842231"/>
            <a:ext cx="271321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ds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19344" y="4001134"/>
            <a:ext cx="118352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which yields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91443" y="4304556"/>
            <a:ext cx="225818" cy="201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703398" y="4342203"/>
            <a:ext cx="626957" cy="28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-58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ωµ</a:t>
            </a:r>
            <a:r>
              <a:rPr sz="1600" spc="51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baseline="29853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99778" y="4441908"/>
            <a:ext cx="235908" cy="411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∫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322323" y="4471060"/>
            <a:ext cx="473483" cy="28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233329" y="4471059"/>
            <a:ext cx="2536914" cy="286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92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227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400" baseline="29854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400" spc="-399" baseline="298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28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217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spc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i="1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aseline="29854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400" spc="-426" baseline="298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69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7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spc="16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213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19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607995" y="4493485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(12.26)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389728" y="4606481"/>
            <a:ext cx="219286" cy="18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010167" y="4606481"/>
            <a:ext cx="219286" cy="18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843522" y="4630444"/>
            <a:ext cx="376578" cy="28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75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η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808116" y="4791240"/>
            <a:ext cx="219286" cy="18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19387" y="5007279"/>
            <a:ext cx="6661854" cy="526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Here,</a:t>
            </a:r>
            <a:r>
              <a:rPr sz="1600" spc="3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22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i="1" spc="84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baseline="29883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265" baseline="298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loop’s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area.</a:t>
            </a:r>
            <a:r>
              <a:rPr sz="1600" spc="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integral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(12.26)</a:t>
            </a:r>
            <a:r>
              <a:rPr sz="1600" spc="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does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600" spc="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closed</a:t>
            </a:r>
          </a:p>
          <a:p>
            <a:pPr marL="0" marR="0">
              <a:lnSpc>
                <a:spcPts val="1767"/>
              </a:lnSpc>
              <a:spcBef>
                <a:spcPts val="6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  <a:r>
              <a:rPr sz="16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solution. Often, the following transformation is applied: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346364" y="5587335"/>
            <a:ext cx="225789" cy="201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606125" y="5579398"/>
            <a:ext cx="385910" cy="201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050" spc="7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050" spc="13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323996" y="5648287"/>
            <a:ext cx="390479" cy="552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66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0" marR="0">
              <a:lnSpc>
                <a:spcPts val="1959"/>
              </a:lnSpc>
              <a:spcBef>
                <a:spcPts val="267"/>
              </a:spcBef>
              <a:spcAft>
                <a:spcPts val="0"/>
              </a:spcAft>
            </a:pPr>
            <a:r>
              <a:rPr sz="1600" spc="197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354695" y="5724941"/>
            <a:ext cx="235875" cy="41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∫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682292" y="5724941"/>
            <a:ext cx="235875" cy="41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∫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475324" y="5754052"/>
            <a:ext cx="1934806" cy="32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spc="-272" baseline="-25317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600" baseline="2988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225" baseline="298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67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7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spc="162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216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2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19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876871" y="5776694"/>
            <a:ext cx="867466" cy="28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114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baseline="-16016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227" baseline="-160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6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40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dx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608032" y="5776694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(12.27)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363033" y="6074502"/>
            <a:ext cx="219260" cy="18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690711" y="6074502"/>
            <a:ext cx="219260" cy="18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19221" y="6313220"/>
            <a:ext cx="6662430" cy="503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sz="1600" spc="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integral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(12.27) does</a:t>
            </a:r>
            <a:r>
              <a:rPr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6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closed</a:t>
            </a:r>
            <a:r>
              <a:rPr sz="1600" spc="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form solution</a:t>
            </a:r>
            <a:r>
              <a:rPr sz="1600" spc="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either</a:t>
            </a:r>
            <a:r>
              <a:rPr sz="1600" spc="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6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can be approximated with a highly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convergent series: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714031" y="6860838"/>
            <a:ext cx="385903" cy="201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050" spc="7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050" spc="136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009900" y="6894970"/>
            <a:ext cx="247722" cy="201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∞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950387" y="6980194"/>
            <a:ext cx="369633" cy="411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∑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790221" y="7006388"/>
            <a:ext cx="235871" cy="411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∫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985032" y="7035496"/>
            <a:ext cx="2396592" cy="304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11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baseline="-1601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225" baseline="-160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6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40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dx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18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114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2400" spc="58" baseline="-1601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i="1" spc="60" baseline="-1601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600" spc="49" baseline="-16015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2400" spc="142" baseline="-16015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600" spc="46" dirty="0">
                <a:solidFill>
                  <a:srgbClr val="000000"/>
                </a:solidFill>
                <a:latin typeface="Times New Roman"/>
                <a:cs typeface="Times New Roman"/>
              </a:rPr>
              <a:t>(2</a:t>
            </a:r>
            <a:r>
              <a:rPr sz="1600" spc="193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spc="5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67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608138" y="7058378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(12.28)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934907" y="7314465"/>
            <a:ext cx="402167" cy="201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0"/>
              </a:lnSpc>
              <a:spcBef>
                <a:spcPts val="0"/>
              </a:spcBef>
              <a:spcAft>
                <a:spcPts val="0"/>
              </a:spcAft>
            </a:pPr>
            <a:r>
              <a:rPr sz="1050" i="1" spc="6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050" spc="45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798546" y="7355938"/>
            <a:ext cx="219256" cy="18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989111" y="7594904"/>
            <a:ext cx="324936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radiation resistance is obtained 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125834" y="7912355"/>
            <a:ext cx="645914" cy="340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</a:pPr>
            <a:r>
              <a:rPr sz="1850" spc="-54" dirty="0">
                <a:solidFill>
                  <a:srgbClr val="000000"/>
                </a:solidFill>
                <a:latin typeface="PIERWJ+SymbolMT"/>
                <a:cs typeface="PIERWJ+SymbolMT"/>
              </a:rPr>
              <a:t>(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ωµ</a:t>
            </a:r>
            <a:r>
              <a:rPr sz="1850" spc="-52" dirty="0">
                <a:solidFill>
                  <a:srgbClr val="000000"/>
                </a:solidFill>
                <a:latin typeface="PIERWJ+SymbolMT"/>
                <a:cs typeface="PIERWJ+SymbolMT"/>
              </a:rPr>
              <a:t>)</a:t>
            </a:r>
            <a:r>
              <a:rPr sz="1600" baseline="5619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914028" y="7924044"/>
            <a:ext cx="225803" cy="20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2630534" y="7961702"/>
            <a:ext cx="410071" cy="286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922362" y="8061420"/>
            <a:ext cx="235892" cy="41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∫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2211832" y="8090563"/>
            <a:ext cx="507999" cy="30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baseline="-15999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191" baseline="-159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957407" y="8090563"/>
            <a:ext cx="263921" cy="28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693770" y="8090562"/>
            <a:ext cx="2196871" cy="28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17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spc="8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i="1" spc="-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aseline="29854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224" baseline="298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67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7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spc="16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216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spc="191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6607992" y="8112986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(12.29)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4132706" y="8225981"/>
            <a:ext cx="219273" cy="18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674588" y="8273158"/>
            <a:ext cx="315712" cy="29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227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baseline="29854" dirty="0">
                <a:solidFill>
                  <a:srgbClr val="000000"/>
                </a:solidFill>
                <a:latin typeface="Times New Roman"/>
                <a:cs typeface="Times New Roman"/>
              </a:rPr>
              <a:t> 2</a:t>
            </a:r>
          </a:p>
          <a:p>
            <a:pPr marL="76993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3277044" y="8249952"/>
            <a:ext cx="376535" cy="286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7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η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3930697" y="8410748"/>
            <a:ext cx="219273" cy="18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719384" y="8649512"/>
            <a:ext cx="6666517" cy="50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600" spc="5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5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5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600" spc="6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loops</a:t>
            </a:r>
            <a:r>
              <a:rPr sz="16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5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600" spc="5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small.</a:t>
            </a:r>
            <a:r>
              <a:rPr sz="1600" spc="5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5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  <a:r>
              <a:rPr sz="1600" spc="5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  <a:p>
            <a:pPr marL="19882" marR="0">
              <a:lnSpc>
                <a:spcPts val="190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spc="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z="1600" spc="-2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  <a:r>
              <a:rPr sz="16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&lt;</a:t>
            </a:r>
            <a:r>
              <a:rPr sz="16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&lt;</a:t>
            </a:r>
            <a:r>
              <a:rPr sz="16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z="1600" spc="-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600" spc="4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600" spc="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2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increases</a:t>
            </a:r>
            <a:r>
              <a:rPr sz="16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600" spc="4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≈</a:t>
            </a:r>
            <a:r>
              <a:rPr sz="1600" spc="-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25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600" spc="71" dirty="0">
                <a:solidFill>
                  <a:srgbClr val="000000"/>
                </a:solidFill>
                <a:latin typeface="PIERWJ+SymbolMT"/>
                <a:cs typeface="PIERWJ+SymbolMT"/>
              </a:rPr>
              <a:t>×</a:t>
            </a:r>
            <a:r>
              <a:rPr sz="1600" spc="18" dirty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05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600" baseline="30005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600" spc="459" baseline="300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URFHJF+TimesNewRomanPSMT"/>
                <a:cs typeface="URFHJF+TimesNewRomanPSMT"/>
              </a:rPr>
              <a:t>Ω</a:t>
            </a:r>
            <a:r>
              <a:rPr sz="1600" spc="243" dirty="0">
                <a:solidFill>
                  <a:srgbClr val="000000"/>
                </a:solidFill>
                <a:latin typeface="URFHJF+TimesNewRomanPSMT"/>
                <a:cs typeface="URFHJF+TimesNewRomanPSMT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up</a:t>
            </a:r>
            <a:r>
              <a:rPr sz="16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7130796" y="9429722"/>
            <a:ext cx="25374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719328" y="8214360"/>
            <a:ext cx="18288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266944" y="5062930"/>
            <a:ext cx="524271" cy="256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9242" y="709688"/>
            <a:ext cx="6666079" cy="149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03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≈</a:t>
            </a:r>
            <a:r>
              <a:rPr sz="16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0.5</a:t>
            </a:r>
            <a:r>
              <a:rPr sz="1600" spc="5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77" dirty="0">
                <a:solidFill>
                  <a:srgbClr val="000000"/>
                </a:solidFill>
                <a:latin typeface="PIERWJ+SymbolMT"/>
                <a:cs typeface="PIERWJ+SymbolMT"/>
              </a:rPr>
              <a:t>Ω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600" spc="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600" spc="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2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often</a:t>
            </a:r>
            <a:r>
              <a:rPr sz="1600" spc="2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less</a:t>
            </a:r>
            <a:r>
              <a:rPr sz="1600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600" spc="2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loss</a:t>
            </a:r>
            <a:r>
              <a:rPr sz="1600" spc="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loop.</a:t>
            </a:r>
            <a:r>
              <a:rPr sz="1600" spc="2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why</a:t>
            </a:r>
          </a:p>
          <a:p>
            <a:pPr marL="202" marR="0">
              <a:lnSpc>
                <a:spcPts val="1767"/>
              </a:lnSpc>
              <a:spcBef>
                <a:spcPts val="12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600" spc="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antennas</a:t>
            </a:r>
            <a:r>
              <a:rPr sz="16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spc="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constructed</a:t>
            </a:r>
            <a:r>
              <a:rPr sz="1600" spc="1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600" spc="1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multiple</a:t>
            </a:r>
            <a:r>
              <a:rPr sz="16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turns</a:t>
            </a:r>
            <a:r>
              <a:rPr sz="16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600" spc="1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ferromagnetic</a:t>
            </a:r>
          </a:p>
          <a:p>
            <a:pPr marL="202" marR="0">
              <a:lnSpc>
                <a:spcPts val="1767"/>
              </a:lnSpc>
              <a:spcBef>
                <a:spcPts val="7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cores.</a:t>
            </a:r>
            <a:r>
              <a:rPr sz="1600" spc="9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600" spc="9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9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antennas</a:t>
            </a:r>
            <a:r>
              <a:rPr sz="1600" spc="9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600" spc="9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  <a:r>
              <a:rPr sz="1600" spc="9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inductive</a:t>
            </a:r>
            <a:r>
              <a:rPr sz="1600" spc="9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reactance,</a:t>
            </a:r>
            <a:r>
              <a:rPr sz="1600" spc="9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600" spc="9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202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compensated</a:t>
            </a:r>
            <a:r>
              <a:rPr sz="1600" spc="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capacitor.</a:t>
            </a:r>
            <a:r>
              <a:rPr sz="16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6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convenient</a:t>
            </a:r>
            <a:r>
              <a:rPr sz="16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narrowband</a:t>
            </a:r>
            <a:r>
              <a:rPr sz="16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receivers,</a:t>
            </a:r>
            <a:r>
              <a:rPr sz="16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</a:p>
          <a:p>
            <a:pPr marL="0" marR="0">
              <a:lnSpc>
                <a:spcPts val="1767"/>
              </a:lnSpc>
              <a:spcBef>
                <a:spcPts val="18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itself</a:t>
            </a:r>
            <a:r>
              <a:rPr sz="1600" spc="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600" spc="1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efficient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600" spc="1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(together</a:t>
            </a:r>
            <a:r>
              <a:rPr sz="1600" spc="1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600" spc="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tuning</a:t>
            </a:r>
            <a:r>
              <a:rPr sz="1600" spc="1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capacitor),</a:t>
            </a:r>
          </a:p>
          <a:p>
            <a:pPr marL="0" marR="0">
              <a:lnSpc>
                <a:spcPts val="1767"/>
              </a:lnSpc>
              <a:spcBef>
                <a:spcPts val="7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which can be tuned for</a:t>
            </a:r>
            <a:r>
              <a:rPr sz="16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different frequency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bands.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9242" y="2417638"/>
            <a:ext cx="3707011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4.</a:t>
            </a:r>
            <a:r>
              <a:rPr sz="1600" b="1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Circular Loop of</a:t>
            </a:r>
            <a:r>
              <a:rPr sz="1600" b="1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Nonuniform Current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9102" y="2709018"/>
            <a:ext cx="6664666" cy="1010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923" marR="0">
              <a:lnSpc>
                <a:spcPts val="19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600" spc="5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5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radius</a:t>
            </a:r>
            <a:r>
              <a:rPr sz="1600" spc="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  <a:r>
              <a:rPr sz="1600" spc="5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larger</a:t>
            </a:r>
            <a:r>
              <a:rPr sz="1600" spc="5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600" spc="7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0.2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spc="-1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5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constant-current</a:t>
            </a:r>
          </a:p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assumption</a:t>
            </a:r>
            <a:r>
              <a:rPr sz="1600" spc="1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does</a:t>
            </a:r>
            <a:r>
              <a:rPr sz="1600" spc="1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600" spc="1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hold.</a:t>
            </a:r>
            <a:r>
              <a:rPr sz="16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6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assumption</a:t>
            </a:r>
            <a:r>
              <a:rPr sz="1600" spc="1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cosine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distribution.</a:t>
            </a:r>
            <a:r>
              <a:rPr sz="1600" baseline="47253" dirty="0">
                <a:solidFill>
                  <a:srgbClr val="000000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sz="1600" spc="37" baseline="47253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baseline="47253" dirty="0">
                <a:solidFill>
                  <a:srgbClr val="000000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</a:t>
            </a:r>
          </a:p>
          <a:p>
            <a:pPr marL="188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Lindsay,</a:t>
            </a:r>
            <a:r>
              <a:rPr sz="16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Jr.,</a:t>
            </a:r>
            <a:r>
              <a:rPr sz="1600" baseline="47301" dirty="0">
                <a:solidFill>
                  <a:srgbClr val="000000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sz="1600" spc="383" baseline="47301" dirty="0">
                <a:solidFill>
                  <a:srgbClr val="000000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considers</a:t>
            </a:r>
            <a:r>
              <a:rPr sz="1600" spc="3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circular</a:t>
            </a:r>
            <a:r>
              <a:rPr sz="1600" spc="3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3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3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3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deformation</a:t>
            </a:r>
            <a:r>
              <a:rPr sz="1600" spc="3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shorted</a:t>
            </a:r>
          </a:p>
          <a:p>
            <a:pPr marL="207" marR="0">
              <a:lnSpc>
                <a:spcPts val="1774"/>
              </a:lnSpc>
              <a:spcBef>
                <a:spcPts val="12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parallel-wire</a:t>
            </a:r>
            <a:r>
              <a:rPr sz="1600" spc="1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line.</a:t>
            </a:r>
            <a:r>
              <a:rPr sz="1600" spc="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600" spc="3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i="1" spc="8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600" spc="1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600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600" spc="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“shorted”</a:t>
            </a:r>
            <a:r>
              <a:rPr sz="1600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end,</a:t>
            </a:r>
            <a:r>
              <a:rPr sz="1600" spc="1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i.e.,</a:t>
            </a:r>
            <a:r>
              <a:rPr sz="1600" spc="1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68384" y="3550539"/>
            <a:ext cx="204448" cy="186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9286" y="3673452"/>
            <a:ext cx="4281759" cy="287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point opposite to the feed point where</a:t>
            </a:r>
            <a:r>
              <a:rPr sz="1600" spc="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15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 then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96015" y="3661516"/>
            <a:ext cx="355734" cy="29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70657" y="3988739"/>
            <a:ext cx="1771727" cy="30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192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spc="-83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190" dirty="0">
                <a:solidFill>
                  <a:srgbClr val="000000"/>
                </a:solidFill>
                <a:latin typeface="PIERWJ+SymbolMT"/>
                <a:cs typeface="PIERWJ+SymbolMT"/>
              </a:rPr>
              <a:t>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104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i="1" baseline="-1601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i="1" spc="-52" baseline="-160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cosh(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γ</a:t>
            </a:r>
            <a:r>
              <a:rPr sz="1600" spc="-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97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89" dirty="0">
                <a:solidFill>
                  <a:srgbClr val="000000"/>
                </a:solidFill>
                <a:latin typeface="PIERWJ+SymbolMT"/>
                <a:cs typeface="PIERWJ+SymbolMT"/>
              </a:rPr>
              <a:t>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41599" y="4011902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(12.30)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9344" y="4322583"/>
            <a:ext cx="6664068" cy="2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600" spc="3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a</a:t>
            </a:r>
            <a:r>
              <a:rPr sz="1600" spc="1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000000"/>
                </a:solidFill>
                <a:latin typeface="PIERWJ+SymbolMT"/>
                <a:cs typeface="PIERWJ+SymbolMT"/>
              </a:rPr>
              <a:t>−j′</a:t>
            </a:r>
            <a:r>
              <a:rPr sz="1600" spc="2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2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angle</a:t>
            </a:r>
            <a:r>
              <a:rPr sz="1600" spc="2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600" spc="2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respect</a:t>
            </a:r>
            <a:r>
              <a:rPr sz="16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2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shorted</a:t>
            </a:r>
            <a:r>
              <a:rPr sz="1600" spc="2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end,</a:t>
            </a:r>
            <a:r>
              <a:rPr sz="1600" spc="3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γ</a:t>
            </a:r>
            <a:r>
              <a:rPr sz="1600" spc="7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2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9171" y="4598648"/>
            <a:ext cx="6666480" cy="1711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propagation</a:t>
            </a:r>
            <a:r>
              <a:rPr sz="1600" spc="6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600" spc="6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6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6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6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6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6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radius.</a:t>
            </a:r>
            <a:r>
              <a:rPr sz="1600" spc="6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600" spc="6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600" spc="6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600" spc="6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loss-free</a:t>
            </a:r>
          </a:p>
          <a:p>
            <a:pPr marL="190" marR="0">
              <a:lnSpc>
                <a:spcPts val="18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transmission-line</a:t>
            </a:r>
            <a:r>
              <a:rPr sz="1600" spc="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model,</a:t>
            </a:r>
            <a:r>
              <a:rPr sz="1600" spc="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600" spc="1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γ</a:t>
            </a:r>
            <a:r>
              <a:rPr sz="1600" spc="2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2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80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spc="3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1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cosh(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γ</a:t>
            </a:r>
            <a:r>
              <a:rPr sz="1600" spc="-1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1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91" dirty="0">
                <a:solidFill>
                  <a:srgbClr val="000000"/>
                </a:solidFill>
                <a:latin typeface="PIERWJ+SymbolMT"/>
                <a:cs typeface="PIERWJ+SymbolMT"/>
              </a:rPr>
              <a:t>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cos(</a:t>
            </a:r>
            <a:r>
              <a:rPr sz="1600" spc="198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i="1" spc="-1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90" dirty="0">
                <a:solidFill>
                  <a:srgbClr val="000000"/>
                </a:solidFill>
                <a:latin typeface="PIERWJ+SymbolMT"/>
                <a:cs typeface="PIERWJ+SymbolMT"/>
              </a:rPr>
              <a:t>a</a:t>
            </a:r>
            <a:r>
              <a:rPr sz="1600" spc="137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r>
              <a:rPr sz="1600" spc="-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70" marR="0">
              <a:lnSpc>
                <a:spcPts val="19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open space,</a:t>
            </a:r>
            <a:r>
              <a:rPr sz="1600" spc="2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spc="4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 assumed to be the free-space wave number</a:t>
            </a:r>
            <a:r>
              <a:rPr sz="16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17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spc="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ω</a:t>
            </a:r>
            <a:r>
              <a:rPr sz="1600" spc="8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8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2400" baseline="-16119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600" spc="116" dirty="0">
                <a:solidFill>
                  <a:srgbClr val="000000"/>
                </a:solidFill>
                <a:latin typeface="PIERWJ+SymbolMT"/>
                <a:cs typeface="PIERWJ+SymbolMT"/>
              </a:rPr>
              <a:t>ε</a:t>
            </a:r>
            <a:r>
              <a:rPr sz="2400" baseline="-16119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2400" spc="-161" baseline="-16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  <a:p>
            <a:pPr marL="269783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6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cosine</a:t>
            </a:r>
            <a:r>
              <a:rPr sz="1600" spc="6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distribution</a:t>
            </a:r>
            <a:r>
              <a:rPr sz="1600" spc="6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6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600" spc="6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600" spc="6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accurate,</a:t>
            </a:r>
            <a:r>
              <a:rPr sz="1600" spc="6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especially</a:t>
            </a:r>
            <a:r>
              <a:rPr sz="1600" spc="6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close</a:t>
            </a:r>
            <a:r>
              <a:rPr sz="1600" spc="6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6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terminals,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impact</a:t>
            </a:r>
            <a:r>
              <a:rPr sz="16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6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accuracy</a:t>
            </a:r>
            <a:r>
              <a:rPr sz="1600" spc="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computed</a:t>
            </a:r>
            <a:r>
              <a:rPr sz="1600" spc="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</a:p>
          <a:p>
            <a:pPr marL="202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impedance. That is why</a:t>
            </a:r>
            <a:r>
              <a:rPr sz="16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current is often represented by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 Fourier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series:</a:t>
            </a:r>
            <a:r>
              <a:rPr sz="1600" baseline="47207" dirty="0">
                <a:solidFill>
                  <a:srgbClr val="000000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sz="1600" spc="49" baseline="47207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baseline="47207" dirty="0">
                <a:solidFill>
                  <a:srgbClr val="000000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5</a:t>
            </a:r>
          </a:p>
          <a:p>
            <a:pPr marL="3257144" marR="0">
              <a:lnSpc>
                <a:spcPts val="1165"/>
              </a:lnSpc>
              <a:spcBef>
                <a:spcPts val="74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16026" y="6193854"/>
            <a:ext cx="369565" cy="4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PIERWJ+SymbolMT"/>
                <a:cs typeface="PIERWJ+SymbolMT"/>
              </a:rPr>
              <a:t>∑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47451" y="6237242"/>
            <a:ext cx="2407681" cy="298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192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spc="-83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spc="55" dirty="0">
                <a:solidFill>
                  <a:srgbClr val="000000"/>
                </a:solidFill>
                <a:latin typeface="PIERWJ+SymbolMT"/>
                <a:cs typeface="PIERWJ+SymbolMT"/>
              </a:rPr>
              <a:t>j′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i="1" spc="6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15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i="1" spc="5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cos(</a:t>
            </a:r>
            <a:r>
              <a:rPr sz="1600" i="1" spc="-124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83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14091" y="6237242"/>
            <a:ext cx="202576" cy="28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08126" y="6271994"/>
            <a:ext cx="745884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(12.31)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536828" y="6366680"/>
            <a:ext cx="219235" cy="186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40851" y="6366679"/>
            <a:ext cx="219235" cy="186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926723" y="6527830"/>
            <a:ext cx="360015" cy="201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i="1" spc="62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050" spc="-55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19518" y="6747197"/>
            <a:ext cx="6665653" cy="541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Here,</a:t>
            </a:r>
            <a:r>
              <a:rPr sz="1600" spc="4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3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2400" baseline="5488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2400" spc="330" baseline="54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3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measured</a:t>
            </a:r>
            <a:r>
              <a:rPr sz="1600" spc="3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600" spc="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feed</a:t>
            </a:r>
            <a:r>
              <a:rPr sz="1600" spc="3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point.</a:t>
            </a:r>
            <a:r>
              <a:rPr sz="1600" spc="3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600" spc="3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way,</a:t>
            </a:r>
            <a:r>
              <a:rPr sz="1600" spc="3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derivative</a:t>
            </a:r>
            <a:r>
              <a:rPr sz="1600" spc="3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3812596" marR="0">
              <a:lnSpc>
                <a:spcPts val="1911"/>
              </a:lnSpc>
              <a:spcBef>
                <a:spcPts val="0"/>
              </a:spcBef>
              <a:spcAft>
                <a:spcPts val="0"/>
              </a:spcAft>
            </a:pPr>
            <a:r>
              <a:rPr sz="1600" spc="128" dirty="0">
                <a:solidFill>
                  <a:srgbClr val="000000"/>
                </a:solidFill>
                <a:latin typeface="PIERWJ+SymbolMT"/>
                <a:cs typeface="PIERWJ+SymbolMT"/>
              </a:rPr>
              <a:t>j′</a:t>
            </a:r>
            <a:r>
              <a:rPr sz="1600" spc="-2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19296" y="6989432"/>
            <a:ext cx="3837375" cy="299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600" spc="5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distribution</a:t>
            </a:r>
            <a:r>
              <a:rPr sz="1600" spc="5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600" spc="5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respect</a:t>
            </a:r>
            <a:r>
              <a:rPr sz="1600" spc="5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6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2400" baseline="5607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2400" spc="511" baseline="56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189125" y="7024850"/>
            <a:ext cx="219614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(the</a:t>
            </a:r>
            <a:r>
              <a:rPr sz="1600" spc="5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600" spc="5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diametrically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19158" y="7265649"/>
            <a:ext cx="6667442" cy="746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opposite</a:t>
            </a:r>
            <a:r>
              <a:rPr sz="1600" spc="1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1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feed</a:t>
            </a:r>
            <a:r>
              <a:rPr sz="16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point)</a:t>
            </a:r>
            <a:r>
              <a:rPr sz="1600" spc="1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6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zero.</a:t>
            </a:r>
            <a:r>
              <a:rPr sz="1600" spc="1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6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imposes</a:t>
            </a:r>
            <a:r>
              <a:rPr sz="16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requirement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8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symmetrical</a:t>
            </a:r>
            <a:r>
              <a:rPr sz="1600" spc="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600" spc="1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distribution</a:t>
            </a:r>
            <a:r>
              <a:rPr sz="1600" spc="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600" spc="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6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sides</a:t>
            </a:r>
            <a:r>
              <a:rPr sz="16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diameter</a:t>
            </a:r>
            <a:r>
              <a:rPr sz="160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600" spc="2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3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2400" baseline="5082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2400" spc="-294" baseline="50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aseline="5082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2400" spc="-242" baseline="50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600" spc="4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7400" marR="0">
              <a:lnSpc>
                <a:spcPts val="1911"/>
              </a:lnSpc>
              <a:spcBef>
                <a:spcPts val="0"/>
              </a:spcBef>
              <a:spcAft>
                <a:spcPts val="0"/>
              </a:spcAft>
            </a:pPr>
            <a:r>
              <a:rPr sz="1600" spc="128" dirty="0">
                <a:solidFill>
                  <a:srgbClr val="000000"/>
                </a:solidFill>
                <a:latin typeface="PIERWJ+SymbolMT"/>
                <a:cs typeface="PIERWJ+SymbolMT"/>
              </a:rPr>
              <a:t>j′</a:t>
            </a:r>
            <a:r>
              <a:rPr sz="1600" spc="-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600" spc="2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complete</a:t>
            </a:r>
            <a:r>
              <a:rPr sz="1600" spc="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600" spc="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6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general</a:t>
            </a:r>
            <a:r>
              <a:rPr sz="16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case</a:t>
            </a:r>
            <a:r>
              <a:rPr sz="1600" spc="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6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2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left</a:t>
            </a:r>
            <a:r>
              <a:rPr sz="1600" spc="2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out,</a:t>
            </a:r>
            <a:r>
              <a:rPr sz="1600" spc="2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2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19239" y="8299521"/>
            <a:ext cx="6665598" cy="1073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" marR="0">
              <a:lnSpc>
                <a:spcPts val="1102"/>
              </a:lnSpc>
              <a:spcBef>
                <a:spcPts val="0"/>
              </a:spcBef>
              <a:spcAft>
                <a:spcPts val="0"/>
              </a:spcAft>
            </a:pPr>
            <a:r>
              <a:rPr sz="1000" baseline="70152" dirty="0">
                <a:solidFill>
                  <a:srgbClr val="000000"/>
                </a:solidFill>
                <a:latin typeface="Times New Roman"/>
                <a:cs typeface="Times New Roman"/>
              </a:rPr>
              <a:t>1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E.A. Wolff, </a:t>
            </a:r>
            <a:r>
              <a:rPr sz="1000" i="1" dirty="0">
                <a:solidFill>
                  <a:srgbClr val="000000"/>
                </a:solidFill>
                <a:latin typeface="Times New Roman"/>
                <a:cs typeface="Times New Roman"/>
              </a:rPr>
              <a:t>Antenna Analysis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, Wiley, New</a:t>
            </a:r>
            <a:r>
              <a:rPr sz="100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York, 1966.</a:t>
            </a:r>
          </a:p>
          <a:p>
            <a:pPr marL="88" marR="0">
              <a:lnSpc>
                <a:spcPts val="1102"/>
              </a:lnSpc>
              <a:spcBef>
                <a:spcPts val="0"/>
              </a:spcBef>
              <a:spcAft>
                <a:spcPts val="0"/>
              </a:spcAft>
            </a:pPr>
            <a:r>
              <a:rPr sz="1000" baseline="70153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000" spc="96" baseline="70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spc="-14" dirty="0">
                <a:solidFill>
                  <a:srgbClr val="000000"/>
                </a:solidFill>
                <a:latin typeface="Times New Roman"/>
                <a:cs typeface="Times New Roman"/>
              </a:rPr>
              <a:t>A.</a:t>
            </a:r>
            <a:r>
              <a:rPr sz="1000" spc="1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Richtscheid,</a:t>
            </a:r>
            <a:r>
              <a:rPr sz="1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“Calculation</a:t>
            </a:r>
            <a:r>
              <a:rPr sz="1000" spc="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000" spc="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000" spc="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000" spc="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spc="16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000" spc="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antennas</a:t>
            </a:r>
            <a:r>
              <a:rPr sz="1000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000" spc="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sinusoidal</a:t>
            </a:r>
            <a:r>
              <a:rPr sz="10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000" spc="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distribution,”</a:t>
            </a:r>
            <a:r>
              <a:rPr sz="10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rgbClr val="000000"/>
                </a:solidFill>
                <a:latin typeface="Times New Roman"/>
                <a:cs typeface="Times New Roman"/>
              </a:rPr>
              <a:t>IEEE</a:t>
            </a:r>
            <a:r>
              <a:rPr sz="1000" i="1" spc="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rgbClr val="000000"/>
                </a:solidFill>
                <a:latin typeface="Times New Roman"/>
                <a:cs typeface="Times New Roman"/>
              </a:rPr>
              <a:t>Trans.</a:t>
            </a:r>
          </a:p>
          <a:p>
            <a:pPr marL="0" marR="0">
              <a:lnSpc>
                <a:spcPts val="1102"/>
              </a:lnSpc>
              <a:spcBef>
                <a:spcPts val="37"/>
              </a:spcBef>
              <a:spcAft>
                <a:spcPts val="0"/>
              </a:spcAft>
            </a:pPr>
            <a:r>
              <a:rPr sz="1000" i="1" dirty="0">
                <a:solidFill>
                  <a:srgbClr val="000000"/>
                </a:solidFill>
                <a:latin typeface="Times New Roman"/>
                <a:cs typeface="Times New Roman"/>
              </a:rPr>
              <a:t>Antennas Propagat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.,</a:t>
            </a:r>
            <a:r>
              <a:rPr sz="10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Nov. 1976, pp.</a:t>
            </a:r>
            <a:r>
              <a:rPr sz="1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889-891.</a:t>
            </a:r>
          </a:p>
          <a:p>
            <a:pPr marL="88" marR="0">
              <a:lnSpc>
                <a:spcPts val="1102"/>
              </a:lnSpc>
              <a:spcBef>
                <a:spcPts val="0"/>
              </a:spcBef>
              <a:spcAft>
                <a:spcPts val="0"/>
              </a:spcAft>
            </a:pPr>
            <a:r>
              <a:rPr sz="1000" baseline="70154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000" spc="12" baseline="70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J. E.</a:t>
            </a:r>
            <a:r>
              <a:rPr sz="10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Lindsay,</a:t>
            </a:r>
            <a:r>
              <a:rPr sz="10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Jr.,</a:t>
            </a:r>
            <a:r>
              <a:rPr sz="10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spc="-12" dirty="0">
                <a:solidFill>
                  <a:srgbClr val="000000"/>
                </a:solidFill>
                <a:latin typeface="Times New Roman"/>
                <a:cs typeface="Times New Roman"/>
              </a:rPr>
              <a:t>“A</a:t>
            </a:r>
            <a:r>
              <a:rPr sz="10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circular</a:t>
            </a:r>
            <a:r>
              <a:rPr sz="10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0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antenna</a:t>
            </a:r>
            <a:r>
              <a:rPr sz="10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with non-uniform current</a:t>
            </a:r>
            <a:r>
              <a:rPr sz="10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distribution,”</a:t>
            </a:r>
            <a:r>
              <a:rPr sz="1000" spc="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rgbClr val="000000"/>
                </a:solidFill>
                <a:latin typeface="Times New Roman"/>
                <a:cs typeface="Times New Roman"/>
              </a:rPr>
              <a:t>IRE</a:t>
            </a:r>
            <a:r>
              <a:rPr sz="1000" i="1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rgbClr val="000000"/>
                </a:solidFill>
                <a:latin typeface="Times New Roman"/>
                <a:cs typeface="Times New Roman"/>
              </a:rPr>
              <a:t>Trans.</a:t>
            </a:r>
            <a:r>
              <a:rPr sz="1000" i="1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rgbClr val="000000"/>
                </a:solidFill>
                <a:latin typeface="Times New Roman"/>
                <a:cs typeface="Times New Roman"/>
              </a:rPr>
              <a:t>Antennas Propagat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., vol.</a:t>
            </a:r>
            <a:r>
              <a:rPr sz="1000" spc="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AP-8,</a:t>
            </a:r>
          </a:p>
          <a:p>
            <a:pPr marL="0" marR="0">
              <a:lnSpc>
                <a:spcPts val="1102"/>
              </a:lnSpc>
              <a:spcBef>
                <a:spcPts val="9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No. 4,</a:t>
            </a:r>
            <a:r>
              <a:rPr sz="1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July</a:t>
            </a:r>
            <a:r>
              <a:rPr sz="10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1960, pp. 439-441.</a:t>
            </a:r>
          </a:p>
          <a:p>
            <a:pPr marL="88" marR="0">
              <a:lnSpc>
                <a:spcPts val="1102"/>
              </a:lnSpc>
              <a:spcBef>
                <a:spcPts val="0"/>
              </a:spcBef>
              <a:spcAft>
                <a:spcPts val="0"/>
              </a:spcAft>
            </a:pPr>
            <a:r>
              <a:rPr sz="1000" baseline="70153" dirty="0">
                <a:solidFill>
                  <a:srgbClr val="000000"/>
                </a:solidFill>
                <a:latin typeface="Times New Roman"/>
                <a:cs typeface="Times New Roman"/>
              </a:rPr>
              <a:t>4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H. C.</a:t>
            </a:r>
            <a:r>
              <a:rPr sz="10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Pocklington, “Electrical</a:t>
            </a:r>
            <a:r>
              <a:rPr sz="10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oscillations </a:t>
            </a:r>
            <a:r>
              <a:rPr sz="1000" spc="1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 wire,” </a:t>
            </a:r>
            <a:r>
              <a:rPr sz="1000" spc="1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rgbClr val="000000"/>
                </a:solidFill>
                <a:latin typeface="Times New Roman"/>
                <a:cs typeface="Times New Roman"/>
              </a:rPr>
              <a:t>Cambridge Phil. Soc. Proc.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, vol. 9, 1897,</a:t>
            </a:r>
            <a:r>
              <a:rPr sz="1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pp.</a:t>
            </a:r>
            <a:r>
              <a:rPr sz="1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324–332.</a:t>
            </a:r>
          </a:p>
          <a:p>
            <a:pPr marL="88" marR="0">
              <a:lnSpc>
                <a:spcPts val="1102"/>
              </a:lnSpc>
              <a:spcBef>
                <a:spcPts val="0"/>
              </a:spcBef>
              <a:spcAft>
                <a:spcPts val="0"/>
              </a:spcAft>
            </a:pPr>
            <a:r>
              <a:rPr sz="1000" baseline="70153" dirty="0">
                <a:solidFill>
                  <a:srgbClr val="000000"/>
                </a:solidFill>
                <a:latin typeface="Times New Roman"/>
                <a:cs typeface="Times New Roman"/>
              </a:rPr>
              <a:t>5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J. E. Storer, “Input impedance of</a:t>
            </a:r>
            <a:r>
              <a:rPr sz="10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circular loop antennas,” </a:t>
            </a:r>
            <a:r>
              <a:rPr sz="1000" i="1" dirty="0">
                <a:solidFill>
                  <a:srgbClr val="000000"/>
                </a:solidFill>
                <a:latin typeface="Times New Roman"/>
                <a:cs typeface="Times New Roman"/>
              </a:rPr>
              <a:t>Am. Inst. Electr. Eng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sz="1000" i="1" dirty="0">
                <a:solidFill>
                  <a:srgbClr val="000000"/>
                </a:solidFill>
                <a:latin typeface="Times New Roman"/>
                <a:cs typeface="Times New Roman"/>
              </a:rPr>
              <a:t>Trans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., vol.</a:t>
            </a:r>
            <a:r>
              <a:rPr sz="1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75, Nov.</a:t>
            </a:r>
            <a:r>
              <a:rPr sz="1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1956.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130796" y="9429722"/>
            <a:ext cx="25374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22629" y="2891154"/>
            <a:ext cx="6505573" cy="5763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9328" y="732254"/>
            <a:ext cx="6666348" cy="146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some</a:t>
            </a:r>
            <a:r>
              <a:rPr sz="1600" spc="3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important</a:t>
            </a:r>
            <a:r>
              <a:rPr sz="1600" spc="3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results</a:t>
            </a:r>
            <a:r>
              <a:rPr sz="1600" spc="3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600" spc="3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3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given.</a:t>
            </a:r>
            <a:r>
              <a:rPr sz="1600" spc="3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600" spc="3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circumference</a:t>
            </a:r>
            <a:r>
              <a:rPr sz="1600" spc="3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</a:p>
          <a:p>
            <a:pPr marL="0" marR="0">
              <a:lnSpc>
                <a:spcPts val="19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approaches</a:t>
            </a:r>
            <a:r>
              <a:rPr sz="1600" spc="3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spc="-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2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600" spc="2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600" spc="2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pattern</a:t>
            </a:r>
            <a:r>
              <a:rPr sz="1600" spc="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shifts</a:t>
            </a:r>
            <a:r>
              <a:rPr sz="1600" spc="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exactly</a:t>
            </a:r>
            <a:r>
              <a:rPr sz="1600" spc="2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along</a:t>
            </a:r>
            <a:r>
              <a:rPr sz="1600" spc="2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57" marR="0">
              <a:lnSpc>
                <a:spcPts val="1767"/>
              </a:lnSpc>
              <a:spcBef>
                <a:spcPts val="11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loop’s</a:t>
            </a:r>
            <a:r>
              <a:rPr sz="16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normal.</a:t>
            </a:r>
            <a:r>
              <a:rPr sz="1600" spc="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Then,</a:t>
            </a:r>
            <a:r>
              <a:rPr sz="1600" spc="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600" spc="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</a:t>
            </a:r>
            <a:r>
              <a:rPr sz="1600" spc="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600" spc="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good</a:t>
            </a:r>
            <a:r>
              <a:rPr sz="1600" spc="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(about</a:t>
            </a:r>
            <a:r>
              <a:rPr sz="1600" spc="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</a:p>
          <a:p>
            <a:pPr marL="57" marR="0">
              <a:lnSpc>
                <a:spcPts val="18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70</a:t>
            </a:r>
            <a:r>
              <a:rPr sz="1600" spc="1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URFHJF+TimesNewRomanPSMT"/>
                <a:cs typeface="URFHJF+TimesNewRomanPSMT"/>
              </a:rPr>
              <a:t>Ω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r>
              <a:rPr sz="160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600" spc="1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directivity</a:t>
            </a:r>
            <a:r>
              <a:rPr sz="1600" spc="2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occurs</a:t>
            </a:r>
            <a:r>
              <a:rPr sz="1600" spc="2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600" spc="3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600" i="1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98" dirty="0">
                <a:solidFill>
                  <a:srgbClr val="000000"/>
                </a:solidFill>
                <a:latin typeface="PIERWJ+SymbolMT"/>
                <a:cs typeface="PIERWJ+SymbolMT"/>
              </a:rPr>
              <a:t>≈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1.4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spc="4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600" spc="1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600" spc="2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</a:p>
          <a:p>
            <a:pPr marL="70" marR="0">
              <a:lnSpc>
                <a:spcPts val="1767"/>
              </a:lnSpc>
              <a:spcBef>
                <a:spcPts val="7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600" spc="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too</a:t>
            </a:r>
            <a:r>
              <a:rPr sz="1600" spc="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large.</a:t>
            </a:r>
            <a:r>
              <a:rPr sz="1600" spc="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6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reactance</a:t>
            </a:r>
            <a:r>
              <a:rPr sz="1600" spc="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  <a:r>
              <a:rPr sz="1600" spc="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circular</a:t>
            </a:r>
          </a:p>
          <a:p>
            <a:pPr marL="7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 are given below.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28688" y="9429723"/>
            <a:ext cx="35590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22630" y="719454"/>
            <a:ext cx="6504304" cy="6292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9381" y="7015752"/>
            <a:ext cx="419002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(Note: typo in author’s name, read as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J. E. Storer)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28688" y="9429722"/>
            <a:ext cx="35590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719454" y="6592567"/>
            <a:ext cx="6503033" cy="266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809721" y="2823148"/>
            <a:ext cx="2049798" cy="222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0367" y="3126548"/>
            <a:ext cx="2602058" cy="2461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2121" y="4326305"/>
            <a:ext cx="159611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0367" y="3279098"/>
            <a:ext cx="2602058" cy="2308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9292" y="732254"/>
            <a:ext cx="6663879" cy="74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783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  <a:r>
              <a:rPr sz="1600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circular</a:t>
            </a:r>
            <a:r>
              <a:rPr sz="16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600" spc="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similar</a:t>
            </a:r>
            <a:r>
              <a:rPr sz="16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6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performance</a:t>
            </a:r>
            <a:r>
              <a:rPr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  <a:r>
              <a:rPr sz="1600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square</a:t>
            </a:r>
          </a:p>
          <a:p>
            <a:pPr marL="0" marR="0">
              <a:lnSpc>
                <a:spcPts val="1767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loop.</a:t>
            </a:r>
            <a:r>
              <a:rPr sz="1600" spc="4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600" spc="4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approximate</a:t>
            </a:r>
            <a:r>
              <a:rPr sz="1600" spc="4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solution</a:t>
            </a:r>
            <a:r>
              <a:rPr sz="1600" spc="4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4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600" spc="4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good</a:t>
            </a:r>
            <a:r>
              <a:rPr sz="1600" spc="4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accuracy</a:t>
            </a:r>
            <a:r>
              <a:rPr sz="1600" spc="4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4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square-loop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 can be found 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9292" y="1497455"/>
            <a:ext cx="6664514" cy="539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W.L.</a:t>
            </a:r>
            <a:r>
              <a:rPr sz="1600" spc="2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Stutzman</a:t>
            </a:r>
            <a:r>
              <a:rPr sz="1600" spc="2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2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G.A.</a:t>
            </a:r>
            <a:r>
              <a:rPr sz="1600" spc="2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Thiele,</a:t>
            </a:r>
            <a:r>
              <a:rPr sz="1600" spc="2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Antenna</a:t>
            </a:r>
            <a:r>
              <a:rPr sz="1600" i="1" spc="2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Theory</a:t>
            </a:r>
            <a:r>
              <a:rPr sz="1600" i="1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i="1" spc="2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Design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2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baseline="47213" dirty="0">
                <a:solidFill>
                  <a:srgbClr val="000000"/>
                </a:solidFill>
                <a:latin typeface="Times New Roman"/>
                <a:cs typeface="Times New Roman"/>
              </a:rPr>
              <a:t>nd</a:t>
            </a:r>
            <a:r>
              <a:rPr sz="1600" spc="271" baseline="472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Ed.,</a:t>
            </a:r>
            <a:r>
              <a:rPr sz="16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John</a:t>
            </a:r>
          </a:p>
          <a:p>
            <a:pPr marL="25" marR="0">
              <a:lnSpc>
                <a:spcPts val="1767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Wiley &amp;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Sons, New</a:t>
            </a:r>
            <a:r>
              <a:rPr sz="16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York, 1998.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9116" y="2091581"/>
            <a:ext cx="6663274" cy="503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There,</a:t>
            </a:r>
            <a:r>
              <a:rPr sz="1600" spc="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600" spc="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assumed</a:t>
            </a:r>
            <a:r>
              <a:rPr sz="1600" spc="1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1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600" spc="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</a:t>
            </a:r>
            <a:r>
              <a:rPr sz="1600" spc="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1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exactly</a:t>
            </a:r>
            <a:r>
              <a:rPr sz="16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6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wavelength</a:t>
            </a:r>
            <a:r>
              <a:rPr sz="16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has a cosine current distribution along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loop’s wire.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53358" y="2966672"/>
            <a:ext cx="252345" cy="287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4"/>
              </a:lnSpc>
              <a:spcBef>
                <a:spcPts val="0"/>
              </a:spcBef>
              <a:spcAft>
                <a:spcPts val="0"/>
              </a:spcAft>
            </a:pPr>
            <a:r>
              <a:rPr sz="1750" i="1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62756" y="4012709"/>
            <a:ext cx="276985" cy="31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20224" y="4262995"/>
            <a:ext cx="252653" cy="287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78716" y="4357389"/>
            <a:ext cx="265901" cy="28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9368" y="5889394"/>
            <a:ext cx="6663271" cy="503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principal</a:t>
            </a:r>
            <a:r>
              <a:rPr sz="1600" spc="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plane</a:t>
            </a:r>
            <a:r>
              <a:rPr sz="1600" spc="3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patterns</a:t>
            </a:r>
            <a:r>
              <a:rPr sz="1600" spc="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obtained</a:t>
            </a:r>
            <a:r>
              <a:rPr sz="1600" spc="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600" spc="3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cosine-current</a:t>
            </a:r>
            <a:r>
              <a:rPr sz="1600" spc="3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assumption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(solid line) and using numerical</a:t>
            </a:r>
            <a:r>
              <a:rPr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methods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(dash line) are</a:t>
            </a:r>
            <a:r>
              <a:rPr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shown below: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28688" y="9429722"/>
            <a:ext cx="35590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4233429" y="6981262"/>
            <a:ext cx="576017" cy="508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256860" y="7259767"/>
            <a:ext cx="152439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5780" y="1374316"/>
            <a:ext cx="1809341" cy="1886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28" y="727682"/>
            <a:ext cx="364557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5.</a:t>
            </a:r>
            <a:r>
              <a:rPr sz="1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Equivalent Circuit</a:t>
            </a:r>
            <a:r>
              <a:rPr sz="1600" b="1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 a Loop Antenna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85550" y="1064035"/>
            <a:ext cx="321314" cy="304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sz="165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i="1" baseline="-2507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31961" y="1795526"/>
            <a:ext cx="343758" cy="304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2500" i="1" baseline="43543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95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40128" y="1913532"/>
            <a:ext cx="340624" cy="304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sz="165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i="1" baseline="-2507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39910" y="2483880"/>
            <a:ext cx="290936" cy="303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650" i="1" spc="-93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50" i="1" baseline="-25024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29645" y="3149211"/>
            <a:ext cx="303702" cy="303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9"/>
              </a:lnSpc>
              <a:spcBef>
                <a:spcPts val="0"/>
              </a:spcBef>
              <a:spcAft>
                <a:spcPts val="0"/>
              </a:spcAft>
            </a:pPr>
            <a:r>
              <a:rPr sz="1650" i="1" spc="-82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i="1" baseline="-25024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13821" y="3221351"/>
            <a:ext cx="204365" cy="295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6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79002" y="3257726"/>
            <a:ext cx="269373" cy="270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650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66437" y="3262455"/>
            <a:ext cx="371835" cy="303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650" i="1" spc="62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50" i="1" baseline="-25024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03473" y="3389129"/>
            <a:ext cx="247365" cy="17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64650" y="3653034"/>
            <a:ext cx="358480" cy="611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600" i="1" baseline="-1605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  <a:p>
            <a:pPr marL="55370" marR="0">
              <a:lnSpc>
                <a:spcPts val="1776"/>
              </a:lnSpc>
              <a:spcBef>
                <a:spcPts val="640"/>
              </a:spcBef>
              <a:spcAft>
                <a:spcPts val="0"/>
              </a:spcAft>
            </a:pPr>
            <a:r>
              <a:rPr sz="1600" i="1" spc="-84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baseline="-16055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33629" y="3652238"/>
            <a:ext cx="1879134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- resonance capacitor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33674" y="3982946"/>
            <a:ext cx="3052284" cy="591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- loss resistance of the loop antenna</a:t>
            </a:r>
          </a:p>
          <a:p>
            <a:pPr marL="30" marR="0">
              <a:lnSpc>
                <a:spcPts val="1767"/>
              </a:lnSpc>
              <a:spcBef>
                <a:spcPts val="82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- radiation resistance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19937" y="4312561"/>
            <a:ext cx="349356" cy="94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baseline="-1605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  <a:p>
            <a:pPr marL="71" marR="0">
              <a:lnSpc>
                <a:spcPts val="1776"/>
              </a:lnSpc>
              <a:spcBef>
                <a:spcPts val="640"/>
              </a:spcBef>
              <a:spcAft>
                <a:spcPts val="0"/>
              </a:spcAft>
            </a:pPr>
            <a:r>
              <a:rPr sz="1600" i="1" spc="16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600" i="1" baseline="-1605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774"/>
              </a:lnSpc>
              <a:spcBef>
                <a:spcPts val="692"/>
              </a:spcBef>
              <a:spcAft>
                <a:spcPts val="0"/>
              </a:spcAft>
            </a:pPr>
            <a:r>
              <a:rPr sz="1600" i="1" spc="-99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600" i="1" baseline="-1605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33668" y="4642838"/>
            <a:ext cx="2081420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- inductance of the loop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33711" y="4973546"/>
            <a:ext cx="349013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- inductance of the loop conductor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(wire)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90600" y="5608602"/>
            <a:ext cx="1843631" cy="26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600" spc="14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Times New Roman"/>
                <a:cs typeface="Times New Roman"/>
              </a:rPr>
              <a:t>Loss resistance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19292" y="5927570"/>
            <a:ext cx="6664049" cy="986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783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Usually,</a:t>
            </a:r>
            <a:r>
              <a:rPr sz="16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600" spc="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assumed</a:t>
            </a:r>
            <a:r>
              <a:rPr sz="16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loss</a:t>
            </a:r>
            <a:r>
              <a:rPr sz="1600" spc="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loosely</a:t>
            </a:r>
            <a:r>
              <a:rPr sz="1600" spc="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wound</a:t>
            </a:r>
            <a:r>
              <a:rPr sz="1600" spc="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equals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high-frequency</a:t>
            </a:r>
            <a:r>
              <a:rPr sz="16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loss</a:t>
            </a:r>
            <a:r>
              <a:rPr sz="1600" spc="1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1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600" spc="1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wire</a:t>
            </a:r>
            <a:r>
              <a:rPr sz="1600" spc="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1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600" spc="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length</a:t>
            </a:r>
            <a:r>
              <a:rPr sz="16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6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767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3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3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600" spc="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600" spc="3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distribution.</a:t>
            </a:r>
            <a:r>
              <a:rPr sz="1600" spc="3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3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case</a:t>
            </a:r>
            <a:r>
              <a:rPr sz="1600" spc="3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uniform</a:t>
            </a:r>
            <a:r>
              <a:rPr sz="1600" spc="2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distribution, the high-frequency</a:t>
            </a:r>
            <a:r>
              <a:rPr sz="16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 is calculated as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298142" y="7000307"/>
            <a:ext cx="208870" cy="263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3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371177" y="6977210"/>
            <a:ext cx="552234" cy="287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1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6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775781" y="7106195"/>
            <a:ext cx="1559488" cy="287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1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14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6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5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815753" y="7106195"/>
            <a:ext cx="487660" cy="287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6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Ω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608124" y="7130006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(12.32)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892827" y="7223939"/>
            <a:ext cx="256459" cy="186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hf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564947" y="7223939"/>
            <a:ext cx="204462" cy="186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948365" y="7223939"/>
            <a:ext cx="204462" cy="186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295093" y="7289158"/>
            <a:ext cx="254026" cy="263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3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499769" y="7265925"/>
            <a:ext cx="274967" cy="287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19312" y="7642006"/>
            <a:ext cx="6670538" cy="122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600" spc="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600" i="1" spc="2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2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length</a:t>
            </a:r>
            <a:r>
              <a:rPr sz="1600" spc="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wire,</a:t>
            </a:r>
            <a:r>
              <a:rPr sz="1600" spc="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600" i="1" spc="2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2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perimeter</a:t>
            </a:r>
            <a:r>
              <a:rPr sz="1600" spc="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wire’s</a:t>
            </a:r>
            <a:r>
              <a:rPr sz="1600" spc="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cross-</a:t>
            </a:r>
          </a:p>
          <a:p>
            <a:pPr marL="202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section.</a:t>
            </a:r>
            <a:r>
              <a:rPr sz="16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600" spc="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600" spc="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concerned</a:t>
            </a:r>
            <a:r>
              <a:rPr sz="16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600" spc="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600" spc="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distribution</a:t>
            </a:r>
            <a:r>
              <a:rPr sz="16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600" spc="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6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600" spc="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</a:p>
          <a:p>
            <a:pPr marL="0" marR="0">
              <a:lnSpc>
                <a:spcPts val="1767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6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600" spc="6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taken</a:t>
            </a:r>
            <a:r>
              <a:rPr sz="1600" spc="6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600" spc="6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account</a:t>
            </a:r>
            <a:r>
              <a:rPr sz="1600" spc="6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6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6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600" spc="6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600" spc="6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600" spc="6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600" spc="6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6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done</a:t>
            </a:r>
            <a:r>
              <a:rPr sz="1600" spc="6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6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dipole/monopole</a:t>
            </a:r>
            <a:r>
              <a:rPr sz="1600" spc="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antennas.</a:t>
            </a:r>
            <a:r>
              <a:rPr sz="1600" spc="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However,</a:t>
            </a:r>
            <a:r>
              <a:rPr sz="1600" spc="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sz="1600" spc="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important</a:t>
            </a:r>
            <a:r>
              <a:rPr sz="1600" spc="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phenomenon</a:t>
            </a:r>
            <a:r>
              <a:rPr sz="16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6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taken into account, namely</a:t>
            </a:r>
            <a:r>
              <a:rPr sz="16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proximity effect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028688" y="9429722"/>
            <a:ext cx="35590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2870244" y="6543475"/>
            <a:ext cx="1979795" cy="2535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700181" y="5535722"/>
            <a:ext cx="362743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8742" y="3656138"/>
            <a:ext cx="252015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8108" y="3656138"/>
            <a:ext cx="27305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5024" y="756739"/>
            <a:ext cx="1133982" cy="1131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9412" y="756742"/>
            <a:ext cx="1133982" cy="1131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74479" y="1146218"/>
            <a:ext cx="471187" cy="345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2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274" dirty="0">
                <a:solidFill>
                  <a:srgbClr val="000000"/>
                </a:solidFill>
                <a:latin typeface="PIERWJ+SymbolMT"/>
                <a:cs typeface="PIERWJ+SymbolMT"/>
              </a:rPr>
              <a:t>⊗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11809" y="1146219"/>
            <a:ext cx="768954" cy="374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2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127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950" baseline="-25869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950" spc="1070" baseline="-258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PIERWJ+SymbolMT"/>
                <a:cs typeface="PIERWJ+SymbolMT"/>
              </a:rPr>
              <a:t>⊗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32515" y="1299430"/>
            <a:ext cx="235118" cy="221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9283" y="2335368"/>
            <a:ext cx="6665066" cy="986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600" spc="1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spacing</a:t>
            </a:r>
            <a:r>
              <a:rPr sz="1600" spc="1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60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wound</a:t>
            </a:r>
            <a:r>
              <a:rPr sz="1600" spc="1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wires</a:t>
            </a:r>
            <a:r>
              <a:rPr sz="160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600" spc="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small,</a:t>
            </a:r>
            <a:r>
              <a:rPr sz="1600" spc="1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loss</a:t>
            </a:r>
            <a:r>
              <a:rPr sz="1600" spc="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600" spc="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proximity</a:t>
            </a:r>
            <a:r>
              <a:rPr sz="1600" spc="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effect</a:t>
            </a:r>
            <a:r>
              <a:rPr sz="1600" spc="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might</a:t>
            </a:r>
            <a:r>
              <a:rPr sz="1600" spc="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larger</a:t>
            </a:r>
            <a:r>
              <a:rPr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6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600" spc="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skin</a:t>
            </a:r>
            <a:r>
              <a:rPr sz="1600" spc="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effect.</a:t>
            </a:r>
            <a:r>
              <a:rPr sz="1600" spc="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767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following</a:t>
            </a:r>
            <a:r>
              <a:rPr sz="16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formula</a:t>
            </a:r>
            <a:r>
              <a:rPr sz="1600" spc="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6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600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exactly</a:t>
            </a:r>
            <a:r>
              <a:rPr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loss</a:t>
            </a:r>
            <a:r>
              <a:rPr sz="1600" spc="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N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turns, wire radius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 and loop separation 2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60310" y="3378756"/>
            <a:ext cx="980104" cy="477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Na</a:t>
            </a:r>
            <a:r>
              <a:rPr sz="1600" i="1" spc="16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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73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baseline="-11303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 marL="287325" marR="0">
              <a:lnSpc>
                <a:spcPts val="1014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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01075" y="3378756"/>
            <a:ext cx="230385" cy="28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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150252" y="3502776"/>
            <a:ext cx="489676" cy="303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86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baseline="-15988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600" i="1" spc="194" baseline="-159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64957" y="3502776"/>
            <a:ext cx="466504" cy="35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149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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607996" y="3525746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(12.33)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66714" y="3620325"/>
            <a:ext cx="204448" cy="18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22083" y="3685319"/>
            <a:ext cx="254000" cy="26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59369" y="3685319"/>
            <a:ext cx="415917" cy="298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</a:t>
            </a:r>
            <a:r>
              <a:rPr sz="1600" spc="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701075" y="3696621"/>
            <a:ext cx="230385" cy="28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313998" y="3779643"/>
            <a:ext cx="219273" cy="18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19388" y="4028625"/>
            <a:ext cx="647748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89754" y="4321683"/>
            <a:ext cx="3872352" cy="303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42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baseline="-1601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i="1" spc="-216" baseline="-160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6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Ω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1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 the surface resistance (see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(12.32)),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60151" y="4663508"/>
            <a:ext cx="6122895" cy="560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60" marR="0">
              <a:lnSpc>
                <a:spcPts val="1972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84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baseline="-1605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600" i="1" spc="-208" baseline="-160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6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Ω</a:t>
            </a:r>
            <a:r>
              <a:rPr sz="16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z="16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8" dirty="0">
                <a:solidFill>
                  <a:srgbClr val="000000"/>
                </a:solidFill>
                <a:latin typeface="Times New Roman"/>
                <a:cs typeface="Times New Roman"/>
              </a:rPr>
              <a:t>m,</a:t>
            </a:r>
            <a:r>
              <a:rPr sz="1600" spc="3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ohmic</a:t>
            </a:r>
            <a:r>
              <a:rPr sz="1600" spc="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6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600" spc="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length</a:t>
            </a:r>
            <a:r>
              <a:rPr sz="16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600" spc="1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1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proximity</a:t>
            </a:r>
          </a:p>
          <a:p>
            <a:pPr marL="0" marR="0">
              <a:lnSpc>
                <a:spcPts val="1767"/>
              </a:lnSpc>
              <a:spcBef>
                <a:spcPts val="24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effect,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260313" y="5276675"/>
            <a:ext cx="938741" cy="765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094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-16" baseline="24374" dirty="0">
                <a:solidFill>
                  <a:srgbClr val="000000"/>
                </a:solidFill>
                <a:latin typeface="Times New Roman"/>
                <a:cs typeface="Times New Roman"/>
              </a:rPr>
              <a:t>NR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  <a:p>
            <a:pPr marL="459315" marR="0">
              <a:lnSpc>
                <a:spcPts val="1958"/>
              </a:lnSpc>
              <a:spcBef>
                <a:spcPts val="127"/>
              </a:spcBef>
              <a:spcAft>
                <a:spcPts val="0"/>
              </a:spcAft>
            </a:pPr>
            <a:r>
              <a:rPr sz="1600" spc="-7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172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  <a:p>
            <a:pPr marL="0" marR="0">
              <a:lnSpc>
                <a:spcPts val="169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effect.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89813" y="5405498"/>
            <a:ext cx="334365" cy="280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7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baseline="-15995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538258" y="5382295"/>
            <a:ext cx="263921" cy="28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86737" y="5405498"/>
            <a:ext cx="203200" cy="262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266120" y="5382295"/>
            <a:ext cx="308471" cy="28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Ω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462860" y="5404838"/>
            <a:ext cx="4921564" cy="263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2400" baseline="-491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z="2400" spc="-245" baseline="-4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87" baseline="-49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ohmic</a:t>
            </a:r>
            <a:r>
              <a:rPr sz="1600" spc="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600" spc="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length</a:t>
            </a:r>
            <a:r>
              <a:rPr sz="16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600" spc="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skin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874808" y="6402942"/>
            <a:ext cx="397819" cy="305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</a:pPr>
            <a:r>
              <a:rPr sz="1900" spc="3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9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840355" y="7742614"/>
            <a:ext cx="380892" cy="305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9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665132" y="8929157"/>
            <a:ext cx="394486" cy="305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</a:pPr>
            <a:r>
              <a:rPr sz="1900" spc="-27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900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028688" y="9429722"/>
            <a:ext cx="35590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14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4131822" y="8807259"/>
            <a:ext cx="21915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629" y="2456814"/>
            <a:ext cx="6505574" cy="4802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9075" y="732254"/>
            <a:ext cx="6396495" cy="263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ratio</a:t>
            </a:r>
            <a:r>
              <a:rPr sz="1600" spc="2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7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/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6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has been calculated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 different</a:t>
            </a:r>
            <a:r>
              <a:rPr sz="16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relative spacings</a:t>
            </a:r>
            <a:r>
              <a:rPr sz="1600" spc="1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600" i="1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z="1600" spc="-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146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 for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42592" y="826882"/>
            <a:ext cx="219273" cy="18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97000" y="826881"/>
            <a:ext cx="219273" cy="18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9256" y="951972"/>
            <a:ext cx="2121188" cy="286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loops with</a:t>
            </a:r>
            <a:r>
              <a:rPr sz="160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≤</a:t>
            </a:r>
            <a:r>
              <a:rPr sz="16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i="1" spc="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≤</a:t>
            </a:r>
            <a:r>
              <a:rPr sz="16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6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90532" y="1291580"/>
            <a:ext cx="6393753" cy="503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G.N.</a:t>
            </a:r>
            <a:r>
              <a:rPr sz="1600" spc="3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Smith,</a:t>
            </a:r>
            <a:r>
              <a:rPr sz="1600" spc="3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“The</a:t>
            </a:r>
            <a:r>
              <a:rPr sz="1600" spc="2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proximity</a:t>
            </a:r>
            <a:r>
              <a:rPr sz="1600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effect</a:t>
            </a:r>
            <a:r>
              <a:rPr sz="1600" spc="3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2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systems</a:t>
            </a:r>
            <a:r>
              <a:rPr sz="1600" spc="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600" spc="2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conductors,”</a:t>
            </a:r>
            <a:r>
              <a:rPr sz="1600" spc="3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J.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Appl. Phys.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 vol.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43,</a:t>
            </a:r>
            <a:r>
              <a:rPr sz="16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No. 5, May</a:t>
            </a:r>
            <a:r>
              <a:rPr sz="16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1972,</a:t>
            </a:r>
            <a:r>
              <a:rPr sz="16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pp.</a:t>
            </a:r>
            <a:r>
              <a:rPr sz="16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2196-2203.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9331" y="1841686"/>
            <a:ext cx="2531564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results are shown below: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90600" y="7649238"/>
            <a:ext cx="1971529" cy="26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600" spc="1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Times New Roman"/>
                <a:cs typeface="Times New Roman"/>
              </a:rPr>
              <a:t>Loop inductance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9075" y="7969730"/>
            <a:ext cx="639369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single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circular</a:t>
            </a:r>
            <a:r>
              <a:rPr sz="1600" spc="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radius</a:t>
            </a:r>
            <a:r>
              <a:rPr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made</a:t>
            </a:r>
            <a:r>
              <a:rPr sz="16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wire</a:t>
            </a:r>
            <a:r>
              <a:rPr sz="16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radius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9090" y="8210528"/>
            <a:ext cx="287628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59423" y="8524944"/>
            <a:ext cx="851791" cy="302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</a:t>
            </a:r>
            <a:r>
              <a:rPr sz="1600" spc="10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</a:t>
            </a:r>
            <a:r>
              <a:rPr sz="16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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53613" y="8524944"/>
            <a:ext cx="230415" cy="614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</a:t>
            </a:r>
          </a:p>
          <a:p>
            <a:pPr marL="0" marR="0">
              <a:lnSpc>
                <a:spcPts val="1959"/>
              </a:lnSpc>
              <a:spcBef>
                <a:spcPts val="56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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36069" y="8653788"/>
            <a:ext cx="2028563" cy="35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600" i="1" spc="10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03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i="1" spc="238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46" dirty="0">
                <a:solidFill>
                  <a:srgbClr val="000000"/>
                </a:solidFill>
                <a:latin typeface="PIERWJ+SymbolMT"/>
                <a:cs typeface="PIERWJ+SymbolMT"/>
              </a:rPr>
              <a:t>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ln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</a:t>
            </a:r>
            <a:r>
              <a:rPr sz="1600" spc="18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</a:t>
            </a:r>
            <a:r>
              <a:rPr sz="16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600" spc="-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6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235" dirty="0">
                <a:solidFill>
                  <a:srgbClr val="000000"/>
                </a:solidFill>
                <a:latin typeface="PIERWJ+SymbolMT"/>
                <a:cs typeface="PIERWJ+SymbolMT"/>
              </a:rPr>
              <a:t>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07954" y="8676866"/>
            <a:ext cx="776636" cy="101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(12.34)</a:t>
            </a:r>
          </a:p>
          <a:p>
            <a:pPr marL="420734" marR="0">
              <a:lnSpc>
                <a:spcPts val="1767"/>
              </a:lnSpc>
              <a:spcBef>
                <a:spcPts val="411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50806" y="8771372"/>
            <a:ext cx="262372" cy="20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59155" marR="0">
              <a:lnSpc>
                <a:spcPts val="88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59420" y="8852406"/>
            <a:ext cx="230412" cy="28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022639" y="8836549"/>
            <a:ext cx="588574" cy="28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</a:t>
            </a:r>
            <a:r>
              <a:rPr sz="1600" spc="18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188989" y="8836367"/>
            <a:ext cx="254034" cy="263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3292297" y="7429161"/>
            <a:ext cx="12700" cy="1110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773131" y="8269008"/>
            <a:ext cx="74011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5440" y="7678931"/>
            <a:ext cx="74011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8062" y="5077255"/>
            <a:ext cx="818565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12634" y="5077255"/>
            <a:ext cx="269682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6012" y="3005883"/>
            <a:ext cx="241300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2660" y="1330451"/>
            <a:ext cx="126965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7981" y="1330452"/>
            <a:ext cx="149183" cy="12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9328" y="732027"/>
            <a:ext cx="6601435" cy="61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inductance of a square loop with</a:t>
            </a:r>
            <a:r>
              <a:rPr sz="16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sides</a:t>
            </a:r>
            <a:r>
              <a:rPr sz="1600" spc="1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2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 wire radius</a:t>
            </a:r>
            <a:r>
              <a:rPr sz="1600" spc="1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600" i="1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 calculated 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2842458" marR="0">
              <a:lnSpc>
                <a:spcPts val="1959"/>
              </a:lnSpc>
              <a:spcBef>
                <a:spcPts val="659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</a:t>
            </a:r>
            <a:r>
              <a:rPr sz="1600" spc="10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</a:t>
            </a:r>
            <a:r>
              <a:rPr sz="16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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74297" y="1047997"/>
            <a:ext cx="230364" cy="28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83548" y="1176982"/>
            <a:ext cx="1303589" cy="354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</a:t>
            </a:r>
            <a:r>
              <a:rPr sz="1600" spc="10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</a:t>
            </a:r>
            <a:r>
              <a:rPr sz="1600" spc="-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</a:p>
          <a:p>
            <a:pPr marL="526134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0.774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</a:t>
            </a:r>
            <a:r>
              <a:rPr sz="1600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15074" y="1200197"/>
            <a:ext cx="265379" cy="263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13471" y="1172785"/>
            <a:ext cx="736835" cy="291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baseline="66961" dirty="0">
                <a:solidFill>
                  <a:srgbClr val="000000"/>
                </a:solidFill>
                <a:latin typeface="Times New Roman"/>
                <a:cs typeface="Times New Roman"/>
              </a:rPr>
              <a:t>sq</a:t>
            </a:r>
            <a:r>
              <a:rPr sz="1600" i="1" spc="245" baseline="669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8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72941" y="1200200"/>
            <a:ext cx="253972" cy="263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20491" y="1200200"/>
            <a:ext cx="391679" cy="33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45" dirty="0">
                <a:solidFill>
                  <a:srgbClr val="000000"/>
                </a:solidFill>
                <a:latin typeface="PIERWJ+SymbolMT"/>
                <a:cs typeface="PIERWJ+SymbolMT"/>
              </a:rPr>
              <a:t></a:t>
            </a:r>
            <a:r>
              <a:rPr sz="1600" spc="-19" dirty="0">
                <a:solidFill>
                  <a:srgbClr val="000000"/>
                </a:solidFill>
                <a:latin typeface="Times New Roman"/>
                <a:cs typeface="Times New Roman"/>
              </a:rPr>
              <a:t>ln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608105" y="1200122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(12.35)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929738" y="1323200"/>
            <a:ext cx="234075" cy="186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37979" y="1336526"/>
            <a:ext cx="941848" cy="326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</a:t>
            </a:r>
            <a:r>
              <a:rPr sz="1600" spc="10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</a:t>
            </a:r>
            <a:r>
              <a:rPr sz="1600" spc="10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88857" y="1373275"/>
            <a:ext cx="203186" cy="150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103767" y="1359741"/>
            <a:ext cx="253972" cy="263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974297" y="1375813"/>
            <a:ext cx="230364" cy="28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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19312" y="1710703"/>
            <a:ext cx="6667249" cy="98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6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multi-turn</a:t>
            </a:r>
            <a:r>
              <a:rPr sz="1600" spc="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600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obtained</a:t>
            </a:r>
            <a:r>
              <a:rPr sz="16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6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single-</a:t>
            </a:r>
          </a:p>
          <a:p>
            <a:pPr marL="184" marR="0">
              <a:lnSpc>
                <a:spcPts val="1771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turn loop multiplied by</a:t>
            </a:r>
            <a:r>
              <a:rPr sz="1600" spc="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217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baseline="29883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163" baseline="298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 where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N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 the</a:t>
            </a:r>
            <a:r>
              <a:rPr sz="16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number of turns.</a:t>
            </a:r>
          </a:p>
          <a:p>
            <a:pPr marL="269783" marR="0">
              <a:lnSpc>
                <a:spcPts val="1767"/>
              </a:lnSpc>
              <a:spcBef>
                <a:spcPts val="13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600" spc="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wire</a:t>
            </a:r>
            <a:r>
              <a:rPr sz="16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itself</a:t>
            </a:r>
            <a:r>
              <a:rPr sz="16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6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600" spc="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often</a:t>
            </a:r>
            <a:r>
              <a:rPr sz="16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neglected.</a:t>
            </a:r>
            <a:r>
              <a:rPr sz="1600" spc="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 shown that the DC self-inductance of a straight wire of length</a:t>
            </a:r>
            <a:r>
              <a:rPr sz="160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l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919187" y="2723631"/>
            <a:ext cx="365521" cy="575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</a:p>
          <a:p>
            <a:pPr marL="0" marR="0">
              <a:lnSpc>
                <a:spcPts val="1958"/>
              </a:lnSpc>
              <a:spcBef>
                <a:spcPts val="260"/>
              </a:spcBef>
              <a:spcAft>
                <a:spcPts val="0"/>
              </a:spcAft>
            </a:pPr>
            <a:r>
              <a:rPr sz="1600" spc="-10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545331" y="2875657"/>
            <a:ext cx="289968" cy="280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99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600" i="1" baseline="-15996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54087" y="2852454"/>
            <a:ext cx="263921" cy="28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057299" y="2841191"/>
            <a:ext cx="499841" cy="298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baseline="72229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600" spc="137" baseline="72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spc="4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65268" y="2875657"/>
            <a:ext cx="208855" cy="262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608003" y="2874998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(12.36)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19395" y="3304431"/>
            <a:ext cx="2324414" cy="287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 a single loop,</a:t>
            </a:r>
            <a:r>
              <a:rPr sz="16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600" i="1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7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223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i="1" spc="19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90600" y="3945917"/>
            <a:ext cx="1992277" cy="26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(c)</a:t>
            </a:r>
            <a:r>
              <a:rPr sz="1600" spc="14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Times New Roman"/>
                <a:cs typeface="Times New Roman"/>
              </a:rPr>
              <a:t>Tuning capacitor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19329" y="4266410"/>
            <a:ext cx="6665936" cy="503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746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susceptance</a:t>
            </a:r>
            <a:r>
              <a:rPr sz="1600" spc="5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5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600" spc="5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600" i="1" baseline="-15749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547" baseline="-157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600" spc="5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5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chosen</a:t>
            </a:r>
            <a:r>
              <a:rPr sz="1600" spc="5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5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eliminate</a:t>
            </a:r>
            <a:r>
              <a:rPr sz="1600" spc="5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susceptance of the loop. Assume that the equivalent admittance of the loop is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596708" y="4817869"/>
            <a:ext cx="253927" cy="26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356541" y="4817869"/>
            <a:ext cx="253927" cy="26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081138" y="4923778"/>
            <a:ext cx="533523" cy="303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600" i="1" spc="8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  <a:p>
            <a:pPr marL="97166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836121" y="4923778"/>
            <a:ext cx="263842" cy="287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608021" y="4947638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(12.37)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017043" y="5083503"/>
            <a:ext cx="921529" cy="303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87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baseline="-16033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i="1" spc="63" baseline="-160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2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jX</a:t>
            </a:r>
            <a:r>
              <a:rPr sz="1600" i="1" baseline="-16033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528492" y="5106726"/>
            <a:ext cx="375889" cy="280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50" baseline="24432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19413" y="5450517"/>
            <a:ext cx="647748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289828" y="5741499"/>
            <a:ext cx="1228200" cy="28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3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8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4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403005" y="5859363"/>
            <a:ext cx="256651" cy="186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858019" y="5859363"/>
            <a:ext cx="204480" cy="186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247457" y="5859363"/>
            <a:ext cx="189581" cy="186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299320" y="6074122"/>
            <a:ext cx="1662192" cy="28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600" i="1" spc="10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44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spc="102" dirty="0">
                <a:solidFill>
                  <a:srgbClr val="000000"/>
                </a:solidFill>
                <a:latin typeface="PIERWJ+SymbolMT"/>
                <a:cs typeface="PIERWJ+SymbolMT"/>
              </a:rPr>
              <a:t>ω</a:t>
            </a:r>
            <a:r>
              <a:rPr sz="1600" spc="92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600" i="1" spc="6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L </a:t>
            </a:r>
            <a:r>
              <a:rPr sz="1600" spc="189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440944" y="6191756"/>
            <a:ext cx="256544" cy="186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207391" y="6191756"/>
            <a:ext cx="234063" cy="186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602847" y="6191756"/>
            <a:ext cx="189543" cy="186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19358" y="6442729"/>
            <a:ext cx="310619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following transformation holds: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359912" y="6733843"/>
            <a:ext cx="1247412" cy="28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600" i="1" spc="8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600" i="1" spc="8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2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jB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608034" y="6756626"/>
            <a:ext cx="746007" cy="135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(12.38)</a:t>
            </a:r>
          </a:p>
          <a:p>
            <a:pPr marL="123" marR="0">
              <a:lnSpc>
                <a:spcPts val="1767"/>
              </a:lnSpc>
              <a:spcBef>
                <a:spcPts val="682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(12.39)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457145" y="6851495"/>
            <a:ext cx="256588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920308" y="6851495"/>
            <a:ext cx="256588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444192" y="6851495"/>
            <a:ext cx="256588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19425" y="7093500"/>
            <a:ext cx="647748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792313" y="7419544"/>
            <a:ext cx="839367" cy="1168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83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-86" baseline="24418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12197" marR="0">
              <a:lnSpc>
                <a:spcPts val="1961"/>
              </a:lnSpc>
              <a:spcBef>
                <a:spcPts val="127"/>
              </a:spcBef>
              <a:spcAft>
                <a:spcPts val="0"/>
              </a:spcAft>
            </a:pPr>
            <a:r>
              <a:rPr sz="1600" i="1" spc="-86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400" i="1" spc="-123" baseline="-2397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400" spc="-399" baseline="29907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400" i="1" baseline="-2397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i="1" spc="66" baseline="-239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600" i="1" spc="-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aseline="29907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marL="152469" marR="0">
              <a:lnSpc>
                <a:spcPts val="1961"/>
              </a:lnSpc>
              <a:spcBef>
                <a:spcPts val="202"/>
              </a:spcBef>
              <a:spcAft>
                <a:spcPts val="0"/>
              </a:spcAft>
            </a:pPr>
            <a:r>
              <a:rPr sz="2400" spc="172" baseline="24574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2400" i="1" spc="139" baseline="24574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961"/>
              </a:lnSpc>
              <a:spcBef>
                <a:spcPts val="127"/>
              </a:spcBef>
              <a:spcAft>
                <a:spcPts val="0"/>
              </a:spcAft>
            </a:pPr>
            <a:r>
              <a:rPr sz="1600" i="1" spc="-87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400" i="1" spc="-123" baseline="-23973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400" spc="-399" baseline="29904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400" i="1" baseline="-23973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i="1" spc="65" baseline="-239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600" i="1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aseline="29904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312542" y="7548646"/>
            <a:ext cx="394839" cy="87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67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600" i="1" baseline="-15975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12807" marR="0">
              <a:lnSpc>
                <a:spcPts val="1772"/>
              </a:lnSpc>
              <a:spcBef>
                <a:spcPts val="2735"/>
              </a:spcBef>
              <a:spcAft>
                <a:spcPts val="0"/>
              </a:spcAft>
            </a:pPr>
            <a:r>
              <a:rPr sz="1600" i="1" spc="-87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600" i="1" baseline="-15977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611179" y="7525213"/>
            <a:ext cx="276373" cy="877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1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  <a:p>
            <a:pPr marL="0" marR="0">
              <a:lnSpc>
                <a:spcPts val="1961"/>
              </a:lnSpc>
              <a:spcBef>
                <a:spcPts val="263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549375" y="7548597"/>
            <a:ext cx="203223" cy="26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4391009" y="7812178"/>
            <a:ext cx="256635" cy="186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4597352" y="8138605"/>
            <a:ext cx="203223" cy="26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4378699" y="8402190"/>
            <a:ext cx="256635" cy="186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989129" y="8656972"/>
            <a:ext cx="3542103" cy="578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susceptance of the capacitor is</a:t>
            </a:r>
          </a:p>
          <a:p>
            <a:pPr marL="2580354" marR="0">
              <a:lnSpc>
                <a:spcPts val="1963"/>
              </a:lnSpc>
              <a:spcBef>
                <a:spcPts val="525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600" i="1" spc="5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8" dirty="0">
                <a:solidFill>
                  <a:srgbClr val="000000"/>
                </a:solidFill>
                <a:latin typeface="PIERWJ+SymbolMT"/>
                <a:cs typeface="PIERWJ+SymbolMT"/>
              </a:rPr>
              <a:t>ω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600" i="1" spc="3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6608039" y="8970998"/>
            <a:ext cx="776551" cy="721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(12.40)</a:t>
            </a:r>
          </a:p>
          <a:p>
            <a:pPr marL="420648" marR="0">
              <a:lnSpc>
                <a:spcPts val="1767"/>
              </a:lnSpc>
              <a:spcBef>
                <a:spcPts val="184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3686656" y="9066100"/>
            <a:ext cx="204490" cy="186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238805" y="9066100"/>
            <a:ext cx="204490" cy="186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8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187190" y="6025896"/>
            <a:ext cx="4049274" cy="2084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2993" y="953388"/>
            <a:ext cx="5640216" cy="812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related</a:t>
            </a:r>
            <a:r>
              <a:rPr sz="1400" spc="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3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3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temperature</a:t>
            </a:r>
            <a:r>
              <a:rPr sz="1400" spc="3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2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distant</a:t>
            </a:r>
            <a:r>
              <a:rPr sz="1400" spc="3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objects</a:t>
            </a:r>
            <a:r>
              <a:rPr sz="1400" spc="4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that</a:t>
            </a:r>
            <a:r>
              <a:rPr sz="1400" spc="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4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3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4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looking</a:t>
            </a:r>
            <a:r>
              <a:rPr sz="1400" spc="4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at.</a:t>
            </a:r>
            <a:r>
              <a:rPr sz="1400" spc="4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</a:p>
          <a:p>
            <a:pPr marL="0" marR="0">
              <a:lnSpc>
                <a:spcPts val="1270"/>
              </a:lnSpc>
              <a:spcBef>
                <a:spcPts val="2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may be thought</a:t>
            </a:r>
            <a:r>
              <a:rPr sz="1400" spc="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as virtual</a:t>
            </a:r>
            <a:r>
              <a:rPr sz="1400" spc="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resistance</a:t>
            </a:r>
            <a:r>
              <a:rPr sz="1400" spc="37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that</a:t>
            </a:r>
            <a:r>
              <a:rPr sz="1400" spc="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does</a:t>
            </a:r>
            <a:r>
              <a:rPr sz="1400" spc="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not</a:t>
            </a:r>
            <a:r>
              <a:rPr sz="1400" spc="1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exist</a:t>
            </a:r>
            <a:r>
              <a:rPr sz="1400" spc="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physically but is a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quantity</a:t>
            </a:r>
            <a:r>
              <a:rPr sz="1400" spc="40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coupling</a:t>
            </a:r>
            <a:r>
              <a:rPr sz="1400" spc="4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4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40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42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distant</a:t>
            </a:r>
            <a:r>
              <a:rPr sz="1400" spc="4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regions</a:t>
            </a:r>
            <a:r>
              <a:rPr sz="1400" spc="4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39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space</a:t>
            </a:r>
            <a:r>
              <a:rPr sz="1400" spc="40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via</a:t>
            </a:r>
            <a:r>
              <a:rPr sz="1400" spc="4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40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virtual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transmission .line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2993" y="1974923"/>
            <a:ext cx="5540841" cy="1427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Reciprocity-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An</a:t>
            </a:r>
            <a:r>
              <a:rPr sz="1400" spc="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35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exhibits identical impedance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during Transmission</a:t>
            </a:r>
          </a:p>
          <a:p>
            <a:pPr marL="5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or Reception,</a:t>
            </a:r>
            <a:r>
              <a:rPr sz="1400" spc="69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same</a:t>
            </a:r>
            <a:r>
              <a:rPr sz="1400" spc="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directional patterns during Transmission or Reception,</a:t>
            </a:r>
          </a:p>
          <a:p>
            <a:pPr marL="5" marR="0">
              <a:lnSpc>
                <a:spcPts val="1270"/>
              </a:lnSpc>
              <a:spcBef>
                <a:spcPts val="32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same effective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height while transmitting or</a:t>
            </a:r>
            <a:r>
              <a:rPr sz="1400" spc="-1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receiving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.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Transmission and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reception antennas can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used interchangeably. Medium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must be linear,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passive and isotropic(physical properties are the same in different</a:t>
            </a:r>
          </a:p>
          <a:p>
            <a:pPr marL="1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directions.)</a:t>
            </a:r>
            <a:r>
              <a:rPr sz="1400" spc="34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Antennas are usually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optimised for reception or transmission,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not both.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64627" y="3613222"/>
            <a:ext cx="794864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Patterns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2998" y="4019675"/>
            <a:ext cx="5639973" cy="2040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5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  <a:r>
              <a:rPr sz="1400" spc="24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</a:t>
            </a:r>
            <a:r>
              <a:rPr sz="1400" spc="24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or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antenna</a:t>
            </a:r>
            <a:r>
              <a:rPr sz="1400" spc="246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pattern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26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23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graphical</a:t>
            </a:r>
            <a:r>
              <a:rPr sz="1400" spc="25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representation</a:t>
            </a:r>
            <a:r>
              <a:rPr sz="1400" spc="24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8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  <a:r>
              <a:rPr sz="1400" spc="19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properties</a:t>
            </a:r>
            <a:r>
              <a:rPr sz="1400" spc="19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17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9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19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</a:t>
            </a:r>
            <a:r>
              <a:rPr sz="1400" spc="18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</a:t>
            </a:r>
            <a:r>
              <a:rPr sz="1400" spc="19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function</a:t>
            </a:r>
            <a:r>
              <a:rPr sz="1400" spc="18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18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space.</a:t>
            </a:r>
            <a:r>
              <a:rPr sz="1400" spc="18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That</a:t>
            </a:r>
            <a:r>
              <a:rPr sz="1400" spc="18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is,</a:t>
            </a:r>
            <a:r>
              <a:rPr sz="1400" spc="18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antenna's</a:t>
            </a:r>
            <a:r>
              <a:rPr sz="1400" spc="1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</a:t>
            </a:r>
            <a:r>
              <a:rPr sz="1400" spc="17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describes</a:t>
            </a:r>
            <a:r>
              <a:rPr sz="1400" spc="17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how</a:t>
            </a:r>
            <a:r>
              <a:rPr sz="1400" spc="16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7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17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radiates</a:t>
            </a:r>
            <a:r>
              <a:rPr sz="1400" spc="17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energy</a:t>
            </a:r>
            <a:r>
              <a:rPr sz="1400" spc="16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out</a:t>
            </a:r>
            <a:r>
              <a:rPr sz="1400" spc="16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into</a:t>
            </a:r>
            <a:r>
              <a:rPr sz="1400" spc="17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space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(or how</a:t>
            </a:r>
            <a:r>
              <a:rPr sz="1400" spc="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sz="1400" spc="3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receives</a:t>
            </a:r>
            <a:r>
              <a:rPr sz="1400" spc="2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energy.</a:t>
            </a:r>
            <a:r>
              <a:rPr sz="1400" spc="3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sz="1400" spc="2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important</a:t>
            </a:r>
            <a:r>
              <a:rPr sz="1400" spc="2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3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state</a:t>
            </a:r>
            <a:r>
              <a:rPr sz="1400" spc="2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that</a:t>
            </a:r>
            <a:r>
              <a:rPr sz="1400" spc="2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</a:t>
            </a:r>
            <a:r>
              <a:rPr sz="1400" spc="3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can</a:t>
            </a:r>
            <a:r>
              <a:rPr sz="1400" spc="2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radiate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energy in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all directions,</a:t>
            </a:r>
            <a:r>
              <a:rPr sz="1400" spc="36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so</a:t>
            </a:r>
            <a:r>
              <a:rPr sz="1400" spc="2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 pattern</a:t>
            </a:r>
            <a:r>
              <a:rPr sz="1400" spc="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actually three-dimensional.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sz="1400" spc="5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5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common,</a:t>
            </a:r>
            <a:r>
              <a:rPr sz="1400" spc="4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however,</a:t>
            </a:r>
            <a:r>
              <a:rPr sz="1400" spc="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3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describe</a:t>
            </a:r>
            <a:r>
              <a:rPr sz="1400" spc="4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this</a:t>
            </a:r>
            <a:r>
              <a:rPr sz="1400" spc="4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3D</a:t>
            </a:r>
            <a:r>
              <a:rPr sz="1400" spc="4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</a:t>
            </a:r>
            <a:r>
              <a:rPr sz="1400" spc="5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with</a:t>
            </a:r>
            <a:r>
              <a:rPr sz="1400" spc="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two</a:t>
            </a:r>
            <a:r>
              <a:rPr sz="1400" spc="4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planar</a:t>
            </a:r>
            <a:r>
              <a:rPr sz="1400" spc="3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patterns,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called</a:t>
            </a:r>
            <a:r>
              <a:rPr sz="1400" spc="26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principal</a:t>
            </a:r>
            <a:r>
              <a:rPr sz="1400" spc="256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plane</a:t>
            </a:r>
            <a:r>
              <a:rPr sz="1400" spc="261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GIJANM+Times-Italic"/>
                <a:cs typeface="GIJANM+Times-Italic"/>
              </a:rPr>
              <a:t>patterns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.</a:t>
            </a:r>
            <a:r>
              <a:rPr sz="1400" spc="27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These</a:t>
            </a:r>
            <a:r>
              <a:rPr sz="1400" spc="27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principal</a:t>
            </a:r>
            <a:r>
              <a:rPr sz="1400" spc="26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plane</a:t>
            </a:r>
            <a:r>
              <a:rPr sz="1400" spc="26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patterns</a:t>
            </a:r>
            <a:r>
              <a:rPr sz="1400" spc="27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can</a:t>
            </a:r>
            <a:r>
              <a:rPr sz="1400" spc="27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obtained</a:t>
            </a:r>
            <a:r>
              <a:rPr sz="1400" spc="59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by</a:t>
            </a:r>
            <a:r>
              <a:rPr sz="1400" spc="58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making</a:t>
            </a:r>
            <a:r>
              <a:rPr sz="1400" spc="60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two</a:t>
            </a:r>
            <a:r>
              <a:rPr sz="1400" spc="60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slices</a:t>
            </a:r>
            <a:r>
              <a:rPr sz="1400" spc="59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through</a:t>
            </a:r>
            <a:r>
              <a:rPr sz="1400" spc="59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59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3D</a:t>
            </a:r>
            <a:r>
              <a:rPr sz="1400" spc="57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</a:t>
            </a:r>
            <a:r>
              <a:rPr sz="1400" spc="59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,through</a:t>
            </a:r>
            <a:r>
              <a:rPr sz="1400" spc="6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 marL="1" marR="0">
              <a:lnSpc>
                <a:spcPts val="1270"/>
              </a:lnSpc>
              <a:spcBef>
                <a:spcPts val="39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maximum</a:t>
            </a:r>
            <a:r>
              <a:rPr sz="1400" spc="13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value</a:t>
            </a:r>
            <a:r>
              <a:rPr sz="1400" spc="14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</a:t>
            </a:r>
            <a:r>
              <a:rPr sz="1400" spc="13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1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</a:t>
            </a:r>
            <a:r>
              <a:rPr sz="1400" spc="14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.</a:t>
            </a:r>
            <a:r>
              <a:rPr sz="1400" spc="14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</a:t>
            </a:r>
            <a:r>
              <a:rPr sz="1400" spc="14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15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these</a:t>
            </a:r>
            <a:r>
              <a:rPr sz="1400" spc="14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principal</a:t>
            </a:r>
            <a:r>
              <a:rPr sz="1400" spc="14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plane</a:t>
            </a:r>
            <a:r>
              <a:rPr sz="1400" spc="14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patterns</a:t>
            </a:r>
            <a:r>
              <a:rPr sz="1400" spc="14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that</a:t>
            </a:r>
            <a:r>
              <a:rPr sz="1400" spc="14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commonly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referred to as the antenna patterns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53187" y="8757310"/>
            <a:ext cx="228454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3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4170406" y="4444489"/>
            <a:ext cx="304694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509463" y="3822514"/>
            <a:ext cx="73942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14799" y="3822515"/>
            <a:ext cx="27887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0129" y="3822515"/>
            <a:ext cx="27887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7743" y="2845908"/>
            <a:ext cx="894275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0839" y="2845907"/>
            <a:ext cx="393576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2224" y="2210865"/>
            <a:ext cx="740063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9328" y="706425"/>
            <a:ext cx="6663645" cy="28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resonance</a:t>
            </a:r>
            <a:r>
              <a:rPr sz="1600" spc="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1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occur</a:t>
            </a:r>
            <a:r>
              <a:rPr sz="1600" spc="1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600" spc="6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600" i="1" spc="7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ω</a:t>
            </a:r>
            <a:r>
              <a:rPr sz="1600" spc="5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z="16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(2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-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3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600" spc="1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600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1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600" spc="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26537" y="824078"/>
            <a:ext cx="219273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44895" y="824078"/>
            <a:ext cx="219273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9294" y="989868"/>
            <a:ext cx="1980276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loop, the condition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89146" y="1282591"/>
            <a:ext cx="896346" cy="304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600" i="1" baseline="-1605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191" baseline="-160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98" dirty="0">
                <a:solidFill>
                  <a:srgbClr val="000000"/>
                </a:solidFill>
                <a:latin typeface="PIERWJ+SymbolMT"/>
                <a:cs typeface="PIERWJ+SymbolMT"/>
              </a:rPr>
              <a:t>−</a:t>
            </a:r>
            <a:r>
              <a:rPr sz="1600" i="1" spc="-87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600" i="1" baseline="-16055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08018" y="1305278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(12.41)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9410" y="1639112"/>
            <a:ext cx="2447177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 fulfilled. Therefore,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18383" y="1951384"/>
            <a:ext cx="398369" cy="28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3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39" baseline="2443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44019" y="2080513"/>
            <a:ext cx="691326" cy="263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9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600" i="1" spc="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236131" y="2057284"/>
            <a:ext cx="263965" cy="287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10236" y="2057284"/>
            <a:ext cx="263965" cy="287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747260" y="2080994"/>
            <a:ext cx="20307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607972" y="2080994"/>
            <a:ext cx="745884" cy="896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(12.42)</a:t>
            </a:r>
          </a:p>
          <a:p>
            <a:pPr marL="0" marR="0">
              <a:lnSpc>
                <a:spcPts val="1767"/>
              </a:lnSpc>
              <a:spcBef>
                <a:spcPts val="322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(12.43)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77525" y="2175029"/>
            <a:ext cx="219299" cy="18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683231" y="2174979"/>
            <a:ext cx="204469" cy="18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991321" y="2216977"/>
            <a:ext cx="827145" cy="313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87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400" i="1" spc="-123" baseline="-23983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400" spc="-400" baseline="29897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400" i="1" baseline="-23983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i="1" spc="65" baseline="-239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600" i="1" spc="-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aseline="29897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351094" y="2344227"/>
            <a:ext cx="483216" cy="523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586" marR="0">
              <a:lnSpc>
                <a:spcPts val="1167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770"/>
              </a:lnSpc>
              <a:spcBef>
                <a:spcPts val="743"/>
              </a:spcBef>
              <a:spcAft>
                <a:spcPts val="0"/>
              </a:spcAft>
            </a:pPr>
            <a:r>
              <a:rPr sz="2400" i="1" spc="138" baseline="24378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746843" y="2586862"/>
            <a:ext cx="253968" cy="262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935091" y="2692508"/>
            <a:ext cx="352858" cy="28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⇒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176316" y="2715708"/>
            <a:ext cx="340121" cy="28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600" i="1" baseline="-15998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439073" y="2692508"/>
            <a:ext cx="263887" cy="28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949952" y="2714978"/>
            <a:ext cx="20307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034090" y="2830869"/>
            <a:ext cx="219152" cy="333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PIERWJ+SymbolMT"/>
                <a:cs typeface="PIERWJ+SymbolMT"/>
              </a:rPr>
              <a:t>(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849017" y="2830869"/>
            <a:ext cx="219152" cy="333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PIERWJ+SymbolMT"/>
                <a:cs typeface="PIERWJ+SymbolMT"/>
              </a:rPr>
              <a:t>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613535" y="2851736"/>
            <a:ext cx="1337286" cy="287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7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1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600" i="1" spc="10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8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400" baseline="29851" dirty="0">
                <a:solidFill>
                  <a:srgbClr val="000000"/>
                </a:solidFill>
                <a:latin typeface="Times New Roman"/>
                <a:cs typeface="Times New Roman"/>
              </a:rPr>
              <a:t>2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16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600" i="1" spc="-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aseline="2985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37228" y="2978947"/>
            <a:ext cx="256556" cy="18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710144" y="2978947"/>
            <a:ext cx="256556" cy="18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319621" y="3218348"/>
            <a:ext cx="202490" cy="287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988944" y="3252923"/>
            <a:ext cx="4361576" cy="263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Under resonance, the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input impedance</a:t>
            </a:r>
            <a:r>
              <a:rPr sz="1600" spc="2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600" i="1" spc="10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305812" y="3348111"/>
            <a:ext cx="256352" cy="186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528508" y="3540293"/>
            <a:ext cx="842435" cy="313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-87" baseline="31512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050" i="1" spc="-123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400" spc="-400" baseline="3151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050" i="1" spc="2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aseline="31512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  <a:r>
              <a:rPr sz="2400" spc="-153" baseline="3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baseline="31512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2400" i="1" spc="-294" baseline="3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aseline="3151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marL="585896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608589" y="3563495"/>
            <a:ext cx="253951" cy="262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103349" y="3563495"/>
            <a:ext cx="253951" cy="262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748969" y="3657234"/>
            <a:ext cx="873027" cy="298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spc="4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10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spc="4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852684" y="3669126"/>
            <a:ext cx="263868" cy="286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347241" y="3669126"/>
            <a:ext cx="263868" cy="286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615681" y="3692327"/>
            <a:ext cx="265356" cy="262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072664" y="3692327"/>
            <a:ext cx="276463" cy="262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280660" y="3691862"/>
            <a:ext cx="20307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608089" y="3691862"/>
            <a:ext cx="745935" cy="884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(12.44)</a:t>
            </a:r>
          </a:p>
          <a:p>
            <a:pPr marL="51" marR="0">
              <a:lnSpc>
                <a:spcPts val="1767"/>
              </a:lnSpc>
              <a:spcBef>
                <a:spcPts val="3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(12.45)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735083" y="3786674"/>
            <a:ext cx="256539" cy="186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185732" y="3786674"/>
            <a:ext cx="256539" cy="186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678805" y="3816592"/>
            <a:ext cx="202580" cy="286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526475" y="3851684"/>
            <a:ext cx="299074" cy="262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021032" y="3851684"/>
            <a:ext cx="394660" cy="280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68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600" i="1" baseline="-15998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764798" y="3851684"/>
            <a:ext cx="369580" cy="280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87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baseline="-15998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664522" y="3946032"/>
            <a:ext cx="256539" cy="186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198971" y="4185264"/>
            <a:ext cx="382310" cy="551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600" i="1" spc="-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marL="9522" marR="0">
              <a:lnSpc>
                <a:spcPts val="1771"/>
              </a:lnSpc>
              <a:spcBef>
                <a:spcPts val="45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030977" y="4279129"/>
            <a:ext cx="806647" cy="298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⇒</a:t>
            </a:r>
            <a:r>
              <a:rPr sz="1600" spc="10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′</a:t>
            </a:r>
            <a:r>
              <a:rPr sz="1600" spc="4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281714" y="4314248"/>
            <a:ext cx="265371" cy="263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738757" y="4314248"/>
            <a:ext cx="369632" cy="280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87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baseline="-16015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014939" y="4291036"/>
            <a:ext cx="263883" cy="286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+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4340608" y="4289213"/>
            <a:ext cx="717928" cy="288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050" i="1" spc="15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67" dirty="0">
                <a:solidFill>
                  <a:srgbClr val="000000"/>
                </a:solidFill>
                <a:latin typeface="PIERWJ+SymbolMT"/>
                <a:cs typeface="PIERWJ+SymbolMT"/>
              </a:rPr>
              <a:t>Ω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4498906" y="4314248"/>
            <a:ext cx="203182" cy="263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401132" y="4408673"/>
            <a:ext cx="256552" cy="18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321563" y="4568216"/>
            <a:ext cx="256552" cy="18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719533" y="5049629"/>
            <a:ext cx="4725098" cy="577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5.</a:t>
            </a:r>
            <a:r>
              <a:rPr sz="1600" b="1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The Small Loop</a:t>
            </a:r>
            <a:r>
              <a:rPr sz="1600" b="1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as a Receiving</a:t>
            </a:r>
            <a:r>
              <a:rPr sz="1600" b="1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Antenna</a:t>
            </a:r>
          </a:p>
          <a:p>
            <a:pPr marL="269783" marR="0">
              <a:lnSpc>
                <a:spcPts val="1767"/>
              </a:lnSpc>
              <a:spcBef>
                <a:spcPts val="71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small loop antennas have the following features: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989316" y="5672907"/>
            <a:ext cx="6395752" cy="495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600" spc="1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sz="1600" spc="2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600" spc="1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1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provided</a:t>
            </a:r>
            <a:r>
              <a:rPr sz="160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multi-turn</a:t>
            </a:r>
            <a:r>
              <a:rPr sz="1600" spc="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ferrite-core</a:t>
            </a:r>
            <a:r>
              <a:rPr sz="1600" spc="1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constructions</a:t>
            </a:r>
          </a:p>
          <a:p>
            <a:pPr marL="359778" marR="0">
              <a:lnSpc>
                <a:spcPts val="1767"/>
              </a:lnSpc>
              <a:spcBef>
                <a:spcPts val="1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 used;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990938" y="6216932"/>
            <a:ext cx="4344827" cy="57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600" spc="10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high losses, therefore, low radiation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efficiency;</a:t>
            </a:r>
          </a:p>
          <a:p>
            <a:pPr marL="202" marR="0">
              <a:lnSpc>
                <a:spcPts val="1767"/>
              </a:lnSpc>
              <a:spcBef>
                <a:spcPts val="61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3)</a:t>
            </a:r>
            <a:r>
              <a:rPr sz="1600" spc="10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simple construction, small size and weight.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719137" y="6844669"/>
            <a:ext cx="6664692" cy="2434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584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600" spc="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loops</a:t>
            </a:r>
            <a:r>
              <a:rPr sz="1600" spc="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spc="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usually</a:t>
            </a:r>
            <a:r>
              <a:rPr sz="160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600" spc="1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600" spc="1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600" spc="1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transmitting</a:t>
            </a:r>
            <a:r>
              <a:rPr sz="160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antennas</a:t>
            </a:r>
            <a:r>
              <a:rPr sz="16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6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600" spc="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</a:p>
          <a:p>
            <a:pPr marL="801" marR="0">
              <a:lnSpc>
                <a:spcPts val="1771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efficiency</a:t>
            </a:r>
            <a:r>
              <a:rPr sz="1600" spc="2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57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i="1" baseline="-16735" dirty="0">
                <a:solidFill>
                  <a:srgbClr val="000000"/>
                </a:solidFill>
                <a:latin typeface="Times New Roman"/>
                <a:cs typeface="Times New Roman"/>
              </a:rPr>
              <a:t>cd</a:t>
            </a:r>
            <a:r>
              <a:rPr sz="1600" i="1" spc="-86" baseline="-167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600" spc="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However,</a:t>
            </a:r>
            <a:r>
              <a:rPr sz="1600" spc="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600" spc="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much</a:t>
            </a:r>
            <a:r>
              <a:rPr sz="16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preferred</a:t>
            </a:r>
            <a:r>
              <a:rPr sz="1600" spc="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600" spc="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receiving</a:t>
            </a:r>
            <a:r>
              <a:rPr sz="1600" spc="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antennas</a:t>
            </a:r>
            <a:r>
              <a:rPr sz="1600" spc="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AM</a:t>
            </a:r>
          </a:p>
          <a:p>
            <a:pPr marL="202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radio-receivers</a:t>
            </a:r>
            <a:r>
              <a:rPr sz="16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600" spc="2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600" spc="2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sz="1600" spc="2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signal-to-noise</a:t>
            </a:r>
            <a:r>
              <a:rPr sz="1600" spc="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ratio</a:t>
            </a:r>
            <a:r>
              <a:rPr sz="1600" spc="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(they</a:t>
            </a:r>
            <a:r>
              <a:rPr sz="1600" spc="2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600" spc="2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easily</a:t>
            </a:r>
          </a:p>
          <a:p>
            <a:pPr marL="202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tuned to form</a:t>
            </a:r>
            <a:r>
              <a:rPr sz="1600" spc="-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 very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high-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Q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resonant circuit), their small size and low cost.</a:t>
            </a:r>
          </a:p>
          <a:p>
            <a:pPr marL="269985" marR="0">
              <a:lnSpc>
                <a:spcPts val="1767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Loops</a:t>
            </a:r>
            <a:r>
              <a:rPr sz="16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constructed</a:t>
            </a:r>
            <a:r>
              <a:rPr sz="16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600" spc="2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2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field</a:t>
            </a:r>
            <a:r>
              <a:rPr sz="1600" spc="2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probes</a:t>
            </a:r>
            <a:r>
              <a:rPr sz="16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2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measure</a:t>
            </a:r>
            <a:r>
              <a:rPr sz="1600" spc="2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flux</a:t>
            </a:r>
          </a:p>
          <a:p>
            <a:pPr marL="202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densities.</a:t>
            </a:r>
            <a:r>
              <a:rPr sz="1600" spc="4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600" spc="4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higher</a:t>
            </a:r>
            <a:r>
              <a:rPr sz="1600" spc="4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600" spc="4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(UHF</a:t>
            </a:r>
            <a:r>
              <a:rPr sz="1600" spc="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4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microwave),</a:t>
            </a:r>
            <a:r>
              <a:rPr sz="1600" spc="4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loops</a:t>
            </a:r>
            <a:r>
              <a:rPr sz="1600" spc="4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spc="4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600" spc="4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202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measure the EM</a:t>
            </a:r>
            <a:r>
              <a:rPr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field intensity.</a:t>
            </a:r>
            <a:r>
              <a:rPr sz="160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 this case, ferrite rods are not used.</a:t>
            </a:r>
          </a:p>
          <a:p>
            <a:pPr marL="269985" marR="0">
              <a:lnSpc>
                <a:spcPts val="1767"/>
              </a:lnSpc>
              <a:spcBef>
                <a:spcPts val="19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6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1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typical</a:t>
            </a:r>
            <a:r>
              <a:rPr sz="16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linearly</a:t>
            </a:r>
            <a:r>
              <a:rPr sz="1600" spc="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polarized</a:t>
            </a:r>
            <a:r>
              <a:rPr sz="160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antenna,</a:t>
            </a:r>
            <a:r>
              <a:rPr sz="1600" spc="1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600" spc="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6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1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1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oriented</a:t>
            </a:r>
          </a:p>
          <a:p>
            <a:pPr marL="202" marR="0">
              <a:lnSpc>
                <a:spcPts val="1767"/>
              </a:lnSpc>
              <a:spcBef>
                <a:spcPts val="7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properly</a:t>
            </a:r>
            <a:r>
              <a:rPr sz="1600" spc="1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optimize</a:t>
            </a:r>
            <a:r>
              <a:rPr sz="1600" spc="2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reception.</a:t>
            </a:r>
            <a:r>
              <a:rPr sz="1600" spc="1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optimal</a:t>
            </a:r>
            <a:r>
              <a:rPr sz="1600" spc="2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case</a:t>
            </a:r>
            <a:r>
              <a:rPr sz="160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linearly</a:t>
            </a:r>
            <a:r>
              <a:rPr sz="1600" spc="1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polarized</a:t>
            </a:r>
            <a:r>
              <a:rPr sz="160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wave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with the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-field aligned with the loop’s axis.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7028688" y="9429722"/>
            <a:ext cx="35590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17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5653816" y="8557385"/>
            <a:ext cx="375584" cy="25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514502" y="775160"/>
            <a:ext cx="5401377" cy="3512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82547" y="2040089"/>
            <a:ext cx="394515" cy="342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7"/>
              </a:lnSpc>
              <a:spcBef>
                <a:spcPts val="0"/>
              </a:spcBef>
              <a:spcAft>
                <a:spcPts val="0"/>
              </a:spcAft>
            </a:pPr>
            <a:r>
              <a:rPr sz="1900" b="1" spc="79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900" i="1" baseline="45206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67240" y="2116189"/>
            <a:ext cx="318886" cy="33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1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PIERWJ+SymbolMT"/>
                <a:cs typeface="PIERWJ+SymbolMT"/>
              </a:rPr>
              <a:t>ψ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96923" y="2682683"/>
            <a:ext cx="327919" cy="373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39"/>
              </a:lnSpc>
              <a:spcBef>
                <a:spcPts val="0"/>
              </a:spcBef>
              <a:spcAft>
                <a:spcPts val="0"/>
              </a:spcAft>
            </a:pPr>
            <a:r>
              <a:rPr sz="1900" spc="86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50" i="1" baseline="-25174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70960" y="2767035"/>
            <a:ext cx="360573" cy="342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b="1" spc="22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900" i="1" baseline="45206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04946" y="2831076"/>
            <a:ext cx="273738" cy="30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6"/>
              </a:lnSpc>
              <a:spcBef>
                <a:spcPts val="0"/>
              </a:spcBef>
              <a:spcAft>
                <a:spcPts val="0"/>
              </a:spcAft>
            </a:pPr>
            <a:r>
              <a:rPr sz="19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66028" y="2926389"/>
            <a:ext cx="802750" cy="273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6"/>
              </a:lnSpc>
              <a:spcBef>
                <a:spcPts val="0"/>
              </a:spcBef>
              <a:spcAft>
                <a:spcPts val="0"/>
              </a:spcAft>
            </a:pPr>
            <a:r>
              <a:rPr sz="1700" spc="-11" dirty="0">
                <a:solidFill>
                  <a:srgbClr val="008000"/>
                </a:solidFill>
                <a:latin typeface="Times New Roman"/>
                <a:cs typeface="Times New Roman"/>
              </a:rPr>
              <a:t>optimal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54831" y="3136014"/>
            <a:ext cx="273723" cy="306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6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94566" y="3283719"/>
            <a:ext cx="246860" cy="273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6"/>
              </a:lnSpc>
              <a:spcBef>
                <a:spcPts val="0"/>
              </a:spcBef>
              <a:spcAft>
                <a:spcPts val="0"/>
              </a:spcAft>
            </a:pPr>
            <a:r>
              <a:rPr sz="1700" i="1" dirty="0">
                <a:solidFill>
                  <a:srgbClr val="000080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34743" y="3302755"/>
            <a:ext cx="967904" cy="273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6"/>
              </a:lnSpc>
              <a:spcBef>
                <a:spcPts val="0"/>
              </a:spcBef>
              <a:spcAft>
                <a:spcPts val="0"/>
              </a:spcAft>
            </a:pPr>
            <a:r>
              <a:rPr sz="1700" spc="-10" dirty="0">
                <a:solidFill>
                  <a:srgbClr val="008000"/>
                </a:solidFill>
                <a:latin typeface="Times New Roman"/>
                <a:cs typeface="Times New Roman"/>
              </a:rPr>
              <a:t>incidence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22085" y="3480707"/>
            <a:ext cx="345362" cy="373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2"/>
              </a:lnSpc>
              <a:spcBef>
                <a:spcPts val="0"/>
              </a:spcBef>
              <a:spcAft>
                <a:spcPts val="0"/>
              </a:spcAft>
            </a:pPr>
            <a:r>
              <a:rPr sz="1900" spc="67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50" i="1" baseline="-25174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47105" y="4087133"/>
            <a:ext cx="440571" cy="352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7"/>
              </a:lnSpc>
              <a:spcBef>
                <a:spcPts val="0"/>
              </a:spcBef>
              <a:spcAft>
                <a:spcPts val="0"/>
              </a:spcAft>
            </a:pPr>
            <a:r>
              <a:rPr sz="2850" i="1" spc="-78" baseline="40058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50" i="1" dirty="0">
                <a:solidFill>
                  <a:srgbClr val="000000"/>
                </a:solidFill>
                <a:latin typeface="Times New Roman"/>
                <a:cs typeface="Times New Roman"/>
              </a:rPr>
              <a:t>oc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9292" y="5333172"/>
            <a:ext cx="6665097" cy="503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open-circuit</a:t>
            </a:r>
            <a:r>
              <a:rPr sz="16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600" spc="1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600" spc="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600" spc="1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2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induced</a:t>
            </a:r>
            <a:r>
              <a:rPr sz="16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600" spc="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time-varying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 flux through the loop: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49957" y="5865164"/>
            <a:ext cx="3173983" cy="28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600" i="1" spc="10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2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63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spc="-17" dirty="0">
                <a:solidFill>
                  <a:srgbClr val="000000"/>
                </a:solidFill>
                <a:latin typeface="PIERWJ+SymbolMT"/>
                <a:cs typeface="PIERWJ+SymbolMT"/>
              </a:rPr>
              <a:t>ωΨ</a:t>
            </a:r>
            <a:r>
              <a:rPr sz="1600" spc="9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2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62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spc="99" dirty="0">
                <a:solidFill>
                  <a:srgbClr val="000000"/>
                </a:solidFill>
                <a:latin typeface="PIERWJ+SymbolMT"/>
                <a:cs typeface="PIERWJ+SymbolMT"/>
              </a:rPr>
              <a:t>ω</a:t>
            </a:r>
            <a:r>
              <a:rPr sz="1600" b="1" spc="18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600" spc="184" dirty="0">
                <a:solidFill>
                  <a:srgbClr val="000000"/>
                </a:solidFill>
                <a:latin typeface="PIERWJ+SymbolMT"/>
                <a:cs typeface="PIERWJ+SymbolMT"/>
              </a:rPr>
              <a:t>⋅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2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61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ωµ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600" i="1" spc="5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41" dirty="0">
                <a:solidFill>
                  <a:srgbClr val="000000"/>
                </a:solidFill>
                <a:latin typeface="PIERWJ+SymbolMT"/>
                <a:cs typeface="PIERWJ+SymbolMT"/>
              </a:rPr>
              <a:t>⋅π</a:t>
            </a:r>
            <a:r>
              <a:rPr sz="1600" i="1" spc="8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175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07972" y="5887946"/>
            <a:ext cx="745947" cy="60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(12.46)</a:t>
            </a:r>
          </a:p>
          <a:p>
            <a:pPr marL="0" marR="0">
              <a:lnSpc>
                <a:spcPts val="1767"/>
              </a:lnSpc>
              <a:spcBef>
                <a:spcPts val="9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(12.47)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566638" y="5982023"/>
            <a:ext cx="278636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oc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14748" y="5982023"/>
            <a:ext cx="248987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918098" y="5982023"/>
            <a:ext cx="204448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50373" y="6208025"/>
            <a:ext cx="1799959" cy="287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600" i="1" spc="7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223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600" i="1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i="1" spc="-50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23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ψ</a:t>
            </a:r>
            <a:r>
              <a:rPr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17883" y="6325649"/>
            <a:ext cx="204469" cy="186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678892" y="6325649"/>
            <a:ext cx="189573" cy="186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19364" y="6567720"/>
            <a:ext cx="596877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Here,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91977" y="6865080"/>
            <a:ext cx="2554690" cy="304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spc="110" dirty="0">
                <a:solidFill>
                  <a:srgbClr val="000000"/>
                </a:solidFill>
                <a:latin typeface="PIERWJ+SymbolMT"/>
                <a:cs typeface="PIERWJ+SymbolMT"/>
              </a:rPr>
              <a:t>Ψ</a:t>
            </a:r>
            <a:r>
              <a:rPr sz="1600" i="1" baseline="-16054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600" i="1" spc="170" baseline="-160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 the</a:t>
            </a:r>
            <a:r>
              <a:rPr sz="16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 flux,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Wb;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85688" y="7166440"/>
            <a:ext cx="710685" cy="324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1"/>
              </a:lnSpc>
              <a:spcBef>
                <a:spcPts val="0"/>
              </a:spcBef>
              <a:spcAft>
                <a:spcPts val="0"/>
              </a:spcAft>
            </a:pPr>
            <a:r>
              <a:rPr sz="1850" spc="-103" dirty="0">
                <a:solidFill>
                  <a:srgbClr val="000000"/>
                </a:solidFill>
                <a:latin typeface="PIERWJ+SymbolMT"/>
                <a:cs typeface="PIERWJ+SymbolMT"/>
              </a:rPr>
              <a:t>(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5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j</a:t>
            </a:r>
            <a:r>
              <a:rPr sz="1600" spc="2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PIERWJ+SymbolMT"/>
                <a:cs typeface="PIERWJ+SymbolMT"/>
              </a:rPr>
              <a:t>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22477" y="7205274"/>
            <a:ext cx="203253" cy="263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816583" y="7204682"/>
            <a:ext cx="4344848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 the angles specifying the direction of incidence;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361691" y="7299742"/>
            <a:ext cx="189598" cy="186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602423" y="7299742"/>
            <a:ext cx="189598" cy="186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60272" y="7499020"/>
            <a:ext cx="5450144" cy="28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ψ</a:t>
            </a:r>
            <a:r>
              <a:rPr sz="1600" spc="4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 the angle between the</a:t>
            </a:r>
            <a:r>
              <a:rPr sz="1600" spc="1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58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600" i="1" baseline="29883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i="1" spc="221" baseline="298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vector and the</a:t>
            </a:r>
            <a:r>
              <a:rPr sz="16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plane of incidence.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89182" y="7916316"/>
            <a:ext cx="4406127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Finally, the open-circuit voltage can</a:t>
            </a:r>
            <a:r>
              <a:rPr sz="16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 expressed as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074672" y="8207661"/>
            <a:ext cx="3924173" cy="28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600" i="1" spc="10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2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63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ωµ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SH</a:t>
            </a:r>
            <a:r>
              <a:rPr sz="2400" i="1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i="1" spc="-47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ψ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4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2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85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spc="-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  <a:r>
              <a:rPr sz="2400" i="1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i="1" spc="-50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ψ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6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1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607958" y="8230335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(12.48)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191373" y="8324526"/>
            <a:ext cx="278657" cy="186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oc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071236" y="8324473"/>
            <a:ext cx="189565" cy="186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723686" y="8324473"/>
            <a:ext cx="189565" cy="186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19350" y="8553119"/>
            <a:ext cx="6664018" cy="28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Here,</a:t>
            </a:r>
            <a:r>
              <a:rPr sz="1600" spc="6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i="1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22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i="1" spc="84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672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denotes</a:t>
            </a:r>
            <a:r>
              <a:rPr sz="1600" spc="4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area</a:t>
            </a:r>
            <a:r>
              <a:rPr sz="1600" spc="4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4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loop,</a:t>
            </a:r>
            <a:r>
              <a:rPr sz="1600" spc="4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6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β</a:t>
            </a:r>
            <a:r>
              <a:rPr sz="1600" spc="1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ω</a:t>
            </a:r>
            <a:r>
              <a:rPr sz="1600" spc="8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23" dirty="0">
                <a:solidFill>
                  <a:srgbClr val="000000"/>
                </a:solidFill>
                <a:latin typeface="PIERWJ+SymbolMT"/>
                <a:cs typeface="PIERWJ+SymbolMT"/>
              </a:rPr>
              <a:t>µε</a:t>
            </a:r>
            <a:r>
              <a:rPr sz="1600" spc="10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4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19315" y="8794148"/>
            <a:ext cx="4247780" cy="287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constant.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600" i="1" spc="1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 maximum</a:t>
            </a:r>
            <a:r>
              <a:rPr sz="16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θ</a:t>
            </a:r>
            <a:r>
              <a:rPr sz="1600" spc="4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90</a:t>
            </a:r>
            <a:r>
              <a:rPr sz="1600" baseline="39752" dirty="0">
                <a:solidFill>
                  <a:srgbClr val="000000"/>
                </a:solidFill>
                <a:latin typeface="VUCJJF+MT-Extra"/>
                <a:cs typeface="VUCJJF+MT-Extra"/>
              </a:rPr>
              <a:t></a:t>
            </a:r>
            <a:r>
              <a:rPr sz="1600" spc="214" baseline="397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ψ</a:t>
            </a:r>
            <a:r>
              <a:rPr sz="16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600" baseline="39929" dirty="0">
                <a:solidFill>
                  <a:srgbClr val="000000"/>
                </a:solidFill>
                <a:latin typeface="VUCJJF+MT-Extra"/>
                <a:cs typeface="VUCJJF+MT-Extra"/>
              </a:rPr>
              <a:t></a:t>
            </a:r>
            <a:r>
              <a:rPr sz="1600" spc="-227" baseline="399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615408" y="8911277"/>
            <a:ext cx="278636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oc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278236" y="8912277"/>
            <a:ext cx="189559" cy="18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028688" y="9429722"/>
            <a:ext cx="35590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18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4125802" y="7030785"/>
            <a:ext cx="677054" cy="256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534239" y="6681591"/>
            <a:ext cx="23606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5530" y="6681590"/>
            <a:ext cx="107916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9328" y="727682"/>
            <a:ext cx="1545129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6.</a:t>
            </a:r>
            <a:r>
              <a:rPr sz="1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Ferrite Loops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9125" y="1043071"/>
            <a:ext cx="6665036" cy="74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783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6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6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efficiency</a:t>
            </a:r>
            <a:r>
              <a:rPr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6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raised</a:t>
            </a:r>
            <a:r>
              <a:rPr sz="16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inserting</a:t>
            </a:r>
            <a:r>
              <a:rPr sz="16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ferrite</a:t>
            </a:r>
            <a:r>
              <a:rPr sz="1600" spc="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core,</a:t>
            </a:r>
            <a:r>
              <a:rPr sz="16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600" spc="1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6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sz="1600" spc="1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permeability</a:t>
            </a:r>
            <a:r>
              <a:rPr sz="160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operating</a:t>
            </a:r>
            <a:r>
              <a:rPr sz="1600" spc="1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</a:p>
          <a:p>
            <a:pPr marL="0" marR="0">
              <a:lnSpc>
                <a:spcPts val="18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band.</a:t>
            </a:r>
            <a:r>
              <a:rPr sz="1600" spc="1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  <a:r>
              <a:rPr sz="1600" spc="2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2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permeability</a:t>
            </a:r>
            <a:r>
              <a:rPr sz="1600" spc="4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spc="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spc="2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spc="9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means</a:t>
            </a:r>
            <a:r>
              <a:rPr sz="160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  <a:r>
              <a:rPr sz="160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flux</a:t>
            </a:r>
            <a:r>
              <a:rPr sz="1600" spc="3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Ψ</a:t>
            </a:r>
            <a:r>
              <a:rPr sz="1600" spc="6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00253" y="1619781"/>
            <a:ext cx="219218" cy="186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02097" y="1619780"/>
            <a:ext cx="204406" cy="186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62755" y="1619851"/>
            <a:ext cx="248794" cy="18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9267" y="1767050"/>
            <a:ext cx="6666970" cy="1005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therefore large induced</a:t>
            </a:r>
            <a:r>
              <a:rPr sz="16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voltage </a:t>
            </a:r>
            <a:r>
              <a:rPr sz="1600" i="1" spc="-58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600" baseline="-16159" dirty="0">
                <a:solidFill>
                  <a:srgbClr val="000000"/>
                </a:solidFill>
                <a:latin typeface="Times New Roman"/>
                <a:cs typeface="Times New Roman"/>
              </a:rPr>
              <a:t>oc</a:t>
            </a:r>
            <a:r>
              <a:rPr sz="1600" spc="-214" baseline="-16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6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radiation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 of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 small</a:t>
            </a:r>
            <a:r>
              <a:rPr sz="160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</a:p>
          <a:p>
            <a:pPr marL="51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was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already derived in</a:t>
            </a:r>
            <a:r>
              <a:rPr sz="1600" spc="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(12.10) to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include the number of</a:t>
            </a:r>
            <a:r>
              <a:rPr sz="16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turns, and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 was</a:t>
            </a:r>
            <a:r>
              <a:rPr sz="1600" spc="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</a:p>
          <a:p>
            <a:pPr marL="254" marR="0">
              <a:lnSpc>
                <a:spcPts val="1773"/>
              </a:lnSpc>
              <a:spcBef>
                <a:spcPts val="12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600" spc="3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increases</a:t>
            </a:r>
            <a:r>
              <a:rPr sz="1600" spc="3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600" spc="4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VUCJJF+MT-Extra"/>
                <a:cs typeface="VUCJJF+MT-Extra"/>
              </a:rPr>
              <a:t></a:t>
            </a:r>
            <a:r>
              <a:rPr sz="1600" spc="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219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baseline="29883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241" baseline="298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600" spc="3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600" spc="3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properties</a:t>
            </a:r>
            <a:r>
              <a:rPr sz="1600" spc="3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6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3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600" spc="3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</a:p>
          <a:p>
            <a:pPr marL="50" marR="0">
              <a:lnSpc>
                <a:spcPts val="1774"/>
              </a:lnSpc>
              <a:spcBef>
                <a:spcPts val="13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included in the expression for</a:t>
            </a:r>
            <a:r>
              <a:rPr sz="1600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baseline="-1665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-161" baseline="-166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9172" y="2731748"/>
            <a:ext cx="6664569" cy="988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783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properties</a:t>
            </a:r>
            <a:r>
              <a:rPr sz="1600" spc="2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2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ferrite</a:t>
            </a:r>
            <a:r>
              <a:rPr sz="1600" spc="2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core</a:t>
            </a:r>
            <a:r>
              <a:rPr sz="1600" spc="2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depend</a:t>
            </a:r>
            <a:r>
              <a:rPr sz="16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600" spc="2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600" spc="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600" spc="2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relative</a:t>
            </a:r>
          </a:p>
          <a:p>
            <a:pPr marL="0" marR="0">
              <a:lnSpc>
                <a:spcPts val="18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permeability</a:t>
            </a:r>
            <a:r>
              <a:rPr sz="1600" spc="2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44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i="1" baseline="-16509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251" baseline="-165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material</a:t>
            </a:r>
            <a:r>
              <a:rPr sz="16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made</a:t>
            </a:r>
            <a:r>
              <a:rPr sz="16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600" spc="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6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6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geometry.</a:t>
            </a:r>
          </a:p>
          <a:p>
            <a:pPr marL="263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increase</a:t>
            </a:r>
            <a:r>
              <a:rPr sz="1600" spc="1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1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1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flux</a:t>
            </a:r>
            <a:r>
              <a:rPr sz="1600" spc="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6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6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realistically</a:t>
            </a:r>
            <a:r>
              <a:rPr sz="16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represented</a:t>
            </a:r>
            <a:r>
              <a:rPr sz="16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600" spc="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263" marR="0">
              <a:lnSpc>
                <a:spcPts val="189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effective</a:t>
            </a:r>
            <a:r>
              <a:rPr sz="1600" b="1" i="1" spc="3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relative</a:t>
            </a:r>
            <a:r>
              <a:rPr sz="1600" i="1" spc="4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permeability</a:t>
            </a:r>
            <a:r>
              <a:rPr sz="1600" i="1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effective</a:t>
            </a:r>
            <a:r>
              <a:rPr sz="1600" i="1" spc="3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i="1" spc="3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5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spc="1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600" spc="3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600" spc="3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show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63185" y="3550487"/>
            <a:ext cx="204448" cy="186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00094" y="3600642"/>
            <a:ext cx="253950" cy="150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Times New Roman"/>
                <a:cs typeface="Times New Roman"/>
              </a:rPr>
              <a:t>eff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9015" y="3673780"/>
            <a:ext cx="6661993" cy="28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next</a:t>
            </a:r>
            <a:r>
              <a:rPr sz="160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1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600" spc="2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1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ferrite-core</a:t>
            </a:r>
            <a:r>
              <a:rPr sz="1600" spc="1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2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3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67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spc="1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51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baseline="29883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388" baseline="298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times</a:t>
            </a:r>
            <a:r>
              <a:rPr sz="1600" spc="2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larger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797756" y="3791432"/>
            <a:ext cx="204448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34665" y="3841509"/>
            <a:ext cx="253950" cy="150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5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Times New Roman"/>
                <a:cs typeface="Times New Roman"/>
              </a:rPr>
              <a:t>eff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19154" y="3938651"/>
            <a:ext cx="6665298" cy="744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6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radiation</a:t>
            </a:r>
            <a:r>
              <a:rPr sz="1600" spc="1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600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1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air-core</a:t>
            </a:r>
            <a:r>
              <a:rPr sz="1600" spc="1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600" spc="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geometry.</a:t>
            </a:r>
            <a:r>
              <a:rPr sz="1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</a:p>
          <a:p>
            <a:pPr marL="202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calculated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far fields of</a:t>
            </a:r>
            <a:r>
              <a:rPr sz="1600" spc="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 small</a:t>
            </a:r>
            <a:r>
              <a:rPr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loop, we used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equivalence between</a:t>
            </a:r>
            <a:r>
              <a:rPr sz="16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  <a:p>
            <a:pPr marL="0" marR="0">
              <a:lnSpc>
                <a:spcPts val="1767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electric current loop and a magnetic current element: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92328" y="4712586"/>
            <a:ext cx="1349216" cy="303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44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ωµ</a:t>
            </a:r>
            <a:r>
              <a:rPr sz="1600" spc="92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i="1" spc="-16" dirty="0">
                <a:solidFill>
                  <a:srgbClr val="000000"/>
                </a:solidFill>
                <a:latin typeface="Times New Roman"/>
                <a:cs typeface="Times New Roman"/>
              </a:rPr>
              <a:t>IA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9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i="1" spc="36" baseline="-1601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600" i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607957" y="4735802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(12.49)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19349" y="5081797"/>
            <a:ext cx="6660604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600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(12.49)</a:t>
            </a:r>
            <a:r>
              <a:rPr sz="1600"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600" spc="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obvious</a:t>
            </a:r>
            <a:r>
              <a:rPr sz="16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600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600" spc="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proportional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19349" y="5300302"/>
            <a:ext cx="6663174" cy="28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5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spc="-1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600" spc="3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field</a:t>
            </a:r>
            <a:r>
              <a:rPr sz="1600" spc="3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magnitudes</a:t>
            </a:r>
            <a:r>
              <a:rPr sz="1600" spc="3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spc="3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proportional</a:t>
            </a:r>
            <a:r>
              <a:rPr sz="1600" spc="3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5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00" i="1" spc="6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3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therefore</a:t>
            </a:r>
            <a:r>
              <a:rPr sz="16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600" spc="3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039724" y="5417440"/>
            <a:ext cx="248987" cy="186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19282" y="5540679"/>
            <a:ext cx="6163470" cy="28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proportional</a:t>
            </a:r>
            <a:r>
              <a:rPr sz="1600" spc="5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7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spc="8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600" spc="5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well.</a:t>
            </a:r>
            <a:r>
              <a:rPr sz="1600" spc="5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600" spc="5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means</a:t>
            </a:r>
            <a:r>
              <a:rPr sz="1600" spc="5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spc="5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radiated</a:t>
            </a:r>
            <a:r>
              <a:rPr sz="1600" spc="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600" spc="7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094223" y="5563334"/>
            <a:ext cx="287628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743747" y="5658331"/>
            <a:ext cx="338194" cy="18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rad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19356" y="5782359"/>
            <a:ext cx="6640421" cy="287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proportional to</a:t>
            </a:r>
            <a:r>
              <a:rPr sz="1600" spc="1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65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215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 and therefore the radiation resistance increases as</a:t>
            </a:r>
            <a:r>
              <a:rPr sz="1600" spc="1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VUCJJF+MT-Extra"/>
                <a:cs typeface="VUCJJF+MT-Extra"/>
              </a:rPr>
              <a:t></a:t>
            </a:r>
            <a:r>
              <a:rPr sz="16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67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spc="1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51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baseline="29947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-182" baseline="299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787720" y="5900622"/>
            <a:ext cx="290587" cy="200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  <a:p>
            <a:pPr marL="36909" marR="0">
              <a:lnSpc>
                <a:spcPts val="88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Times New Roman"/>
                <a:cs typeface="Times New Roman"/>
              </a:rPr>
              <a:t>eff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89191" y="6046448"/>
            <a:ext cx="420181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Finally, we can express the radiation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resistance as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548705" y="6422364"/>
            <a:ext cx="253968" cy="263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913322" y="6415026"/>
            <a:ext cx="230362" cy="583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</a:t>
            </a:r>
          </a:p>
          <a:p>
            <a:pPr marL="0" marR="0">
              <a:lnSpc>
                <a:spcPts val="1959"/>
              </a:lnSpc>
              <a:spcBef>
                <a:spcPts val="32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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346972" y="6422364"/>
            <a:ext cx="547344" cy="55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906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959"/>
              </a:lnSpc>
              <a:spcBef>
                <a:spcPts val="267"/>
              </a:spcBef>
              <a:spcAft>
                <a:spcPts val="0"/>
              </a:spcAft>
            </a:pPr>
            <a:r>
              <a:rPr sz="1200" i="1" baseline="103875" dirty="0">
                <a:solidFill>
                  <a:srgbClr val="000000"/>
                </a:solidFill>
                <a:latin typeface="Times New Roman"/>
                <a:cs typeface="Times New Roman"/>
              </a:rPr>
              <a:t>eff</a:t>
            </a:r>
            <a:r>
              <a:rPr sz="1200" i="1" spc="454" baseline="1038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55" dirty="0">
                <a:solidFill>
                  <a:srgbClr val="000000"/>
                </a:solidFill>
                <a:latin typeface="PIERWJ+SymbolMT"/>
                <a:cs typeface="PIERWJ+SymbolMT"/>
              </a:rPr>
              <a:t>λ</a:t>
            </a:r>
            <a:r>
              <a:rPr sz="1600" baseline="29839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800018" y="6366374"/>
            <a:ext cx="303013" cy="63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45" dirty="0">
                <a:solidFill>
                  <a:srgbClr val="000000"/>
                </a:solidFill>
                <a:latin typeface="PIERWJ+SymbolMT"/>
                <a:cs typeface="PIERWJ+SymbolMT"/>
              </a:rPr>
              <a:t></a:t>
            </a:r>
            <a:r>
              <a:rPr sz="1600" baseline="6582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marL="0" marR="0">
              <a:lnSpc>
                <a:spcPts val="1959"/>
              </a:lnSpc>
              <a:spcBef>
                <a:spcPts val="32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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929430" y="6528135"/>
            <a:ext cx="1527483" cy="342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00" i="1" spc="5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72" dirty="0">
                <a:solidFill>
                  <a:srgbClr val="000000"/>
                </a:solidFill>
                <a:latin typeface="PIERWJ+SymbolMT"/>
                <a:cs typeface="PIERWJ+SymbolMT"/>
              </a:rPr>
              <a:t>=η</a:t>
            </a:r>
            <a:r>
              <a:rPr sz="1600" spc="13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aseline="29862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600" spc="-143" baseline="298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</a:t>
            </a:r>
            <a:r>
              <a:rPr sz="16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182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608124" y="6550885"/>
            <a:ext cx="74588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(12.50)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800018" y="6550885"/>
            <a:ext cx="372818" cy="319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</a:t>
            </a:r>
            <a:r>
              <a:rPr sz="1600" spc="3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046416" y="6645774"/>
            <a:ext cx="204432" cy="186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432805" y="6645771"/>
            <a:ext cx="219252" cy="186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310068" y="6645774"/>
            <a:ext cx="204432" cy="186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551955" y="6710908"/>
            <a:ext cx="253968" cy="263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19515" y="7026268"/>
            <a:ext cx="6664058" cy="28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Here,</a:t>
            </a:r>
            <a:r>
              <a:rPr sz="1600" spc="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i="1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221" dirty="0">
                <a:solidFill>
                  <a:srgbClr val="000000"/>
                </a:solidFill>
                <a:latin typeface="PIERWJ+SymbolMT"/>
                <a:cs typeface="PIERWJ+SymbolMT"/>
              </a:rPr>
              <a:t>π</a:t>
            </a:r>
            <a:r>
              <a:rPr sz="1600" i="1" spc="83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spc="303" baseline="298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6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area,</a:t>
            </a:r>
            <a:r>
              <a:rPr sz="1600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η</a:t>
            </a:r>
            <a:r>
              <a:rPr sz="1600" spc="6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=</a:t>
            </a:r>
            <a:r>
              <a:rPr sz="1600" spc="10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spc="6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z="1600" spc="-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ε</a:t>
            </a:r>
            <a:r>
              <a:rPr sz="1600" spc="1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intrinsic</a:t>
            </a:r>
            <a:r>
              <a:rPr sz="1600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600" spc="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830357" y="7143793"/>
            <a:ext cx="219311" cy="186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384248" y="7143793"/>
            <a:ext cx="219311" cy="186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707429" y="7143793"/>
            <a:ext cx="219311" cy="186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19285" y="7291451"/>
            <a:ext cx="844700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vacuum.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89068" y="7532249"/>
            <a:ext cx="608597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Some notes are</a:t>
            </a:r>
            <a:r>
              <a:rPr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made below with regard to the properties of ferrite cores: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46300" y="7826100"/>
            <a:ext cx="6436257" cy="77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•</a:t>
            </a:r>
            <a:r>
              <a:rPr sz="1600" spc="6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effective</a:t>
            </a:r>
            <a:r>
              <a:rPr sz="1600" spc="1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600" spc="1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1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ferrite</a:t>
            </a:r>
            <a:r>
              <a:rPr sz="16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core</a:t>
            </a:r>
            <a:r>
              <a:rPr sz="1600" spc="1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6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less</a:t>
            </a:r>
            <a:r>
              <a:rPr sz="16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60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225596" marR="0">
              <a:lnSpc>
                <a:spcPts val="1767"/>
              </a:lnSpc>
              <a:spcBef>
                <a:spcPts val="13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5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600" spc="5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5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5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ferromagnetic</a:t>
            </a:r>
            <a:r>
              <a:rPr sz="1600" spc="5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material</a:t>
            </a:r>
            <a:r>
              <a:rPr sz="1600" spc="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600" spc="5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5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made</a:t>
            </a:r>
            <a:r>
              <a:rPr sz="1600" spc="5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of,</a:t>
            </a:r>
            <a:r>
              <a:rPr sz="1600" spc="5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i.e.,</a:t>
            </a:r>
          </a:p>
          <a:p>
            <a:pPr marL="252071" marR="0">
              <a:lnSpc>
                <a:spcPts val="190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spc="15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&lt;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spc="3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600" spc="3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Toroidal</a:t>
            </a:r>
            <a:r>
              <a:rPr sz="1600" spc="3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cores</a:t>
            </a:r>
            <a:r>
              <a:rPr sz="1600" spc="3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600" spc="3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highest</a:t>
            </a:r>
            <a:r>
              <a:rPr sz="1600" spc="5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spc="12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spc="3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3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ferrite-stick</a:t>
            </a:r>
            <a:r>
              <a:rPr sz="1600" spc="3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cores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321005" y="8427286"/>
            <a:ext cx="204448" cy="186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847297" y="8427286"/>
            <a:ext cx="204448" cy="186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028505" y="8427393"/>
            <a:ext cx="290341" cy="20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6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  <a:p>
            <a:pPr marL="36843" marR="0">
              <a:lnSpc>
                <a:spcPts val="88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Times New Roman"/>
                <a:cs typeface="Times New Roman"/>
              </a:rPr>
              <a:t>eff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357915" y="8477441"/>
            <a:ext cx="253950" cy="150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Times New Roman"/>
                <a:cs typeface="Times New Roman"/>
              </a:rPr>
              <a:t>eff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171978" y="8550763"/>
            <a:ext cx="1873354" cy="286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have the lowest</a:t>
            </a:r>
            <a:r>
              <a:rPr sz="1600" spc="2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µ</a:t>
            </a:r>
            <a:r>
              <a:rPr sz="1600" spc="12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635826" y="8668338"/>
            <a:ext cx="290341" cy="200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  <a:p>
            <a:pPr marL="36844" marR="0">
              <a:lnSpc>
                <a:spcPts val="885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Times New Roman"/>
                <a:cs typeface="Times New Roman"/>
              </a:rPr>
              <a:t>eff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028688" y="9429722"/>
            <a:ext cx="35590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19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7928" y="713667"/>
            <a:ext cx="6432579" cy="286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•</a:t>
            </a:r>
            <a:r>
              <a:rPr sz="1600" spc="6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effective</a:t>
            </a:r>
            <a:r>
              <a:rPr sz="1600" spc="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600" spc="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600" spc="2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600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dependent.</a:t>
            </a:r>
            <a:r>
              <a:rPr sz="1600" spc="2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600" spc="2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6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564" y="971543"/>
            <a:ext cx="523409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careful when picking the right core for</a:t>
            </a:r>
            <a:r>
              <a:rPr sz="16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 application at hand.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7928" y="1273097"/>
            <a:ext cx="6437920" cy="1010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IERWJ+SymbolMT"/>
                <a:cs typeface="PIERWJ+SymbolMT"/>
              </a:rPr>
              <a:t>•</a:t>
            </a:r>
            <a:r>
              <a:rPr sz="1600" spc="6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1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losses</a:t>
            </a:r>
            <a:r>
              <a:rPr sz="1600" spc="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1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ferromagnetic</a:t>
            </a:r>
            <a:r>
              <a:rPr sz="1600" spc="1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materials</a:t>
            </a:r>
            <a:r>
              <a:rPr sz="1600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increase</a:t>
            </a:r>
            <a:r>
              <a:rPr sz="1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600" spc="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frequency.</a:t>
            </a:r>
          </a:p>
          <a:p>
            <a:pPr marL="228636" marR="0">
              <a:lnSpc>
                <a:spcPts val="1767"/>
              </a:lnSpc>
              <a:spcBef>
                <a:spcPts val="2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600" spc="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6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sz="1600" spc="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(microwave)</a:t>
            </a:r>
            <a:r>
              <a:rPr sz="1600" spc="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frequencies,</a:t>
            </a:r>
            <a:r>
              <a:rPr sz="1600" spc="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600" spc="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losses</a:t>
            </a:r>
            <a:r>
              <a:rPr sz="1600" spc="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spc="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600" spc="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high.</a:t>
            </a:r>
          </a:p>
          <a:p>
            <a:pPr marL="228636" marR="0">
              <a:lnSpc>
                <a:spcPts val="1767"/>
              </a:lnSpc>
              <a:spcBef>
                <a:spcPts val="1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600" spc="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600" spc="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calculated</a:t>
            </a:r>
            <a:r>
              <a:rPr sz="16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represented</a:t>
            </a:r>
            <a:r>
              <a:rPr sz="16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600" spc="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228636" marR="0">
              <a:lnSpc>
                <a:spcPts val="1772"/>
              </a:lnSpc>
              <a:spcBef>
                <a:spcPts val="10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antenna as a shunt conductance</a:t>
            </a:r>
            <a:r>
              <a:rPr sz="16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39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600" i="1" baseline="-16687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600" i="1" spc="-211" baseline="-166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28688" y="9429722"/>
            <a:ext cx="355902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4594860" y="4764024"/>
            <a:ext cx="1188720" cy="905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055353" y="7652004"/>
            <a:ext cx="708668" cy="220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7253" y="4704588"/>
            <a:ext cx="1997963" cy="960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6105" y="9018995"/>
            <a:ext cx="6437377" cy="56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393" y="3147977"/>
            <a:ext cx="6302658" cy="501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PKCCMH+Times-Bold"/>
                <a:cs typeface="PKCCMH+Times-Bold"/>
              </a:rPr>
              <a:t>Helical Antenna</a:t>
            </a:r>
          </a:p>
          <a:p>
            <a:pPr marL="457206" marR="0">
              <a:lnSpc>
                <a:spcPts val="1086"/>
              </a:lnSpc>
              <a:spcBef>
                <a:spcPts val="148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Helical Antenna consists</a:t>
            </a:r>
            <a:r>
              <a:rPr sz="1200" spc="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 a conducting</a:t>
            </a:r>
            <a:r>
              <a:rPr sz="1200" spc="-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wire wound in the form of</a:t>
            </a:r>
            <a:r>
              <a:rPr sz="1200" spc="3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 screw</a:t>
            </a:r>
            <a:r>
              <a:rPr sz="1200" spc="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thread forming</a:t>
            </a:r>
            <a:r>
              <a:rPr sz="1200" spc="-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3" y="3674735"/>
            <a:ext cx="6429502" cy="579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helix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as shown in figure</a:t>
            </a:r>
            <a:r>
              <a:rPr sz="1200" spc="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6.1.</a:t>
            </a:r>
            <a:r>
              <a:rPr sz="1200" spc="32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-27" dirty="0">
                <a:solidFill>
                  <a:srgbClr val="000000"/>
                </a:solidFill>
                <a:latin typeface="SVPGGH+Times-Roman"/>
                <a:cs typeface="SVPGGH+Times-Roman"/>
              </a:rPr>
              <a:t>In</a:t>
            </a:r>
            <a:r>
              <a:rPr sz="1200" spc="3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most cases the</a:t>
            </a:r>
            <a:r>
              <a:rPr sz="120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helix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used with a ground plane.</a:t>
            </a:r>
            <a:r>
              <a:rPr sz="1200" spc="30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helix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</a:p>
          <a:p>
            <a:pPr marL="0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usually</a:t>
            </a:r>
            <a:r>
              <a:rPr sz="1200" spc="-2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connected to the center</a:t>
            </a:r>
            <a:r>
              <a:rPr sz="1200" spc="2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conductor of a co-axial transmission line and the</a:t>
            </a:r>
            <a:r>
              <a:rPr sz="1200" spc="-1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outer conductor of the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line is attached to the ground plane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393" y="4406291"/>
            <a:ext cx="190427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61942" y="5858662"/>
            <a:ext cx="1657363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Fig</a:t>
            </a:r>
            <a:r>
              <a:rPr sz="1200" spc="-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6.1: Helical Antenna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393" y="6187846"/>
            <a:ext cx="2307176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helix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parameters are related</a:t>
            </a:r>
            <a:r>
              <a:rPr sz="1200" spc="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SVPGGH+Times-Roman"/>
                <a:cs typeface="SVPGGH+Times-Roman"/>
              </a:rPr>
              <a:t>by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34205" y="6520482"/>
            <a:ext cx="1003735" cy="22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66" dirty="0">
                <a:solidFill>
                  <a:srgbClr val="000000"/>
                </a:solidFill>
                <a:latin typeface="DNDANF+Symbol"/>
                <a:cs typeface="DNDANF+Symbol"/>
              </a:rPr>
              <a:t>(</a:t>
            </a:r>
            <a:r>
              <a:rPr sz="1250" spc="-49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50" spc="32" dirty="0">
                <a:solidFill>
                  <a:srgbClr val="000000"/>
                </a:solidFill>
                <a:latin typeface="ENEOVC+Times-Italic"/>
                <a:cs typeface="ENEOVC+Times-Italic"/>
              </a:rPr>
              <a:t>D</a:t>
            </a:r>
            <a:r>
              <a:rPr sz="1400" spc="-70" dirty="0">
                <a:solidFill>
                  <a:srgbClr val="000000"/>
                </a:solidFill>
                <a:latin typeface="DNDANF+Symbol"/>
                <a:cs typeface="DNDANF+Symbol"/>
              </a:rPr>
              <a:t>)</a:t>
            </a:r>
            <a:r>
              <a:rPr sz="1050" baseline="45428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050" spc="136" baseline="4542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50" spc="177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  <a:r>
              <a:rPr sz="1250" spc="-71" dirty="0">
                <a:solidFill>
                  <a:srgbClr val="000000"/>
                </a:solidFill>
                <a:latin typeface="ENEOVC+Times-Italic"/>
                <a:cs typeface="ENEOVC+Times-Italic"/>
              </a:rPr>
              <a:t>L</a:t>
            </a:r>
            <a:r>
              <a:rPr sz="1050" baseline="4512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050" spc="219" baseline="4512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50" dirty="0">
                <a:solidFill>
                  <a:srgbClr val="000000"/>
                </a:solidFill>
                <a:latin typeface="DNDANF+Symbol"/>
                <a:cs typeface="DNDANF+Symbol"/>
              </a:rPr>
              <a:t>−</a:t>
            </a:r>
            <a:r>
              <a:rPr sz="125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07463" y="6531150"/>
            <a:ext cx="179236" cy="121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399" y="6943750"/>
            <a:ext cx="355161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Let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71480" y="6943750"/>
            <a:ext cx="2096929" cy="526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 = Spacing</a:t>
            </a:r>
            <a:r>
              <a:rPr sz="1200" spc="-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between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each turns</a:t>
            </a:r>
          </a:p>
          <a:p>
            <a:pPr marL="0" marR="0">
              <a:lnSpc>
                <a:spcPts val="1086"/>
              </a:lnSpc>
              <a:spcBef>
                <a:spcPts val="29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N= No. of Turns</a:t>
            </a:r>
          </a:p>
          <a:p>
            <a:pPr marL="0" marR="0">
              <a:lnSpc>
                <a:spcPts val="1086"/>
              </a:lnSpc>
              <a:spcBef>
                <a:spcPts val="2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D= Diameter of the helix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71480" y="7469530"/>
            <a:ext cx="2473891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L’=A=Ns=Total length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of</a:t>
            </a:r>
            <a:r>
              <a:rPr sz="1200" spc="-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antenna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71599" y="7689216"/>
            <a:ext cx="3522671" cy="218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2" dirty="0">
                <a:solidFill>
                  <a:srgbClr val="000000"/>
                </a:solidFill>
                <a:latin typeface="SVPGGH+Times-Roman"/>
                <a:cs typeface="SVPGGH+Times-Roman"/>
              </a:rPr>
              <a:t>L=</a:t>
            </a:r>
            <a:r>
              <a:rPr sz="1200" spc="3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Length of the wire between each turn =</a:t>
            </a:r>
            <a:r>
              <a:rPr sz="1200" spc="99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400" spc="-178" dirty="0">
                <a:solidFill>
                  <a:srgbClr val="000000"/>
                </a:solidFill>
                <a:latin typeface="DNDANF+Symbol"/>
                <a:cs typeface="DNDANF+Symbol"/>
              </a:rPr>
              <a:t>(</a:t>
            </a:r>
            <a:r>
              <a:rPr sz="1200" spc="-23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00" spc="68" dirty="0">
                <a:solidFill>
                  <a:srgbClr val="000000"/>
                </a:solidFill>
                <a:latin typeface="ENEOVC+Times-Italic"/>
                <a:cs typeface="ENEOVC+Times-Italic"/>
              </a:rPr>
              <a:t>D</a:t>
            </a:r>
            <a:r>
              <a:rPr sz="1400" spc="-104" dirty="0">
                <a:solidFill>
                  <a:srgbClr val="000000"/>
                </a:solidFill>
                <a:latin typeface="DNDANF+Symbol"/>
                <a:cs typeface="DNDANF+Symbol"/>
              </a:rPr>
              <a:t>)</a:t>
            </a:r>
            <a:r>
              <a:rPr sz="1050" baseline="5255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050" spc="123" baseline="5255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+</a:t>
            </a:r>
            <a:r>
              <a:rPr sz="12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85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  <a:r>
              <a:rPr sz="1050" baseline="45609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71480" y="7940445"/>
            <a:ext cx="5962159" cy="526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4" dirty="0">
                <a:solidFill>
                  <a:srgbClr val="000000"/>
                </a:solidFill>
                <a:latin typeface="SVPGGH+Times-Roman"/>
                <a:cs typeface="SVPGGH+Times-Roman"/>
              </a:rPr>
              <a:t>L</a:t>
            </a:r>
            <a:r>
              <a:rPr sz="1200" spc="20" baseline="-12999" dirty="0">
                <a:solidFill>
                  <a:srgbClr val="000000"/>
                </a:solidFill>
                <a:latin typeface="SVPGGH+Times-Roman"/>
                <a:cs typeface="SVPGGH+Times-Roman"/>
              </a:rPr>
              <a:t>n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= </a:t>
            </a:r>
            <a:r>
              <a:rPr sz="1200" spc="-12" dirty="0">
                <a:solidFill>
                  <a:srgbClr val="000000"/>
                </a:solidFill>
                <a:latin typeface="SVPGGH+Times-Roman"/>
                <a:cs typeface="SVPGGH+Times-Roman"/>
              </a:rPr>
              <a:t>LN</a:t>
            </a:r>
            <a:r>
              <a:rPr sz="1200" spc="2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= Total length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 the wire</a:t>
            </a:r>
          </a:p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 =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π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D= Circumference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-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helix</a:t>
            </a:r>
          </a:p>
          <a:p>
            <a:pPr marL="119" marR="0">
              <a:lnSpc>
                <a:spcPts val="1327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α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= Pitch angle formed </a:t>
            </a:r>
            <a:r>
              <a:rPr sz="1200" spc="23" dirty="0">
                <a:solidFill>
                  <a:srgbClr val="000000"/>
                </a:solidFill>
                <a:latin typeface="SVPGGH+Times-Roman"/>
                <a:cs typeface="SVPGGH+Times-Roman"/>
              </a:rPr>
              <a:t>by</a:t>
            </a:r>
            <a:r>
              <a:rPr sz="1200" spc="-3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 line tangent to the helix wire and a plane perpendicular to the helix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393" y="8466226"/>
            <a:ext cx="436995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axis.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2324100" y="4317492"/>
            <a:ext cx="3592068" cy="2494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503931" y="1110996"/>
            <a:ext cx="20116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6147" y="1110996"/>
            <a:ext cx="8534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61387" y="951563"/>
            <a:ext cx="211035" cy="172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75559" y="951563"/>
            <a:ext cx="211035" cy="172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25784" y="1016915"/>
            <a:ext cx="219985" cy="122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6"/>
              </a:lnSpc>
              <a:spcBef>
                <a:spcPts val="0"/>
              </a:spcBef>
              <a:spcAft>
                <a:spcPts val="0"/>
              </a:spcAft>
            </a:pPr>
            <a:r>
              <a:rPr sz="700" spc="-48" dirty="0">
                <a:solidFill>
                  <a:srgbClr val="000000"/>
                </a:solidFill>
                <a:latin typeface="DNDANF+Symbol"/>
                <a:cs typeface="DNDANF+Symbol"/>
              </a:rPr>
              <a:t>−</a:t>
            </a:r>
            <a:r>
              <a:rPr sz="700" dirty="0">
                <a:solidFill>
                  <a:srgbClr val="000000"/>
                </a:solidFill>
                <a:latin typeface="SVPGGH+Times-Roman"/>
                <a:cs typeface="SVPGGH+Times-Roman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68295" y="1016915"/>
            <a:ext cx="219985" cy="122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6"/>
              </a:lnSpc>
              <a:spcBef>
                <a:spcPts val="0"/>
              </a:spcBef>
              <a:spcAft>
                <a:spcPts val="0"/>
              </a:spcAft>
            </a:pPr>
            <a:r>
              <a:rPr sz="700" spc="-48" dirty="0">
                <a:solidFill>
                  <a:srgbClr val="000000"/>
                </a:solidFill>
                <a:latin typeface="DNDANF+Symbol"/>
                <a:cs typeface="DNDANF+Symbol"/>
              </a:rPr>
              <a:t>−</a:t>
            </a:r>
            <a:r>
              <a:rPr sz="700" dirty="0">
                <a:solidFill>
                  <a:srgbClr val="000000"/>
                </a:solidFill>
                <a:latin typeface="SVPGGH+Times-Roman"/>
                <a:cs typeface="SVPGGH+Times-Roman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82267" y="1037451"/>
            <a:ext cx="581094" cy="183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α</a:t>
            </a:r>
            <a:r>
              <a:rPr sz="12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  <a:r>
              <a:rPr sz="1200" spc="-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58923" y="1037451"/>
            <a:ext cx="447077" cy="183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  <a:r>
              <a:rPr sz="12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tan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55291" y="1163399"/>
            <a:ext cx="219325" cy="172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c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05455" y="1154799"/>
            <a:ext cx="343981" cy="183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3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42635" y="1195224"/>
            <a:ext cx="531910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- (6.1)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399" y="1573176"/>
            <a:ext cx="5828336" cy="37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87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radiation characteristics of the antenna can </a:t>
            </a:r>
            <a:r>
              <a:rPr sz="1200" spc="12" dirty="0">
                <a:solidFill>
                  <a:srgbClr val="000000"/>
                </a:solidFill>
                <a:latin typeface="SVPGGH+Times-Roman"/>
                <a:cs typeface="SVPGGH+Times-Roman"/>
              </a:rPr>
              <a:t>be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 varied </a:t>
            </a:r>
            <a:r>
              <a:rPr sz="1200" spc="23" dirty="0">
                <a:solidFill>
                  <a:srgbClr val="000000"/>
                </a:solidFill>
                <a:latin typeface="SVPGGH+Times-Roman"/>
                <a:cs typeface="SVPGGH+Times-Roman"/>
              </a:rPr>
              <a:t>by</a:t>
            </a:r>
            <a:r>
              <a:rPr sz="1200" spc="-4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controlling</a:t>
            </a:r>
            <a:r>
              <a:rPr sz="1200" spc="-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size of its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geometrical properties compared to the wavelength.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399" y="2103528"/>
            <a:ext cx="131861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Mode of Operation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00198" y="2385063"/>
            <a:ext cx="1238893" cy="424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QHVPRQ+Courier"/>
                <a:cs typeface="QHVPRQ+Courier"/>
              </a:rPr>
              <a:t>o</a:t>
            </a:r>
            <a:r>
              <a:rPr sz="1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Normal Mode</a:t>
            </a:r>
          </a:p>
          <a:p>
            <a:pPr marL="0" marR="0">
              <a:lnSpc>
                <a:spcPts val="1200"/>
              </a:lnSpc>
              <a:spcBef>
                <a:spcPts val="12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QHVPRQ+Courier"/>
                <a:cs typeface="QHVPRQ+Courier"/>
              </a:rPr>
              <a:t>o</a:t>
            </a:r>
            <a:r>
              <a:rPr sz="1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Axial Mode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399" y="3292858"/>
            <a:ext cx="1162555" cy="175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KCCMH+Times-Bold"/>
                <a:cs typeface="PKCCMH+Times-Bold"/>
              </a:rPr>
              <a:t>Normal Mode:-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399" y="3618383"/>
            <a:ext cx="6461108" cy="579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87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5" dirty="0">
                <a:solidFill>
                  <a:srgbClr val="000000"/>
                </a:solidFill>
                <a:latin typeface="SVPGGH+Times-Roman"/>
                <a:cs typeface="SVPGGH+Times-Roman"/>
              </a:rPr>
              <a:t>If</a:t>
            </a:r>
            <a:r>
              <a:rPr sz="1200" spc="2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circumference, pitch and length of the helix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are small compared to the</a:t>
            </a:r>
            <a:r>
              <a:rPr sz="120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wavelength, so that</a:t>
            </a:r>
          </a:p>
          <a:p>
            <a:pPr marL="0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current is approximately</a:t>
            </a:r>
            <a:r>
              <a:rPr sz="1200" spc="-2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uniform in magnitude and phase in all parts of the helix, the normal mode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 radiation is excited.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399" y="7000138"/>
            <a:ext cx="6311434" cy="377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87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5" dirty="0">
                <a:solidFill>
                  <a:srgbClr val="000000"/>
                </a:solidFill>
                <a:latin typeface="SVPGGH+Times-Roman"/>
                <a:cs typeface="SVPGGH+Times-Roman"/>
              </a:rPr>
              <a:t>In</a:t>
            </a:r>
            <a:r>
              <a:rPr sz="1200" spc="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normal mode as shown in fig</a:t>
            </a:r>
            <a:r>
              <a:rPr sz="1200" spc="-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6.2 the radiation is maximum in the plane normal to the helix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axis.</a:t>
            </a:r>
            <a:r>
              <a:rPr sz="1200" spc="59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radiation may</a:t>
            </a:r>
            <a:r>
              <a:rPr sz="1200" spc="-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 elliptically</a:t>
            </a:r>
            <a:r>
              <a:rPr sz="1200" spc="-2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or circularly</a:t>
            </a:r>
            <a:r>
              <a:rPr sz="1200" spc="-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polarized depending</a:t>
            </a:r>
            <a:r>
              <a:rPr sz="1200" spc="-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upon helix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dimensions.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14399" y="7528966"/>
            <a:ext cx="1081785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Disadvantages: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600199" y="7810501"/>
            <a:ext cx="1552390" cy="424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QHVPRQ+Courier"/>
                <a:cs typeface="QHVPRQ+Courier"/>
              </a:rPr>
              <a:t>o</a:t>
            </a:r>
            <a:r>
              <a:rPr sz="1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Narrow</a:t>
            </a:r>
            <a:r>
              <a:rPr sz="1200" spc="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Bandwidth</a:t>
            </a:r>
          </a:p>
          <a:p>
            <a:pPr marL="0" marR="0">
              <a:lnSpc>
                <a:spcPts val="1200"/>
              </a:lnSpc>
              <a:spcBef>
                <a:spcPts val="12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QHVPRQ+Courier"/>
                <a:cs typeface="QHVPRQ+Courier"/>
              </a:rPr>
              <a:t>o</a:t>
            </a:r>
            <a:r>
              <a:rPr sz="1200" spc="7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Poor Efficiency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14400" y="8388502"/>
            <a:ext cx="6142136" cy="37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87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radiation pattern in this mode is a combination of the equivalent radiation form a short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dipole positioned along</a:t>
            </a:r>
            <a:r>
              <a:rPr sz="120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axis of the helix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 a small co-axial loop.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"/>
          <p:cNvSpPr/>
          <p:nvPr/>
        </p:nvSpPr>
        <p:spPr>
          <a:xfrm>
            <a:off x="2840736" y="8244840"/>
            <a:ext cx="108204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171700" y="8244840"/>
            <a:ext cx="108203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224" y="8244840"/>
            <a:ext cx="16154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4809" y="8244840"/>
            <a:ext cx="109727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4703" y="7624572"/>
            <a:ext cx="16154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80260" y="7624572"/>
            <a:ext cx="201167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7151" y="7624572"/>
            <a:ext cx="108204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0801" y="7624572"/>
            <a:ext cx="108204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8921" y="7005828"/>
            <a:ext cx="20117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8777" y="7005828"/>
            <a:ext cx="160019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6335" y="6411468"/>
            <a:ext cx="362711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5581" y="6411468"/>
            <a:ext cx="490734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2688" y="5413244"/>
            <a:ext cx="198123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35111" y="5413244"/>
            <a:ext cx="257555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9069" y="5413244"/>
            <a:ext cx="256019" cy="2087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9069" y="5212080"/>
            <a:ext cx="256019" cy="213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5601" y="4416552"/>
            <a:ext cx="851922" cy="12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5601" y="3483864"/>
            <a:ext cx="728478" cy="12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14398" y="948336"/>
            <a:ext cx="6551219" cy="784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1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8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radiation</a:t>
            </a:r>
            <a:r>
              <a:rPr sz="1200" spc="8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pattern</a:t>
            </a:r>
            <a:r>
              <a:rPr sz="1200" spc="8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8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these</a:t>
            </a:r>
            <a:r>
              <a:rPr sz="1200" spc="8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two</a:t>
            </a:r>
            <a:r>
              <a:rPr sz="1200" spc="8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equivalent</a:t>
            </a:r>
            <a:r>
              <a:rPr sz="1200" spc="8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radiators</a:t>
            </a:r>
            <a:r>
              <a:rPr sz="1200" spc="8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8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7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same</a:t>
            </a:r>
            <a:r>
              <a:rPr sz="1200" spc="7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with</a:t>
            </a:r>
            <a:r>
              <a:rPr sz="1200" spc="7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8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polarization</a:t>
            </a:r>
            <a:r>
              <a:rPr sz="1200" spc="8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at</a:t>
            </a:r>
            <a:r>
              <a:rPr sz="1200" spc="9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right</a:t>
            </a:r>
          </a:p>
          <a:p>
            <a:pPr marL="0" marR="0">
              <a:lnSpc>
                <a:spcPts val="1086"/>
              </a:lnSpc>
              <a:spcBef>
                <a:spcPts val="2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angles</a:t>
            </a:r>
            <a:r>
              <a:rPr sz="1200" spc="15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</a:t>
            </a:r>
            <a:r>
              <a:rPr sz="1200" spc="15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4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phase</a:t>
            </a:r>
            <a:r>
              <a:rPr sz="1200" spc="16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angle</a:t>
            </a:r>
            <a:r>
              <a:rPr sz="1200" spc="16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at</a:t>
            </a:r>
            <a:r>
              <a:rPr sz="1200" spc="16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</a:t>
            </a:r>
            <a:r>
              <a:rPr sz="1200" spc="16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given</a:t>
            </a:r>
            <a:r>
              <a:rPr sz="1200" spc="15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point</a:t>
            </a:r>
            <a:r>
              <a:rPr sz="1200" spc="15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</a:t>
            </a:r>
            <a:r>
              <a:rPr sz="1200" spc="15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space</a:t>
            </a:r>
            <a:r>
              <a:rPr sz="1200" spc="15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16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at</a:t>
            </a:r>
            <a:r>
              <a:rPr sz="1200" spc="16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8" dirty="0">
                <a:solidFill>
                  <a:srgbClr val="000000"/>
                </a:solidFill>
                <a:latin typeface="SVPGGH+Times-Roman"/>
                <a:cs typeface="SVPGGH+Times-Roman"/>
              </a:rPr>
              <a:t>90</a:t>
            </a:r>
            <a:r>
              <a:rPr sz="1200" baseline="46000" dirty="0">
                <a:solidFill>
                  <a:srgbClr val="000000"/>
                </a:solidFill>
                <a:latin typeface="SVPGGH+Times-Roman"/>
                <a:cs typeface="SVPGGH+Times-Roman"/>
              </a:rPr>
              <a:t>0</a:t>
            </a:r>
            <a:r>
              <a:rPr sz="1200" spc="263" baseline="4600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apart.</a:t>
            </a:r>
            <a:r>
              <a:rPr sz="1200" spc="16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Therefore</a:t>
            </a:r>
            <a:r>
              <a:rPr sz="1200" spc="15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6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radiation</a:t>
            </a:r>
            <a:r>
              <a:rPr sz="1200" spc="15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15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either</a:t>
            </a:r>
          </a:p>
          <a:p>
            <a:pPr marL="7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elliptically</a:t>
            </a:r>
            <a:r>
              <a:rPr sz="1200" spc="39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polarized</a:t>
            </a:r>
            <a:r>
              <a:rPr sz="1200" spc="41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or</a:t>
            </a:r>
            <a:r>
              <a:rPr sz="1200" spc="42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circularly</a:t>
            </a:r>
            <a:r>
              <a:rPr sz="1200" spc="39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polarized</a:t>
            </a:r>
            <a:r>
              <a:rPr sz="1200" spc="41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depending</a:t>
            </a:r>
            <a:r>
              <a:rPr sz="1200" spc="40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upon</a:t>
            </a:r>
            <a:r>
              <a:rPr sz="1200" spc="41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4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field</a:t>
            </a:r>
            <a:r>
              <a:rPr sz="1200" spc="41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strength</a:t>
            </a:r>
            <a:r>
              <a:rPr sz="1200" spc="42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ratio</a:t>
            </a:r>
            <a:r>
              <a:rPr sz="1200" spc="41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41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42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two</a:t>
            </a:r>
          </a:p>
          <a:p>
            <a:pPr marL="7" marR="0">
              <a:lnSpc>
                <a:spcPts val="1182"/>
              </a:lnSpc>
              <a:spcBef>
                <a:spcPts val="43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components. This depends on the pitch </a:t>
            </a:r>
            <a:r>
              <a:rPr sz="1200" spc="23" dirty="0">
                <a:solidFill>
                  <a:srgbClr val="000000"/>
                </a:solidFill>
                <a:latin typeface="SVPGGH+Times-Roman"/>
                <a:cs typeface="SVPGGH+Times-Roman"/>
              </a:rPr>
              <a:t>angle</a:t>
            </a:r>
            <a:r>
              <a:rPr sz="1250" dirty="0">
                <a:solidFill>
                  <a:srgbClr val="000000"/>
                </a:solidFill>
                <a:latin typeface="DNDANF+Symbol"/>
                <a:cs typeface="DNDANF+Symbol"/>
              </a:rPr>
              <a:t>α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14388" y="1877861"/>
            <a:ext cx="6547065" cy="59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When</a:t>
            </a:r>
            <a:r>
              <a:rPr sz="1200" spc="4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84" dirty="0">
                <a:solidFill>
                  <a:srgbClr val="000000"/>
                </a:solidFill>
                <a:latin typeface="SVPGGH+Times-Roman"/>
                <a:cs typeface="SVPGGH+Times-Roman"/>
              </a:rPr>
              <a:t>‘</a:t>
            </a:r>
            <a:r>
              <a:rPr sz="1250" dirty="0">
                <a:solidFill>
                  <a:srgbClr val="000000"/>
                </a:solidFill>
                <a:latin typeface="DNDANF+Symbol"/>
                <a:cs typeface="DNDANF+Symbol"/>
              </a:rPr>
              <a:t>α</a:t>
            </a:r>
            <a:r>
              <a:rPr sz="125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’</a:t>
            </a:r>
            <a:r>
              <a:rPr sz="1200" spc="4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4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very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small,</a:t>
            </a:r>
            <a:r>
              <a:rPr sz="1200" spc="4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loop</a:t>
            </a:r>
            <a:r>
              <a:rPr sz="1200" spc="4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type</a:t>
            </a:r>
            <a:r>
              <a:rPr sz="1200" spc="4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4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radiation</a:t>
            </a:r>
            <a:r>
              <a:rPr sz="1200" spc="4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predominates,</a:t>
            </a:r>
            <a:r>
              <a:rPr sz="1200" spc="4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when</a:t>
            </a:r>
            <a:r>
              <a:rPr sz="1200" spc="4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it</a:t>
            </a:r>
            <a:r>
              <a:rPr sz="1200" spc="4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becomes</a:t>
            </a:r>
            <a:r>
              <a:rPr sz="1200" spc="5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very</a:t>
            </a:r>
            <a:r>
              <a:rPr sz="1200" spc="1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large,</a:t>
            </a:r>
            <a:r>
              <a:rPr sz="1200" spc="4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helix</a:t>
            </a:r>
          </a:p>
          <a:p>
            <a:pPr marL="12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becomes</a:t>
            </a:r>
            <a:r>
              <a:rPr sz="1200" spc="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essentially</a:t>
            </a:r>
            <a:r>
              <a:rPr sz="1200" spc="-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 short</a:t>
            </a:r>
            <a:r>
              <a:rPr sz="1200" spc="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dipole.</a:t>
            </a:r>
            <a:r>
              <a:rPr sz="1200" spc="2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-27" dirty="0">
                <a:solidFill>
                  <a:srgbClr val="000000"/>
                </a:solidFill>
                <a:latin typeface="SVPGGH+Times-Roman"/>
                <a:cs typeface="SVPGGH+Times-Roman"/>
              </a:rPr>
              <a:t>In</a:t>
            </a:r>
            <a:r>
              <a:rPr sz="1200" spc="3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these two</a:t>
            </a:r>
            <a:r>
              <a:rPr sz="1200" spc="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limiting cases</a:t>
            </a:r>
            <a:r>
              <a:rPr sz="1200" spc="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polarization</a:t>
            </a:r>
            <a:r>
              <a:rPr sz="1200" spc="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linear.</a:t>
            </a:r>
            <a:r>
              <a:rPr sz="1200" spc="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For</a:t>
            </a:r>
            <a:r>
              <a:rPr sz="1200" spc="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intermediate</a:t>
            </a:r>
          </a:p>
          <a:p>
            <a:pPr marL="0" marR="0">
              <a:lnSpc>
                <a:spcPts val="1182"/>
              </a:lnSpc>
              <a:spcBef>
                <a:spcPts val="43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value of the polarization is elliptical and at a particular value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-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27" dirty="0">
                <a:solidFill>
                  <a:srgbClr val="000000"/>
                </a:solidFill>
                <a:latin typeface="SVPGGH+Times-Roman"/>
                <a:cs typeface="SVPGGH+Times-Roman"/>
              </a:rPr>
              <a:t>‘</a:t>
            </a:r>
            <a:r>
              <a:rPr sz="1250" dirty="0">
                <a:solidFill>
                  <a:srgbClr val="000000"/>
                </a:solidFill>
                <a:latin typeface="DNDANF+Symbol"/>
                <a:cs typeface="DNDANF+Symbol"/>
              </a:rPr>
              <a:t>α</a:t>
            </a:r>
            <a:r>
              <a:rPr sz="125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’ the polarization is circular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14393" y="2635050"/>
            <a:ext cx="2348547" cy="864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14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PKCCMH+Times-Bold"/>
                <a:cs typeface="PKCCMH+Times-Bold"/>
              </a:rPr>
              <a:t>Analysis of normal mode</a:t>
            </a:r>
          </a:p>
          <a:p>
            <a:pPr marL="0" marR="0">
              <a:lnSpc>
                <a:spcPts val="1086"/>
              </a:lnSpc>
              <a:spcBef>
                <a:spcPts val="153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Field due to short dipole is given </a:t>
            </a:r>
            <a:r>
              <a:rPr sz="1200" spc="23" dirty="0">
                <a:solidFill>
                  <a:srgbClr val="000000"/>
                </a:solidFill>
                <a:latin typeface="SVPGGH+Times-Roman"/>
                <a:cs typeface="SVPGGH+Times-Roman"/>
              </a:rPr>
              <a:t>by</a:t>
            </a:r>
          </a:p>
          <a:p>
            <a:pPr marL="560823" marR="0">
              <a:lnSpc>
                <a:spcPts val="1142"/>
              </a:lnSpc>
              <a:spcBef>
                <a:spcPts val="1475"/>
              </a:spcBef>
              <a:spcAft>
                <a:spcPts val="0"/>
              </a:spcAft>
            </a:pPr>
            <a:r>
              <a:rPr sz="1200" spc="51" dirty="0">
                <a:solidFill>
                  <a:srgbClr val="000000"/>
                </a:solidFill>
                <a:latin typeface="ENEOVC+Times-Italic"/>
                <a:cs typeface="ENEOVC+Times-Italic"/>
              </a:rPr>
              <a:t>j</a:t>
            </a:r>
            <a:r>
              <a:rPr sz="1200" spc="-30" dirty="0">
                <a:solidFill>
                  <a:srgbClr val="000000"/>
                </a:solidFill>
                <a:latin typeface="SVPGGH+Times-Roman"/>
                <a:cs typeface="SVPGGH+Times-Roman"/>
              </a:rPr>
              <a:t>60</a:t>
            </a:r>
            <a:r>
              <a:rPr sz="1200" spc="-23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Is</a:t>
            </a:r>
            <a:r>
              <a:rPr sz="1200" spc="21" dirty="0">
                <a:solidFill>
                  <a:srgbClr val="000000"/>
                </a:solidFill>
                <a:latin typeface="SVPGGH+Times-Roman"/>
                <a:cs typeface="SVPGGH+Times-Roman"/>
              </a:rPr>
              <a:t>sin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41831" y="3391138"/>
            <a:ext cx="610056" cy="226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3"/>
              </a:lnSpc>
              <a:spcBef>
                <a:spcPts val="0"/>
              </a:spcBef>
              <a:spcAft>
                <a:spcPts val="0"/>
              </a:spcAft>
            </a:pPr>
            <a:r>
              <a:rPr sz="1200" spc="-37" dirty="0">
                <a:solidFill>
                  <a:srgbClr val="000000"/>
                </a:solidFill>
                <a:latin typeface="ENEOVC+Times-Italic"/>
                <a:cs typeface="ENEOVC+Times-Italic"/>
              </a:rPr>
              <a:t>E</a:t>
            </a:r>
            <a:r>
              <a:rPr sz="1050" baseline="-23437" dirty="0">
                <a:solidFill>
                  <a:srgbClr val="000000"/>
                </a:solidFill>
                <a:latin typeface="DNDANF+Symbol"/>
                <a:cs typeface="DNDANF+Symbol"/>
              </a:rPr>
              <a:t>θ</a:t>
            </a:r>
            <a:r>
              <a:rPr sz="1050" spc="-15" baseline="-234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02" dirty="0">
                <a:solidFill>
                  <a:srgbClr val="000000"/>
                </a:solidFill>
                <a:latin typeface="DNDANF+Symbol"/>
                <a:cs typeface="DNDANF+Symbol"/>
              </a:rPr>
              <a:t>(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θ</a:t>
            </a:r>
            <a:r>
              <a:rPr sz="12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99" dirty="0">
                <a:solidFill>
                  <a:srgbClr val="000000"/>
                </a:solidFill>
                <a:latin typeface="DNDANF+Symbol"/>
                <a:cs typeface="DNDANF+Symbol"/>
              </a:rPr>
              <a:t>)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725167" y="3527666"/>
            <a:ext cx="296379" cy="183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sz="1200" spc="13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r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742902" y="3568092"/>
            <a:ext cx="2815369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---------------------------------------------- (6.2)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14402" y="3895751"/>
            <a:ext cx="1411404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Field of a small loop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75330" y="4230481"/>
            <a:ext cx="938684" cy="20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spc="60" dirty="0">
                <a:solidFill>
                  <a:srgbClr val="000000"/>
                </a:solidFill>
                <a:latin typeface="ENEOVC+Times-Italic"/>
                <a:cs typeface="ENEOVC+Times-Italic"/>
              </a:rPr>
              <a:t>j</a:t>
            </a:r>
            <a:r>
              <a:rPr sz="1200" spc="-29" dirty="0">
                <a:solidFill>
                  <a:srgbClr val="000000"/>
                </a:solidFill>
                <a:latin typeface="SVPGGH+Times-Roman"/>
                <a:cs typeface="SVPGGH+Times-Roman"/>
              </a:rPr>
              <a:t>60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00" spc="4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ENEOVC+Times-Italic"/>
                <a:cs typeface="ENEOVC+Times-Italic"/>
              </a:rPr>
              <a:t>IA</a:t>
            </a:r>
            <a:r>
              <a:rPr sz="1200" spc="21" dirty="0">
                <a:solidFill>
                  <a:srgbClr val="000000"/>
                </a:solidFill>
                <a:latin typeface="SVPGGH+Times-Roman"/>
                <a:cs typeface="SVPGGH+Times-Roman"/>
              </a:rPr>
              <a:t>sin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θ</a:t>
            </a:r>
          </a:p>
          <a:p>
            <a:pPr marL="310796" marR="0">
              <a:lnSpc>
                <a:spcPts val="63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41831" y="4324365"/>
            <a:ext cx="610811" cy="22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3" dirty="0">
                <a:solidFill>
                  <a:srgbClr val="000000"/>
                </a:solidFill>
                <a:latin typeface="ENEOVC+Times-Italic"/>
                <a:cs typeface="ENEOVC+Times-Italic"/>
              </a:rPr>
              <a:t>E</a:t>
            </a:r>
            <a:r>
              <a:rPr sz="1050" baseline="-23437" dirty="0">
                <a:solidFill>
                  <a:srgbClr val="000000"/>
                </a:solidFill>
                <a:latin typeface="DNDANF+Symbol"/>
                <a:cs typeface="DNDANF+Symbol"/>
              </a:rPr>
              <a:t>φ</a:t>
            </a:r>
            <a:r>
              <a:rPr sz="1050" spc="-51" baseline="-234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02" dirty="0">
                <a:solidFill>
                  <a:srgbClr val="000000"/>
                </a:solidFill>
                <a:latin typeface="DNDANF+Symbol"/>
                <a:cs typeface="DNDANF+Symbol"/>
              </a:rPr>
              <a:t>(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θ</a:t>
            </a:r>
            <a:r>
              <a:rPr sz="12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000000"/>
                </a:solidFill>
                <a:latin typeface="DNDANF+Symbol"/>
                <a:cs typeface="DNDANF+Symbol"/>
              </a:rPr>
              <a:t>)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758695" y="4460858"/>
            <a:ext cx="235907" cy="18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844039" y="4443841"/>
            <a:ext cx="247384" cy="199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6"/>
              </a:lnSpc>
              <a:spcBef>
                <a:spcPts val="0"/>
              </a:spcBef>
              <a:spcAft>
                <a:spcPts val="0"/>
              </a:spcAft>
            </a:pPr>
            <a:r>
              <a:rPr sz="700" spc="82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800" baseline="-77142" dirty="0">
                <a:solidFill>
                  <a:srgbClr val="000000"/>
                </a:solidFill>
                <a:latin typeface="ENEOVC+Times-Italic"/>
                <a:cs typeface="ENEOVC+Times-Italic"/>
              </a:rPr>
              <a:t>r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743159" y="4502303"/>
            <a:ext cx="2765022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--------------------------------------------- (6.3)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14402" y="4818937"/>
            <a:ext cx="3499228" cy="206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Magnitude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22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E</a:t>
            </a:r>
            <a:r>
              <a:rPr sz="1200" spc="2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02" dirty="0">
                <a:solidFill>
                  <a:srgbClr val="000000"/>
                </a:solidFill>
                <a:latin typeface="DNDANF+Symbol"/>
                <a:cs typeface="DNDANF+Symbol"/>
              </a:rPr>
              <a:t>(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θ</a:t>
            </a:r>
            <a:r>
              <a:rPr sz="1200" spc="-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DNDANF+Symbol"/>
                <a:cs typeface="DNDANF+Symbol"/>
              </a:rPr>
              <a:t>)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</a:t>
            </a:r>
            <a:r>
              <a:rPr sz="1200" spc="22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E</a:t>
            </a:r>
            <a:r>
              <a:rPr sz="120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50" spc="-198" dirty="0">
                <a:solidFill>
                  <a:srgbClr val="000000"/>
                </a:solidFill>
                <a:latin typeface="DNDANF+Symbol"/>
                <a:cs typeface="DNDANF+Symbol"/>
              </a:rPr>
              <a:t>(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θ</a:t>
            </a:r>
            <a:r>
              <a:rPr sz="1200" spc="-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000000"/>
                </a:solidFill>
                <a:latin typeface="DNDANF+Symbol"/>
                <a:cs typeface="DNDANF+Symbol"/>
              </a:rPr>
              <a:t>)</a:t>
            </a:r>
            <a:r>
              <a:rPr sz="135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ratio defines axial ratio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894331" y="4920807"/>
            <a:ext cx="179579" cy="12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2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DNDANF+Symbol"/>
                <a:cs typeface="DNDANF+Symbol"/>
              </a:rPr>
              <a:t>θ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540507" y="4921776"/>
            <a:ext cx="178896" cy="122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2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DNDANF+Symbol"/>
                <a:cs typeface="DNDANF+Symbol"/>
              </a:rPr>
              <a:t>φ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755646" y="5229806"/>
            <a:ext cx="324014" cy="18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E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θ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189986" y="5246571"/>
            <a:ext cx="294712" cy="18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622803" y="5255183"/>
            <a:ext cx="211123" cy="17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14394" y="5346599"/>
            <a:ext cx="932566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Axial ratio =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758694" y="5341058"/>
            <a:ext cx="1140748" cy="300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054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  <a:p>
            <a:pPr marL="0" marR="0">
              <a:lnSpc>
                <a:spcPts val="924"/>
              </a:lnSpc>
              <a:spcBef>
                <a:spcPts val="50"/>
              </a:spcBef>
              <a:spcAft>
                <a:spcPts val="0"/>
              </a:spcAft>
            </a:pPr>
            <a:r>
              <a:rPr sz="1200" spc="11" dirty="0">
                <a:solidFill>
                  <a:srgbClr val="000000"/>
                </a:solidFill>
                <a:latin typeface="ENEOVC+Times-Italic"/>
                <a:cs typeface="ENEOVC+Times-Italic"/>
              </a:rPr>
              <a:t>E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φ</a:t>
            </a:r>
            <a:r>
              <a:rPr sz="1200" spc="1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200" spc="-11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A</a:t>
            </a:r>
            <a:r>
              <a:rPr sz="1200" spc="10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37" dirty="0">
                <a:solidFill>
                  <a:srgbClr val="000000"/>
                </a:solidFill>
                <a:latin typeface="DNDANF+Symbol"/>
                <a:cs typeface="DNDANF+Symbol"/>
              </a:rPr>
              <a:t>β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A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432303" y="5341058"/>
            <a:ext cx="235276" cy="18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81299" y="5550084"/>
            <a:ext cx="2712667" cy="174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-------------------------------------------- (6.4)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14393" y="5846025"/>
            <a:ext cx="2676243" cy="206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field is circularly</a:t>
            </a:r>
            <a:r>
              <a:rPr sz="1200" spc="-2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polarized if S =</a:t>
            </a:r>
            <a:r>
              <a:rPr sz="1200" spc="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β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286255" y="6215232"/>
            <a:ext cx="1130611" cy="215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sz="1200" spc="-48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00" spc="1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00" spc="94" dirty="0">
                <a:solidFill>
                  <a:srgbClr val="000000"/>
                </a:solidFill>
                <a:latin typeface="ENEOVC+Times-Italic"/>
                <a:cs typeface="ENEOVC+Times-Italic"/>
              </a:rPr>
              <a:t>D</a:t>
            </a:r>
            <a:r>
              <a:rPr sz="1050" baseline="44999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050" spc="1335" baseline="4499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400" spc="-166" dirty="0">
                <a:solidFill>
                  <a:srgbClr val="000000"/>
                </a:solidFill>
                <a:latin typeface="DNDANF+Symbol"/>
                <a:cs typeface="DNDANF+Symbol"/>
              </a:rPr>
              <a:t>(</a:t>
            </a:r>
            <a:r>
              <a:rPr sz="1200" spc="-23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00" spc="82" dirty="0">
                <a:solidFill>
                  <a:srgbClr val="000000"/>
                </a:solidFill>
                <a:latin typeface="ENEOVC+Times-Italic"/>
                <a:cs typeface="ENEOVC+Times-Italic"/>
              </a:rPr>
              <a:t>D</a:t>
            </a:r>
            <a:r>
              <a:rPr sz="1400" spc="-94" dirty="0">
                <a:solidFill>
                  <a:srgbClr val="000000"/>
                </a:solidFill>
                <a:latin typeface="DNDANF+Symbol"/>
                <a:cs typeface="DNDANF+Symbol"/>
              </a:rPr>
              <a:t>)</a:t>
            </a:r>
            <a:r>
              <a:rPr sz="1050" baseline="47076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14523" y="6337829"/>
            <a:ext cx="477497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03" dirty="0">
                <a:solidFill>
                  <a:srgbClr val="000000"/>
                </a:solidFill>
                <a:latin typeface="DNDANF+Symbol"/>
                <a:cs typeface="DNDANF+Symbol"/>
              </a:rPr>
              <a:t>∴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805939" y="6337829"/>
            <a:ext cx="235220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325879" y="6455176"/>
            <a:ext cx="235220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594103" y="6463029"/>
            <a:ext cx="227828" cy="174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4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025395" y="6455176"/>
            <a:ext cx="311420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251197" y="6808196"/>
            <a:ext cx="210336" cy="44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</a:t>
            </a:r>
          </a:p>
          <a:p>
            <a:pPr marL="0" marR="0">
              <a:lnSpc>
                <a:spcPts val="1457"/>
              </a:lnSpc>
              <a:spcBef>
                <a:spcPts val="2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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549901" y="6808196"/>
            <a:ext cx="210336" cy="44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</a:t>
            </a:r>
          </a:p>
          <a:p>
            <a:pPr marL="0" marR="0">
              <a:lnSpc>
                <a:spcPts val="1457"/>
              </a:lnSpc>
              <a:spcBef>
                <a:spcPts val="2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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616963" y="6797359"/>
            <a:ext cx="177379" cy="117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8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949445" y="6845483"/>
            <a:ext cx="292031" cy="174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1200" spc="37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330451" y="6837626"/>
            <a:ext cx="344269" cy="18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3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D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251197" y="6905732"/>
            <a:ext cx="210336" cy="223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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549901" y="6905732"/>
            <a:ext cx="210336" cy="223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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685543" y="6902119"/>
            <a:ext cx="1942944" cy="21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5859" marR="0">
              <a:lnSpc>
                <a:spcPts val="72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From figure 6.1</a:t>
            </a:r>
            <a:r>
              <a:rPr sz="1200" spc="6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</a:t>
            </a:r>
            <a:r>
              <a:rPr sz="1200" spc="9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-s</a:t>
            </a:r>
            <a:r>
              <a:rPr sz="1200" spc="1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= (</a:t>
            </a:r>
            <a:r>
              <a:rPr sz="1200" spc="30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012947" y="6902119"/>
            <a:ext cx="203355" cy="13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240022" y="6906729"/>
            <a:ext cx="229197" cy="206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π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476242" y="6902119"/>
            <a:ext cx="203355" cy="13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139945" y="6932113"/>
            <a:ext cx="235276" cy="18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973835" y="7050986"/>
            <a:ext cx="235276" cy="18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383791" y="7050986"/>
            <a:ext cx="235276" cy="18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053082" y="7416103"/>
            <a:ext cx="937177" cy="23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</a:t>
            </a:r>
            <a:r>
              <a:rPr sz="1200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81" dirty="0">
                <a:solidFill>
                  <a:srgbClr val="000000"/>
                </a:solidFill>
                <a:latin typeface="DIUMTJ+TT108t00"/>
                <a:cs typeface="DIUMTJ+TT108t00"/>
              </a:rPr>
              <a:t></a:t>
            </a:r>
            <a:r>
              <a:rPr sz="1050" baseline="66999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050" spc="985" baseline="6699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</a:t>
            </a:r>
            <a:r>
              <a:rPr sz="1200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000000"/>
                </a:solidFill>
                <a:latin typeface="DIUMTJ+TT108t00"/>
                <a:cs typeface="DIUMTJ+TT108t00"/>
              </a:rPr>
              <a:t></a:t>
            </a:r>
            <a:r>
              <a:rPr sz="1050" baseline="66999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2002534" y="7426939"/>
            <a:ext cx="210336" cy="223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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301238" y="7426939"/>
            <a:ext cx="210336" cy="223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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369819" y="7416103"/>
            <a:ext cx="177379" cy="117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8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146336" y="7464982"/>
            <a:ext cx="236333" cy="17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L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623216" y="7464982"/>
            <a:ext cx="211123" cy="17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2081783" y="7456369"/>
            <a:ext cx="344269" cy="18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2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D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2596898" y="7464226"/>
            <a:ext cx="291891" cy="174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1200" spc="36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053082" y="7524475"/>
            <a:ext cx="882420" cy="223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</a:t>
            </a:r>
            <a:r>
              <a:rPr sz="1200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</a:t>
            </a:r>
            <a:r>
              <a:rPr sz="1200" spc="12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</a:t>
            </a:r>
            <a:r>
              <a:rPr sz="1200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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2002534" y="7524475"/>
            <a:ext cx="210336" cy="223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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2301238" y="7524475"/>
            <a:ext cx="399869" cy="223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</a:t>
            </a:r>
            <a:r>
              <a:rPr sz="1200" spc="5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914398" y="7550857"/>
            <a:ext cx="282677" cy="18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∴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414270" y="7550857"/>
            <a:ext cx="235276" cy="18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−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889758" y="7550857"/>
            <a:ext cx="235276" cy="18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053082" y="7646395"/>
            <a:ext cx="1458493" cy="223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</a:t>
            </a:r>
            <a:r>
              <a:rPr sz="120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  <a:r>
              <a:rPr sz="12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</a:t>
            </a:r>
            <a:r>
              <a:rPr sz="1200" spc="12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</a:t>
            </a:r>
            <a:r>
              <a:rPr sz="12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  <a:r>
              <a:rPr sz="12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</a:t>
            </a:r>
            <a:r>
              <a:rPr sz="1200" spc="14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</a:t>
            </a:r>
            <a:r>
              <a:rPr sz="1200" spc="2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  <a:r>
              <a:rPr sz="1200" spc="3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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2619754" y="7669729"/>
            <a:ext cx="235276" cy="18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1117085" y="8036370"/>
            <a:ext cx="470866" cy="234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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68" dirty="0">
                <a:solidFill>
                  <a:srgbClr val="000000"/>
                </a:solidFill>
                <a:latin typeface="DIUMTJ+TT108t00"/>
                <a:cs typeface="DIUMTJ+TT108t00"/>
              </a:rPr>
              <a:t></a:t>
            </a:r>
            <a:r>
              <a:rPr sz="1050" baseline="670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2092445" y="8036370"/>
            <a:ext cx="472335" cy="234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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000000"/>
                </a:solidFill>
                <a:latin typeface="DIUMTJ+TT108t00"/>
                <a:cs typeface="DIUMTJ+TT108t00"/>
              </a:rPr>
              <a:t></a:t>
            </a:r>
            <a:r>
              <a:rPr sz="1050" baseline="670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2578602" y="8047208"/>
            <a:ext cx="210336" cy="44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</a:t>
            </a:r>
          </a:p>
          <a:p>
            <a:pPr marL="0" marR="0">
              <a:lnSpc>
                <a:spcPts val="1457"/>
              </a:lnSpc>
              <a:spcBef>
                <a:spcPts val="2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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2968746" y="8047208"/>
            <a:ext cx="210336" cy="44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</a:t>
            </a:r>
          </a:p>
          <a:p>
            <a:pPr marL="0" marR="0">
              <a:lnSpc>
                <a:spcPts val="1457"/>
              </a:lnSpc>
              <a:spcBef>
                <a:spcPts val="2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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3037330" y="8036370"/>
            <a:ext cx="177379" cy="117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8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1210317" y="8085250"/>
            <a:ext cx="236333" cy="17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L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1802891" y="8084495"/>
            <a:ext cx="292129" cy="174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1200" spc="38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2197742" y="8085250"/>
            <a:ext cx="211123" cy="17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2866642" y="8085250"/>
            <a:ext cx="211123" cy="17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920631" y="8144743"/>
            <a:ext cx="2258451" cy="223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spc="95" dirty="0">
                <a:solidFill>
                  <a:srgbClr val="000000"/>
                </a:solidFill>
                <a:latin typeface="SVPGGH+Times-Roman"/>
                <a:cs typeface="SVPGGH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+</a:t>
            </a:r>
            <a:r>
              <a:rPr sz="1200" spc="-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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</a:t>
            </a:r>
            <a:r>
              <a:rPr sz="1200" spc="5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32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  <a:r>
              <a:rPr sz="1200" spc="96" dirty="0">
                <a:solidFill>
                  <a:srgbClr val="000000"/>
                </a:solidFill>
                <a:latin typeface="SVPGGH+Times-Roman"/>
                <a:cs typeface="SVPGGH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+</a:t>
            </a:r>
            <a:r>
              <a:rPr sz="1200" spc="14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+</a:t>
            </a:r>
            <a:r>
              <a:rPr sz="1200" spc="-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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</a:t>
            </a:r>
            <a:r>
              <a:rPr sz="1200" spc="5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  <a:r>
              <a:rPr sz="12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</a:t>
            </a:r>
            <a:r>
              <a:rPr sz="1200" spc="96" dirty="0">
                <a:solidFill>
                  <a:srgbClr val="000000"/>
                </a:solidFill>
                <a:latin typeface="SVPGGH+Times-Roman"/>
                <a:cs typeface="SVPGGH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+</a:t>
            </a:r>
            <a:r>
              <a:rPr sz="1200" spc="9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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1117085" y="8266663"/>
            <a:ext cx="1392961" cy="223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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</a:t>
            </a:r>
            <a:r>
              <a:rPr sz="1200" spc="52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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</a:t>
            </a:r>
          </a:p>
          <a:p>
            <a:pPr marL="86873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1827274" y="8289997"/>
            <a:ext cx="235276" cy="18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2179318" y="8289997"/>
            <a:ext cx="235276" cy="18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2848354" y="8289997"/>
            <a:ext cx="235276" cy="18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"/>
          <p:cNvSpPr/>
          <p:nvPr/>
        </p:nvSpPr>
        <p:spPr>
          <a:xfrm>
            <a:off x="2581655" y="4415028"/>
            <a:ext cx="3086099" cy="1313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922776" y="8157972"/>
            <a:ext cx="327659" cy="387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6180" y="8378952"/>
            <a:ext cx="163067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5479" y="3709416"/>
            <a:ext cx="201167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2073" y="3709416"/>
            <a:ext cx="373386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9982" y="3127240"/>
            <a:ext cx="365746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2073" y="3127248"/>
            <a:ext cx="201174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6775" y="1635252"/>
            <a:ext cx="548639" cy="405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3391" y="1850135"/>
            <a:ext cx="108203" cy="12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0405" y="1850135"/>
            <a:ext cx="109727" cy="12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7498" y="976887"/>
            <a:ext cx="550162" cy="4053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4114" y="1191766"/>
            <a:ext cx="109727" cy="12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3179" y="1191766"/>
            <a:ext cx="109728" cy="12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64435" y="951265"/>
            <a:ext cx="177403" cy="11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9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76399" y="994054"/>
            <a:ext cx="417632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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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50696" y="1032125"/>
            <a:ext cx="211155" cy="172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69363" y="1032125"/>
            <a:ext cx="236379" cy="172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20496" y="1091590"/>
            <a:ext cx="1173535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spc="97" dirty="0">
                <a:solidFill>
                  <a:srgbClr val="000000"/>
                </a:solidFill>
                <a:latin typeface="SVPGGH+Times-Roman"/>
                <a:cs typeface="SVPGGH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+</a:t>
            </a:r>
            <a:r>
              <a:rPr sz="1200" spc="1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  <a:r>
              <a:rPr sz="1200" spc="6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96" dirty="0">
                <a:solidFill>
                  <a:srgbClr val="000000"/>
                </a:solidFill>
                <a:latin typeface="SVPGGH+Times-Roman"/>
                <a:cs typeface="SVPGGH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+</a:t>
            </a:r>
            <a:r>
              <a:rPr sz="1200" spc="-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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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676399" y="1213511"/>
            <a:ext cx="417632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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</a:t>
            </a:r>
          </a:p>
          <a:p>
            <a:pPr marL="86867" marR="0">
              <a:lnSpc>
                <a:spcPts val="114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32331" y="1235343"/>
            <a:ext cx="235321" cy="1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02179" y="1609633"/>
            <a:ext cx="177403" cy="11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9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32686" y="1652422"/>
            <a:ext cx="417632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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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914142" y="1652422"/>
            <a:ext cx="417632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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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37886" y="1690491"/>
            <a:ext cx="211155" cy="172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08631" y="1690491"/>
            <a:ext cx="236379" cy="172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L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32686" y="1749958"/>
            <a:ext cx="1399088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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</a:t>
            </a:r>
            <a:r>
              <a:rPr sz="12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  <a:r>
              <a:rPr sz="12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−</a:t>
            </a:r>
            <a:r>
              <a:rPr sz="1200" spc="96" dirty="0">
                <a:solidFill>
                  <a:srgbClr val="000000"/>
                </a:solidFill>
                <a:latin typeface="SVPGGH+Times-Roman"/>
                <a:cs typeface="SVPGGH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+</a:t>
            </a:r>
            <a:r>
              <a:rPr sz="12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96" dirty="0">
                <a:solidFill>
                  <a:srgbClr val="000000"/>
                </a:solidFill>
                <a:latin typeface="SVPGGH+Times-Roman"/>
                <a:cs typeface="SVPGGH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+</a:t>
            </a:r>
            <a:r>
              <a:rPr sz="1200" spc="-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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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313358" y="1781964"/>
            <a:ext cx="3121717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---------------------------------------------------- (6.5)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32686" y="1871878"/>
            <a:ext cx="417632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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</a:t>
            </a:r>
          </a:p>
          <a:p>
            <a:pPr marL="86869" marR="0">
              <a:lnSpc>
                <a:spcPts val="114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914142" y="1871878"/>
            <a:ext cx="417632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</a:t>
            </a:r>
            <a:r>
              <a:rPr sz="1200" spc="8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IUMTJ+TT108t00"/>
                <a:cs typeface="DIUMTJ+TT108t00"/>
              </a:rPr>
              <a:t></a:t>
            </a:r>
          </a:p>
          <a:p>
            <a:pPr marL="86868" marR="0">
              <a:lnSpc>
                <a:spcPts val="114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14400" y="2265071"/>
            <a:ext cx="2883209" cy="503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This is the condition for circular polarization</a:t>
            </a:r>
          </a:p>
          <a:p>
            <a:pPr marL="0" marR="0">
              <a:lnSpc>
                <a:spcPts val="1086"/>
              </a:lnSpc>
              <a:spcBef>
                <a:spcPts val="149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pitch angle is</a:t>
            </a:r>
            <a:r>
              <a:rPr sz="1200" spc="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given</a:t>
            </a:r>
            <a:r>
              <a:rPr sz="1200" spc="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by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475231" y="2967814"/>
            <a:ext cx="211035" cy="172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199131" y="2931014"/>
            <a:ext cx="484435" cy="215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66" dirty="0">
                <a:solidFill>
                  <a:srgbClr val="000000"/>
                </a:solidFill>
                <a:latin typeface="DNDANF+Symbol"/>
                <a:cs typeface="DNDANF+Symbol"/>
              </a:rPr>
              <a:t>(</a:t>
            </a:r>
            <a:r>
              <a:rPr sz="1200" spc="-23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00" spc="82" dirty="0">
                <a:solidFill>
                  <a:srgbClr val="000000"/>
                </a:solidFill>
                <a:latin typeface="ENEOVC+Times-Italic"/>
                <a:cs typeface="ENEOVC+Times-Italic"/>
              </a:rPr>
              <a:t>D</a:t>
            </a:r>
            <a:r>
              <a:rPr sz="1400" spc="-82" dirty="0">
                <a:solidFill>
                  <a:srgbClr val="000000"/>
                </a:solidFill>
                <a:latin typeface="DNDANF+Symbol"/>
                <a:cs typeface="DNDANF+Symbol"/>
              </a:rPr>
              <a:t>)</a:t>
            </a:r>
            <a:r>
              <a:rPr sz="1050" baseline="47076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40307" y="3053702"/>
            <a:ext cx="578052" cy="183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sz="1200" spc="27" dirty="0">
                <a:solidFill>
                  <a:srgbClr val="000000"/>
                </a:solidFill>
                <a:latin typeface="SVPGGH+Times-Roman"/>
                <a:cs typeface="SVPGGH+Times-Roman"/>
              </a:rPr>
              <a:t>tan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α</a:t>
            </a:r>
            <a:r>
              <a:rPr sz="12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714353" y="3053610"/>
            <a:ext cx="590458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but</a:t>
            </a:r>
            <a:r>
              <a:rPr sz="1200" spc="2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  <a:r>
              <a:rPr sz="12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403603" y="3171050"/>
            <a:ext cx="343981" cy="183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3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D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289047" y="3170957"/>
            <a:ext cx="312944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2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415795" y="3513181"/>
            <a:ext cx="863298" cy="215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66" dirty="0">
                <a:solidFill>
                  <a:srgbClr val="000000"/>
                </a:solidFill>
                <a:latin typeface="DNDANF+Symbol"/>
                <a:cs typeface="DNDANF+Symbol"/>
              </a:rPr>
              <a:t>(</a:t>
            </a:r>
            <a:r>
              <a:rPr sz="1200" spc="-23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00" spc="70" dirty="0">
                <a:solidFill>
                  <a:srgbClr val="000000"/>
                </a:solidFill>
                <a:latin typeface="ENEOVC+Times-Italic"/>
                <a:cs typeface="ENEOVC+Times-Italic"/>
              </a:rPr>
              <a:t>D</a:t>
            </a:r>
            <a:r>
              <a:rPr sz="1400" spc="-82" dirty="0">
                <a:solidFill>
                  <a:srgbClr val="000000"/>
                </a:solidFill>
                <a:latin typeface="DNDANF+Symbol"/>
                <a:cs typeface="DNDANF+Symbol"/>
              </a:rPr>
              <a:t>)</a:t>
            </a:r>
            <a:r>
              <a:rPr sz="1050" baseline="43714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050" spc="1323" baseline="437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DNDANF+Symbol"/>
                <a:cs typeface="DNDANF+Symbol"/>
              </a:rPr>
              <a:t>π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D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40301" y="3635778"/>
            <a:ext cx="578229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27" dirty="0">
                <a:solidFill>
                  <a:srgbClr val="000000"/>
                </a:solidFill>
                <a:latin typeface="SVPGGH+Times-Roman"/>
                <a:cs typeface="SVPGGH+Times-Roman"/>
              </a:rPr>
              <a:t>tan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α</a:t>
            </a:r>
            <a:r>
              <a:rPr sz="1200" spc="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412747" y="3635778"/>
            <a:ext cx="852440" cy="3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2335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  <a:p>
            <a:pPr marL="0" marR="0">
              <a:lnSpc>
                <a:spcPts val="924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λπ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D</a:t>
            </a:r>
            <a:r>
              <a:rPr sz="1200" spc="1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247753" y="3641243"/>
            <a:ext cx="3274130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------------------------------------------------------- (6.6)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14393" y="4093517"/>
            <a:ext cx="1156495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PKCCMH+Times-Bold"/>
                <a:cs typeface="PKCCMH+Times-Bold"/>
              </a:rPr>
              <a:t>Axial Mode:-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371486" y="5885649"/>
            <a:ext cx="6096207" cy="206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5" dirty="0">
                <a:solidFill>
                  <a:srgbClr val="000000"/>
                </a:solidFill>
                <a:latin typeface="SVPGGH+Times-Roman"/>
                <a:cs typeface="SVPGGH+Times-Roman"/>
              </a:rPr>
              <a:t>If</a:t>
            </a:r>
            <a:r>
              <a:rPr sz="1200" spc="4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2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dimensions</a:t>
            </a:r>
            <a:r>
              <a:rPr sz="1200" spc="3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3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3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helix</a:t>
            </a:r>
            <a:r>
              <a:rPr sz="1200" spc="4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are</a:t>
            </a:r>
            <a:r>
              <a:rPr sz="1200" spc="3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such</a:t>
            </a:r>
            <a:r>
              <a:rPr sz="1200" spc="3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that</a:t>
            </a:r>
            <a:r>
              <a:rPr sz="1200" spc="3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3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circumference</a:t>
            </a:r>
            <a:r>
              <a:rPr sz="1200" spc="3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3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one</a:t>
            </a:r>
            <a:r>
              <a:rPr sz="1200" spc="2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turn</a:t>
            </a:r>
            <a:r>
              <a:rPr sz="1200" spc="3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3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approximately</a:t>
            </a:r>
            <a:r>
              <a:rPr sz="1200" spc="5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,</a:t>
            </a:r>
            <a:r>
              <a:rPr sz="1200" spc="3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14403" y="6117742"/>
            <a:ext cx="404318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antenna radiates in the axial mode, which is as shown in fig</a:t>
            </a:r>
            <a:r>
              <a:rPr sz="1200" spc="-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6.3.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914403" y="6447436"/>
            <a:ext cx="964509" cy="175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PKCCMH+Times-Bold"/>
                <a:cs typeface="PKCCMH+Times-Bold"/>
              </a:rPr>
              <a:t>Advantages: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371486" y="6774586"/>
            <a:ext cx="252179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Large Bandwidth and</a:t>
            </a:r>
            <a:r>
              <a:rPr sz="1200" spc="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Good Efficiency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14399" y="7102246"/>
            <a:ext cx="6546747" cy="378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87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5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Radiation</a:t>
            </a:r>
            <a:r>
              <a:rPr sz="1200" spc="15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15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circularly</a:t>
            </a:r>
            <a:r>
              <a:rPr sz="1200" spc="13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polarized</a:t>
            </a:r>
            <a:r>
              <a:rPr sz="1200" spc="15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</a:t>
            </a:r>
            <a:r>
              <a:rPr sz="1200" spc="15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has</a:t>
            </a:r>
            <a:r>
              <a:rPr sz="1200" spc="17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</a:t>
            </a:r>
            <a:r>
              <a:rPr sz="1200" spc="15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max</a:t>
            </a:r>
            <a:r>
              <a:rPr sz="1200" spc="16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value</a:t>
            </a:r>
            <a:r>
              <a:rPr sz="1200" spc="15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</a:t>
            </a:r>
            <a:r>
              <a:rPr sz="1200" spc="15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5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direction</a:t>
            </a:r>
            <a:r>
              <a:rPr sz="1200" spc="15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15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helix</a:t>
            </a:r>
            <a:r>
              <a:rPr sz="1200" spc="16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axis.</a:t>
            </a:r>
            <a:r>
              <a:rPr sz="1200" spc="59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</a:p>
          <a:p>
            <a:pPr marL="0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directivity</a:t>
            </a:r>
            <a:r>
              <a:rPr sz="1200" spc="-2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increase linearly</a:t>
            </a:r>
            <a:r>
              <a:rPr sz="1200" spc="-2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with the length of the helix.</a:t>
            </a:r>
            <a:r>
              <a:rPr sz="1200" spc="29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-27" dirty="0">
                <a:solidFill>
                  <a:srgbClr val="000000"/>
                </a:solidFill>
                <a:latin typeface="SVPGGH+Times-Roman"/>
                <a:cs typeface="SVPGGH+Times-Roman"/>
              </a:rPr>
              <a:t>It</a:t>
            </a:r>
            <a:r>
              <a:rPr sz="1200" spc="2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also referred as</a:t>
            </a:r>
            <a:r>
              <a:rPr sz="1200" spc="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“helix</a:t>
            </a:r>
            <a:r>
              <a:rPr sz="1200" spc="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beam antenna”.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914399" y="7632598"/>
            <a:ext cx="6545991" cy="378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87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5" dirty="0">
                <a:solidFill>
                  <a:srgbClr val="000000"/>
                </a:solidFill>
                <a:latin typeface="SVPGGH+Times-Roman"/>
                <a:cs typeface="SVPGGH+Times-Roman"/>
              </a:rPr>
              <a:t>It</a:t>
            </a:r>
            <a:r>
              <a:rPr sz="1200" spc="1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acts</a:t>
            </a:r>
            <a:r>
              <a:rPr sz="1200" spc="8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like</a:t>
            </a:r>
            <a:r>
              <a:rPr sz="1200" spc="8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end</a:t>
            </a:r>
            <a:r>
              <a:rPr sz="1200" spc="9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fire</a:t>
            </a:r>
            <a:r>
              <a:rPr sz="1200" spc="9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array.</a:t>
            </a:r>
            <a:r>
              <a:rPr sz="1200" spc="46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far</a:t>
            </a:r>
            <a:r>
              <a:rPr sz="1200" spc="7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field</a:t>
            </a:r>
            <a:r>
              <a:rPr sz="1200" spc="8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pattern</a:t>
            </a:r>
            <a:r>
              <a:rPr sz="1200" spc="9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6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7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helix</a:t>
            </a:r>
            <a:r>
              <a:rPr sz="1200" spc="9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can</a:t>
            </a:r>
            <a:r>
              <a:rPr sz="1200" spc="8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</a:t>
            </a:r>
            <a:r>
              <a:rPr sz="1200" spc="9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developed</a:t>
            </a:r>
            <a:r>
              <a:rPr sz="1200" spc="8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SVPGGH+Times-Roman"/>
                <a:cs typeface="SVPGGH+Times-Roman"/>
              </a:rPr>
              <a:t>by</a:t>
            </a:r>
            <a:r>
              <a:rPr sz="1200" spc="4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assuming</a:t>
            </a:r>
            <a:r>
              <a:rPr sz="1200" spc="7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that</a:t>
            </a:r>
          </a:p>
          <a:p>
            <a:pPr marL="0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helix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consists of an array</a:t>
            </a:r>
            <a:r>
              <a:rPr sz="1200" spc="-2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 N identical turns</a:t>
            </a:r>
            <a:r>
              <a:rPr sz="1200" spc="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with an uniform spacing ‘s’ between them.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732274" y="8217814"/>
            <a:ext cx="30450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52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062982" y="8194403"/>
            <a:ext cx="280273" cy="20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</a:p>
          <a:p>
            <a:pPr marL="79247" marR="0">
              <a:lnSpc>
                <a:spcPts val="63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SVPGGH+Times-Roman"/>
                <a:cs typeface="SVPGGH+Times-Roman"/>
              </a:rPr>
              <a:t>3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371486" y="8313826"/>
            <a:ext cx="2357990" cy="200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3db bandwidth is given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by</a:t>
            </a:r>
            <a:r>
              <a:rPr sz="1200" spc="70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62" dirty="0">
                <a:solidFill>
                  <a:srgbClr val="000000"/>
                </a:solidFill>
                <a:latin typeface="ENEOVC+Times-Italic"/>
                <a:cs typeface="ENEOVC+Times-Italic"/>
              </a:rPr>
              <a:t>f</a:t>
            </a:r>
            <a:r>
              <a:rPr sz="1050" spc="22" baseline="-25000" dirty="0">
                <a:solidFill>
                  <a:srgbClr val="000000"/>
                </a:solidFill>
                <a:latin typeface="SVPGGH+Times-Roman"/>
                <a:cs typeface="SVPGGH+Times-Roman"/>
              </a:rPr>
              <a:t>3</a:t>
            </a:r>
            <a:r>
              <a:rPr sz="1050" baseline="-25000" dirty="0">
                <a:solidFill>
                  <a:srgbClr val="000000"/>
                </a:solidFill>
                <a:latin typeface="ENEOVC+Times-Italic"/>
                <a:cs typeface="ENEOVC+Times-Italic"/>
              </a:rPr>
              <a:t>db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617974" y="8305908"/>
            <a:ext cx="235907" cy="18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306822" y="8313826"/>
            <a:ext cx="372045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deg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752180" y="8431935"/>
            <a:ext cx="253856" cy="173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C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040122" y="8431935"/>
            <a:ext cx="330519" cy="173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NS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4558282" y="8478417"/>
            <a:ext cx="1345846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----------------- (6.7)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293350" y="1139956"/>
            <a:ext cx="591313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6094" y="953883"/>
            <a:ext cx="177715" cy="118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SVPGGH+Times-Roman"/>
                <a:cs typeface="SVPGGH+Times-Roman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87266" y="978816"/>
            <a:ext cx="663812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spc="31" dirty="0">
                <a:solidFill>
                  <a:srgbClr val="000000"/>
                </a:solidFill>
                <a:latin typeface="SVPGGH+Times-Roman"/>
                <a:cs typeface="SVPGGH+Times-Roman"/>
              </a:rPr>
              <a:t>15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N</a:t>
            </a:r>
            <a:r>
              <a:rPr sz="1200" spc="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S</a:t>
            </a:r>
            <a:r>
              <a:rPr sz="12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1480" y="1073304"/>
            <a:ext cx="1920519" cy="200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Directivity</a:t>
            </a:r>
            <a:r>
              <a:rPr sz="1200" spc="-2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given </a:t>
            </a:r>
            <a:r>
              <a:rPr sz="1200" spc="23" dirty="0">
                <a:solidFill>
                  <a:srgbClr val="000000"/>
                </a:solidFill>
                <a:latin typeface="SVPGGH+Times-Roman"/>
                <a:cs typeface="SVPGGH+Times-Roman"/>
              </a:rPr>
              <a:t>by</a:t>
            </a:r>
            <a:r>
              <a:rPr sz="1200" spc="79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ENEOVC+Times-Italic"/>
                <a:cs typeface="ENEOVC+Times-Italic"/>
              </a:rPr>
              <a:t>D</a:t>
            </a:r>
            <a:r>
              <a:rPr sz="1050" spc="-14" baseline="-25000" dirty="0">
                <a:solidFill>
                  <a:srgbClr val="000000"/>
                </a:solidFill>
                <a:latin typeface="SVPGGH+Times-Roman"/>
                <a:cs typeface="SVPGGH+Times-Roman"/>
              </a:rPr>
              <a:t>max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85158" y="1065387"/>
            <a:ext cx="235907" cy="18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=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20438" y="1167242"/>
            <a:ext cx="277537" cy="20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3" dirty="0">
                <a:solidFill>
                  <a:srgbClr val="000000"/>
                </a:solidFill>
                <a:latin typeface="DNDANF+Symbol"/>
                <a:cs typeface="DNDANF+Symbol"/>
              </a:rPr>
              <a:t>λ</a:t>
            </a:r>
            <a:r>
              <a:rPr sz="1050" baseline="45000" dirty="0">
                <a:solidFill>
                  <a:srgbClr val="000000"/>
                </a:solidFill>
                <a:latin typeface="SVPGGH+Times-Roman"/>
                <a:cs typeface="SVPGGH+Times-Roman"/>
              </a:rPr>
              <a:t>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77637" y="1225704"/>
            <a:ext cx="1903781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---------------------------- (6.8)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71493" y="1553364"/>
            <a:ext cx="1699650" cy="1082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N= Number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-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turns</a:t>
            </a:r>
          </a:p>
          <a:p>
            <a:pPr marL="0" marR="0">
              <a:lnSpc>
                <a:spcPts val="1086"/>
              </a:lnSpc>
              <a:spcBef>
                <a:spcPts val="13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C= Circumference</a:t>
            </a:r>
          </a:p>
          <a:p>
            <a:pPr marL="0" marR="0">
              <a:lnSpc>
                <a:spcPts val="1086"/>
              </a:lnSpc>
              <a:spcBef>
                <a:spcPts val="12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S=Spacing</a:t>
            </a:r>
            <a:r>
              <a:rPr sz="1200" spc="-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between turns</a:t>
            </a:r>
          </a:p>
          <a:p>
            <a:pPr marL="105" marR="0">
              <a:lnSpc>
                <a:spcPts val="1327"/>
              </a:lnSpc>
              <a:spcBef>
                <a:spcPts val="104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=Wavelength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393" y="3098345"/>
            <a:ext cx="1230530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PKCCMH+Times-Bold"/>
                <a:cs typeface="PKCCMH+Times-Bold"/>
              </a:rPr>
              <a:t>Applications:-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393" y="3453792"/>
            <a:ext cx="6546447" cy="37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Used</a:t>
            </a:r>
            <a:r>
              <a:rPr sz="1200" spc="2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space</a:t>
            </a:r>
            <a:r>
              <a:rPr sz="1200" spc="2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telemetry application</a:t>
            </a:r>
            <a:r>
              <a:rPr sz="1200" spc="2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at</a:t>
            </a:r>
            <a:r>
              <a:rPr sz="1200" spc="3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ground</a:t>
            </a:r>
            <a:r>
              <a:rPr sz="1200" spc="3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end</a:t>
            </a:r>
            <a:r>
              <a:rPr sz="1200" spc="2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2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telemetry</a:t>
            </a:r>
            <a:r>
              <a:rPr sz="1200" spc="-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link</a:t>
            </a:r>
            <a:r>
              <a:rPr sz="1200" spc="3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for</a:t>
            </a:r>
            <a:r>
              <a:rPr sz="1200" spc="2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satellite</a:t>
            </a:r>
            <a:r>
              <a:rPr sz="1200" spc="1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</a:t>
            </a:r>
            <a:r>
              <a:rPr sz="1200" spc="2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space</a:t>
            </a:r>
            <a:r>
              <a:rPr sz="1200" spc="2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probes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at HF and</a:t>
            </a:r>
            <a:r>
              <a:rPr sz="1200" spc="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VHF.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393" y="3984143"/>
            <a:ext cx="4321397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Low</a:t>
            </a:r>
            <a:r>
              <a:rPr sz="1200" spc="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Frequency, Medium Frequency</a:t>
            </a:r>
            <a:r>
              <a:rPr sz="1200" spc="-2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 High Frequency</a:t>
            </a:r>
            <a:r>
              <a:rPr sz="1200" spc="-2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Antennas: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393" y="4311803"/>
            <a:ext cx="511859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choice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-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</a:t>
            </a:r>
            <a:r>
              <a:rPr sz="1200" spc="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antenna for a particular frequency</a:t>
            </a:r>
            <a:r>
              <a:rPr sz="1200" spc="-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depends on following</a:t>
            </a:r>
            <a:r>
              <a:rPr sz="1200" spc="-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factors.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42987" y="4643738"/>
            <a:ext cx="3946428" cy="396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Radiation Efficiency</a:t>
            </a:r>
            <a:r>
              <a:rPr sz="1200" spc="-2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 ensure proper utilization </a:t>
            </a:r>
            <a:r>
              <a:rPr sz="1200" spc="-12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 power.</a:t>
            </a:r>
          </a:p>
          <a:p>
            <a:pPr marL="5" marR="0">
              <a:lnSpc>
                <a:spcPts val="1153"/>
              </a:lnSpc>
              <a:spcBef>
                <a:spcPts val="46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Antenna gain and Radiation Pattern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42994" y="5067409"/>
            <a:ext cx="4742262" cy="39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Knowledge of antenna impendence for efficient</a:t>
            </a:r>
            <a:r>
              <a:rPr sz="1200" spc="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matching</a:t>
            </a:r>
            <a:r>
              <a:rPr sz="1200" spc="-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 the</a:t>
            </a:r>
            <a:r>
              <a:rPr sz="120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feeder.</a:t>
            </a:r>
          </a:p>
          <a:p>
            <a:pPr marL="5" marR="0">
              <a:lnSpc>
                <a:spcPts val="1153"/>
              </a:lnSpc>
              <a:spcBef>
                <a:spcPts val="47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Frequency</a:t>
            </a:r>
            <a:r>
              <a:rPr sz="1200" spc="-2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characteristics</a:t>
            </a:r>
            <a:r>
              <a:rPr sz="1200" spc="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 Bandwidth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43000" y="5492605"/>
            <a:ext cx="1839419" cy="18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NDANF+Symbol"/>
                <a:cs typeface="DNDANF+Symbol"/>
              </a:rPr>
              <a:t>•</a:t>
            </a:r>
            <a:r>
              <a:rPr sz="1200" spc="9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Structural consideration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400" y="5831740"/>
            <a:ext cx="1192672" cy="175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PKCCMH+Times-Bold"/>
                <a:cs typeface="PKCCMH+Times-Bold"/>
              </a:rPr>
              <a:t>Yagi uda array: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71600" y="6158890"/>
            <a:ext cx="5653716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Yagi-Uda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or</a:t>
            </a:r>
            <a:r>
              <a:rPr sz="1200" spc="-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Yagi is named after the inventors Prof. S.Uda and Prof. H.Yagi around 1928.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14399" y="6455625"/>
            <a:ext cx="6547889" cy="81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86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9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basic</a:t>
            </a:r>
            <a:r>
              <a:rPr sz="1200" spc="9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</a:t>
            </a:r>
            <a:r>
              <a:rPr sz="1200" spc="9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used</a:t>
            </a:r>
            <a:r>
              <a:rPr sz="1200" spc="9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SVPGGH+Times-Roman"/>
                <a:cs typeface="SVPGGH+Times-Roman"/>
              </a:rPr>
              <a:t>in</a:t>
            </a:r>
            <a:r>
              <a:rPr sz="1200" spc="8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</a:t>
            </a:r>
            <a:r>
              <a:rPr sz="1200" spc="9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Yagi</a:t>
            </a:r>
            <a:r>
              <a:rPr sz="1200" spc="9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1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/2</a:t>
            </a:r>
            <a:r>
              <a:rPr sz="1200" spc="9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dipole</a:t>
            </a:r>
            <a:r>
              <a:rPr sz="1200" spc="9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placed</a:t>
            </a:r>
            <a:r>
              <a:rPr sz="1200" spc="9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horizontally</a:t>
            </a:r>
            <a:r>
              <a:rPr sz="1200" spc="7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known</a:t>
            </a:r>
            <a:r>
              <a:rPr sz="1200" spc="10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as</a:t>
            </a:r>
            <a:r>
              <a:rPr sz="1200" spc="10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driven</a:t>
            </a:r>
            <a:r>
              <a:rPr sz="1200" spc="9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</a:t>
            </a:r>
            <a:r>
              <a:rPr sz="1200" spc="9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or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active</a:t>
            </a:r>
            <a:r>
              <a:rPr sz="1200" spc="4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element.</a:t>
            </a:r>
            <a:r>
              <a:rPr sz="1200" spc="40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SVPGGH+Times-Roman"/>
                <a:cs typeface="SVPGGH+Times-Roman"/>
              </a:rPr>
              <a:t>In</a:t>
            </a:r>
            <a:r>
              <a:rPr sz="1200" spc="6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order</a:t>
            </a:r>
            <a:r>
              <a:rPr sz="1200" spc="5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</a:t>
            </a:r>
            <a:r>
              <a:rPr sz="1200" spc="4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convert</a:t>
            </a:r>
            <a:r>
              <a:rPr sz="1200" spc="5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bidirectional</a:t>
            </a:r>
            <a:r>
              <a:rPr sz="1200" spc="5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dipole</a:t>
            </a:r>
            <a:r>
              <a:rPr sz="1200" spc="4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into</a:t>
            </a:r>
            <a:r>
              <a:rPr sz="1200" spc="4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unidirectional</a:t>
            </a:r>
            <a:r>
              <a:rPr sz="1200" spc="5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system,</a:t>
            </a:r>
            <a:r>
              <a:rPr sz="1200" spc="4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passive</a:t>
            </a:r>
            <a:r>
              <a:rPr sz="1200" spc="4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elements</a:t>
            </a:r>
          </a:p>
          <a:p>
            <a:pPr marL="12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are</a:t>
            </a:r>
            <a:r>
              <a:rPr sz="1200" spc="10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used</a:t>
            </a:r>
            <a:r>
              <a:rPr sz="1200" spc="10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which</a:t>
            </a:r>
            <a:r>
              <a:rPr sz="1200" spc="11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include</a:t>
            </a:r>
            <a:r>
              <a:rPr sz="1200" spc="1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reflector</a:t>
            </a:r>
            <a:r>
              <a:rPr sz="1200" spc="1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</a:t>
            </a:r>
            <a:r>
              <a:rPr sz="1200" spc="10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director.</a:t>
            </a:r>
            <a:r>
              <a:rPr sz="1200" spc="52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passive</a:t>
            </a:r>
            <a:r>
              <a:rPr sz="1200" spc="10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or</a:t>
            </a:r>
            <a:r>
              <a:rPr sz="1200" spc="9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parasitic</a:t>
            </a:r>
            <a:r>
              <a:rPr sz="1200" spc="1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elements</a:t>
            </a:r>
            <a:r>
              <a:rPr sz="1200" spc="10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are</a:t>
            </a:r>
            <a:r>
              <a:rPr sz="1200" spc="10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placed</a:t>
            </a:r>
            <a:r>
              <a:rPr sz="1200" spc="10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parallel</a:t>
            </a:r>
            <a:r>
              <a:rPr sz="1200" spc="10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</a:t>
            </a:r>
          </a:p>
          <a:p>
            <a:pPr marL="12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driven element, collinearly</a:t>
            </a:r>
            <a:r>
              <a:rPr sz="1200" spc="-2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placed close together as shown in fig</a:t>
            </a:r>
            <a:r>
              <a:rPr sz="1200" spc="-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6.4.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4405" y="7419238"/>
            <a:ext cx="6552873" cy="781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3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 Parasitic element</a:t>
            </a:r>
            <a:r>
              <a:rPr sz="1200" spc="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placed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front</a:t>
            </a:r>
            <a:r>
              <a:rPr sz="1200" spc="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 driven</a:t>
            </a:r>
            <a:r>
              <a:rPr sz="1200" spc="2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</a:t>
            </a:r>
            <a:r>
              <a:rPr sz="1200" spc="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called</a:t>
            </a:r>
            <a:r>
              <a:rPr sz="1200" spc="2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director whose length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5%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 less</a:t>
            </a:r>
          </a:p>
          <a:p>
            <a:pPr marL="6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than</a:t>
            </a:r>
            <a:r>
              <a:rPr sz="1200" spc="17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7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drive</a:t>
            </a:r>
            <a:r>
              <a:rPr sz="1200" spc="18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element.</a:t>
            </a:r>
            <a:r>
              <a:rPr sz="1200" spc="67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8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</a:t>
            </a:r>
            <a:r>
              <a:rPr sz="1200" spc="18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placed</a:t>
            </a:r>
            <a:r>
              <a:rPr sz="1200" spc="19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at</a:t>
            </a:r>
            <a:r>
              <a:rPr sz="1200" spc="19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7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back</a:t>
            </a:r>
            <a:r>
              <a:rPr sz="1200" spc="19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18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driven</a:t>
            </a:r>
            <a:r>
              <a:rPr sz="1200" spc="19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</a:t>
            </a:r>
            <a:r>
              <a:rPr sz="1200" spc="18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17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called</a:t>
            </a:r>
            <a:r>
              <a:rPr sz="1200" spc="17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reflector</a:t>
            </a:r>
            <a:r>
              <a:rPr sz="1200" spc="17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whose</a:t>
            </a:r>
          </a:p>
          <a:p>
            <a:pPr marL="6" marR="0">
              <a:lnSpc>
                <a:spcPts val="1327"/>
              </a:lnSpc>
              <a:spcBef>
                <a:spcPts val="25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length</a:t>
            </a:r>
            <a:r>
              <a:rPr sz="1200" spc="7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7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5%</a:t>
            </a:r>
            <a:r>
              <a:rPr sz="1200" spc="5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more</a:t>
            </a:r>
            <a:r>
              <a:rPr sz="1200" spc="7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than</a:t>
            </a:r>
            <a:r>
              <a:rPr sz="1200" spc="7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that</a:t>
            </a:r>
            <a:r>
              <a:rPr sz="1200" spc="7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6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driver</a:t>
            </a:r>
            <a:r>
              <a:rPr sz="1200" spc="7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element.</a:t>
            </a:r>
            <a:r>
              <a:rPr sz="1200" spc="45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6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space</a:t>
            </a:r>
            <a:r>
              <a:rPr sz="1200" spc="6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between</a:t>
            </a:r>
            <a:r>
              <a:rPr sz="1200" spc="8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7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</a:t>
            </a:r>
            <a:r>
              <a:rPr sz="1200" spc="7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ranges</a:t>
            </a:r>
            <a:r>
              <a:rPr sz="1200" spc="8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between</a:t>
            </a:r>
            <a:r>
              <a:rPr sz="1200" spc="7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SVPGGH+Times-Roman"/>
                <a:cs typeface="SVPGGH+Times-Roman"/>
              </a:rPr>
              <a:t>0.1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λ</a:t>
            </a:r>
            <a:r>
              <a:rPr sz="12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</a:t>
            </a:r>
          </a:p>
          <a:p>
            <a:pPr marL="0" marR="0">
              <a:lnSpc>
                <a:spcPts val="1327"/>
              </a:lnSpc>
              <a:spcBef>
                <a:spcPts val="2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0.3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934205" y="914400"/>
            <a:ext cx="3552444" cy="2101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43200" y="3202332"/>
            <a:ext cx="2663714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Fig</a:t>
            </a:r>
            <a:r>
              <a:rPr sz="1200" spc="-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6.4: Seven segment</a:t>
            </a:r>
            <a:r>
              <a:rPr sz="1200" spc="2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yagi-uda antenna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5" y="3531515"/>
            <a:ext cx="2796203" cy="505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For a three element system,</a:t>
            </a:r>
          </a:p>
          <a:p>
            <a:pPr marL="457087" marR="0">
              <a:lnSpc>
                <a:spcPts val="1086"/>
              </a:lnSpc>
              <a:spcBef>
                <a:spcPts val="150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Reflector length = 500/f (MHz) feet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1482" y="4188359"/>
            <a:ext cx="2715281" cy="505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Driven element length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= 475/f (MHz) feet</a:t>
            </a:r>
          </a:p>
          <a:p>
            <a:pPr marL="0" marR="0">
              <a:lnSpc>
                <a:spcPts val="1086"/>
              </a:lnSpc>
              <a:spcBef>
                <a:spcPts val="150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Director length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= 455/f (MHz) feet.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5" y="4845203"/>
            <a:ext cx="6546747" cy="378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87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above</a:t>
            </a:r>
            <a:r>
              <a:rPr sz="1200" spc="4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relations</a:t>
            </a:r>
            <a:r>
              <a:rPr sz="1200" spc="3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are</a:t>
            </a:r>
            <a:r>
              <a:rPr sz="1200" spc="5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given</a:t>
            </a:r>
            <a:r>
              <a:rPr sz="1200" spc="5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for</a:t>
            </a:r>
            <a:r>
              <a:rPr sz="1200" spc="4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elements</a:t>
            </a:r>
            <a:r>
              <a:rPr sz="1200" spc="3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with</a:t>
            </a:r>
            <a:r>
              <a:rPr sz="1200" spc="3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length</a:t>
            </a:r>
            <a:r>
              <a:rPr sz="1200" spc="3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</a:t>
            </a:r>
            <a:r>
              <a:rPr sz="1200" spc="3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diameter</a:t>
            </a:r>
            <a:r>
              <a:rPr sz="1200" spc="4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ratio</a:t>
            </a:r>
            <a:r>
              <a:rPr sz="1200" spc="3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between</a:t>
            </a:r>
            <a:r>
              <a:rPr sz="1200" spc="3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200</a:t>
            </a:r>
            <a:r>
              <a:rPr sz="1200" spc="4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</a:t>
            </a:r>
            <a:r>
              <a:rPr sz="1200" spc="3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400</a:t>
            </a:r>
            <a:r>
              <a:rPr sz="1200" spc="3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</a:t>
            </a:r>
          </a:p>
          <a:p>
            <a:pPr marL="0" marR="0">
              <a:lnSpc>
                <a:spcPts val="1327"/>
              </a:lnSpc>
              <a:spcBef>
                <a:spcPts val="26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spacing</a:t>
            </a:r>
            <a:r>
              <a:rPr sz="120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between 0.1</a:t>
            </a:r>
            <a:r>
              <a:rPr sz="1200" spc="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 0.2 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406" y="5344630"/>
            <a:ext cx="6551594" cy="40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74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With</a:t>
            </a:r>
            <a:r>
              <a:rPr sz="1200" spc="6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parasitic</a:t>
            </a:r>
            <a:r>
              <a:rPr sz="1200" spc="6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elements</a:t>
            </a:r>
            <a:r>
              <a:rPr sz="1200" spc="7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impedance</a:t>
            </a:r>
            <a:r>
              <a:rPr sz="1200" spc="6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reduces</a:t>
            </a:r>
            <a:r>
              <a:rPr sz="1200" spc="7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less</a:t>
            </a:r>
            <a:r>
              <a:rPr sz="1200" spc="6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than</a:t>
            </a:r>
            <a:r>
              <a:rPr sz="1200" spc="7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73</a:t>
            </a:r>
            <a:r>
              <a:rPr sz="1200" spc="10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Ω</a:t>
            </a:r>
            <a:r>
              <a:rPr sz="1200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</a:t>
            </a:r>
            <a:r>
              <a:rPr sz="1200" spc="7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SVPGGH+Times-Roman"/>
                <a:cs typeface="SVPGGH+Times-Roman"/>
              </a:rPr>
              <a:t>may</a:t>
            </a:r>
            <a:r>
              <a:rPr sz="1200" spc="3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be</a:t>
            </a:r>
            <a:r>
              <a:rPr sz="1200" spc="6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even</a:t>
            </a:r>
            <a:r>
              <a:rPr sz="1200" spc="7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less</a:t>
            </a:r>
            <a:r>
              <a:rPr sz="1200" spc="7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than</a:t>
            </a:r>
            <a:r>
              <a:rPr sz="1200" spc="7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25</a:t>
            </a:r>
            <a:r>
              <a:rPr sz="1200" spc="9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Ω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.</a:t>
            </a:r>
          </a:p>
          <a:p>
            <a:pPr marL="0" marR="0">
              <a:lnSpc>
                <a:spcPts val="1327"/>
              </a:lnSpc>
              <a:spcBef>
                <a:spcPts val="25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 folded 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/2 dipole is used to increase the impedance.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399" y="5905906"/>
            <a:ext cx="6546141" cy="37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87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System</a:t>
            </a:r>
            <a:r>
              <a:rPr sz="1200" spc="3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SVPGGH+Times-Roman"/>
                <a:cs typeface="SVPGGH+Times-Roman"/>
              </a:rPr>
              <a:t>may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 be</a:t>
            </a:r>
            <a:r>
              <a:rPr sz="1200" spc="4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constructed</a:t>
            </a:r>
            <a:r>
              <a:rPr sz="1200" spc="3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with</a:t>
            </a:r>
            <a:r>
              <a:rPr sz="1200" spc="3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more</a:t>
            </a:r>
            <a:r>
              <a:rPr sz="1200" spc="3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than</a:t>
            </a:r>
            <a:r>
              <a:rPr sz="1200" spc="3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one</a:t>
            </a:r>
            <a:r>
              <a:rPr sz="1200" spc="4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director.</a:t>
            </a:r>
            <a:r>
              <a:rPr sz="1200" spc="37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Addition</a:t>
            </a:r>
            <a:r>
              <a:rPr sz="1200" spc="3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3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each</a:t>
            </a:r>
            <a:r>
              <a:rPr sz="1200" spc="5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director</a:t>
            </a:r>
            <a:r>
              <a:rPr sz="1200" spc="3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increases</a:t>
            </a:r>
            <a:r>
              <a:rPr sz="1200" spc="3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gain </a:t>
            </a:r>
            <a:r>
              <a:rPr sz="1200" spc="23" dirty="0">
                <a:solidFill>
                  <a:srgbClr val="000000"/>
                </a:solidFill>
                <a:latin typeface="SVPGGH+Times-Roman"/>
                <a:cs typeface="SVPGGH+Times-Roman"/>
              </a:rPr>
              <a:t>by</a:t>
            </a:r>
            <a:r>
              <a:rPr sz="1200" spc="-4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nearly</a:t>
            </a:r>
            <a:r>
              <a:rPr sz="1200" spc="-2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3 dB.</a:t>
            </a:r>
            <a:r>
              <a:rPr sz="1200" spc="29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Number of elements in a yagi is limited to 11.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393" y="6443523"/>
            <a:ext cx="1442846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PKCCMH+Times-Bold"/>
                <a:cs typeface="PKCCMH+Times-Bold"/>
              </a:rPr>
              <a:t>Basic Operation: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393" y="6797446"/>
            <a:ext cx="6548424" cy="579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87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2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phases</a:t>
            </a:r>
            <a:r>
              <a:rPr sz="1200" spc="21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2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current</a:t>
            </a:r>
            <a:r>
              <a:rPr sz="1200" spc="2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</a:t>
            </a:r>
            <a:r>
              <a:rPr sz="1200" spc="2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parasitic</a:t>
            </a:r>
            <a:r>
              <a:rPr sz="1200" spc="2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</a:t>
            </a:r>
            <a:r>
              <a:rPr sz="1200" spc="21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depends</a:t>
            </a:r>
            <a:r>
              <a:rPr sz="1200" spc="21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upon</a:t>
            </a:r>
            <a:r>
              <a:rPr sz="1200" spc="2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length</a:t>
            </a:r>
            <a:r>
              <a:rPr sz="1200" spc="21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</a:t>
            </a:r>
            <a:r>
              <a:rPr sz="1200" spc="21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distance</a:t>
            </a:r>
          </a:p>
          <a:p>
            <a:pPr marL="0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between</a:t>
            </a:r>
            <a:r>
              <a:rPr sz="1200" spc="2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elements.</a:t>
            </a:r>
            <a:r>
              <a:rPr sz="1200" spc="34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Parasitic</a:t>
            </a:r>
            <a:r>
              <a:rPr sz="1200" spc="1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antenna</a:t>
            </a:r>
            <a:r>
              <a:rPr sz="1200" spc="2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vicinity of</a:t>
            </a:r>
            <a:r>
              <a:rPr sz="1200" spc="2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radiating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antenna</a:t>
            </a:r>
            <a:r>
              <a:rPr sz="1200" spc="1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2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used</a:t>
            </a:r>
            <a:r>
              <a:rPr sz="1200" spc="2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either</a:t>
            </a:r>
            <a:r>
              <a:rPr sz="1200" spc="2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</a:t>
            </a:r>
            <a:r>
              <a:rPr sz="1200" spc="2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reflect</a:t>
            </a:r>
            <a:r>
              <a:rPr sz="1200" spc="4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or</a:t>
            </a:r>
            <a:r>
              <a:rPr sz="1200" spc="2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 the radiated energy</a:t>
            </a:r>
            <a:r>
              <a:rPr sz="1200" spc="-1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so that a compact directional system is obtained.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394" y="7498041"/>
            <a:ext cx="6551453" cy="811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86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</a:t>
            </a:r>
            <a:r>
              <a:rPr sz="1200" spc="4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parasitic</a:t>
            </a:r>
            <a:r>
              <a:rPr sz="1200" spc="4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</a:t>
            </a:r>
            <a:r>
              <a:rPr sz="1200" spc="4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4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length</a:t>
            </a:r>
            <a:r>
              <a:rPr sz="1200" spc="5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greater</a:t>
            </a:r>
            <a:r>
              <a:rPr sz="1200" spc="4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than</a:t>
            </a:r>
            <a:r>
              <a:rPr sz="1200" spc="6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/2</a:t>
            </a:r>
            <a:r>
              <a:rPr sz="1200" spc="4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4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inductive</a:t>
            </a:r>
            <a:r>
              <a:rPr sz="1200" spc="4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which</a:t>
            </a:r>
            <a:r>
              <a:rPr sz="1200" spc="4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lags</a:t>
            </a:r>
            <a:r>
              <a:rPr sz="1200" spc="4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</a:t>
            </a:r>
            <a:r>
              <a:rPr sz="1200" spc="6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4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length</a:t>
            </a:r>
            <a:r>
              <a:rPr sz="1200" spc="4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less</a:t>
            </a:r>
            <a:r>
              <a:rPr sz="1200" spc="4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than</a:t>
            </a:r>
            <a:r>
              <a:rPr sz="1200" spc="9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/2</a:t>
            </a:r>
          </a:p>
          <a:p>
            <a:pPr marL="9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11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capacitive</a:t>
            </a:r>
            <a:r>
              <a:rPr sz="1200" spc="1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which</a:t>
            </a:r>
            <a:r>
              <a:rPr sz="1200" spc="11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leads</a:t>
            </a:r>
            <a:r>
              <a:rPr sz="1200" spc="1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current</a:t>
            </a:r>
            <a:r>
              <a:rPr sz="1200" spc="12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due</a:t>
            </a:r>
            <a:r>
              <a:rPr sz="1200" spc="1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</a:t>
            </a:r>
            <a:r>
              <a:rPr sz="1200" spc="1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induced</a:t>
            </a:r>
            <a:r>
              <a:rPr sz="1200" spc="12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voltage.</a:t>
            </a:r>
            <a:r>
              <a:rPr sz="1200" spc="53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Properly</a:t>
            </a:r>
            <a:r>
              <a:rPr sz="1200" spc="9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spaced</a:t>
            </a:r>
            <a:r>
              <a:rPr sz="1200" spc="13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elements</a:t>
            </a:r>
            <a:r>
              <a:rPr sz="1200" spc="12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1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length</a:t>
            </a:r>
            <a:r>
              <a:rPr sz="1200" spc="1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less</a:t>
            </a:r>
          </a:p>
          <a:p>
            <a:pPr marL="9" marR="0">
              <a:lnSpc>
                <a:spcPts val="1327"/>
              </a:lnSpc>
              <a:spcBef>
                <a:spcPts val="25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than</a:t>
            </a:r>
            <a:r>
              <a:rPr sz="1200" spc="12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/2</a:t>
            </a:r>
            <a:r>
              <a:rPr sz="1200" spc="1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act</a:t>
            </a:r>
            <a:r>
              <a:rPr sz="1200" spc="12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as</a:t>
            </a:r>
            <a:r>
              <a:rPr sz="1200" spc="12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director</a:t>
            </a:r>
            <a:r>
              <a:rPr sz="1200" spc="12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</a:t>
            </a:r>
            <a:r>
              <a:rPr sz="1200" spc="12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add</a:t>
            </a:r>
            <a:r>
              <a:rPr sz="1200" spc="12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fields</a:t>
            </a:r>
            <a:r>
              <a:rPr sz="1200" spc="12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1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driven</a:t>
            </a:r>
            <a:r>
              <a:rPr sz="1200" spc="1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element.</a:t>
            </a:r>
            <a:r>
              <a:rPr sz="1200" spc="53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Each</a:t>
            </a:r>
            <a:r>
              <a:rPr sz="1200" spc="12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director</a:t>
            </a:r>
            <a:r>
              <a:rPr sz="1200" spc="1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will</a:t>
            </a:r>
            <a:r>
              <a:rPr sz="1200" spc="12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excite</a:t>
            </a:r>
            <a:r>
              <a:rPr sz="1200" spc="1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next.</a:t>
            </a:r>
            <a:r>
              <a:rPr sz="1200" spc="52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reflector adds the fields of driven element in the direction from reflector towards the driven element.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394" y="8463177"/>
            <a:ext cx="6548423" cy="57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87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36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greater</a:t>
            </a:r>
            <a:r>
              <a:rPr sz="1200" spc="35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36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distance</a:t>
            </a:r>
            <a:r>
              <a:rPr sz="1200" spc="35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between</a:t>
            </a:r>
            <a:r>
              <a:rPr sz="1200" spc="37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driven</a:t>
            </a:r>
            <a:r>
              <a:rPr sz="1200" spc="37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</a:t>
            </a:r>
            <a:r>
              <a:rPr sz="1200" spc="37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director</a:t>
            </a:r>
            <a:r>
              <a:rPr sz="1200" spc="37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elements,</a:t>
            </a:r>
            <a:r>
              <a:rPr sz="1200" spc="36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36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greater</a:t>
            </a:r>
            <a:r>
              <a:rPr sz="1200" spc="35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36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capacitive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reactance</a:t>
            </a:r>
            <a:r>
              <a:rPr sz="1200" spc="23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needed</a:t>
            </a:r>
            <a:r>
              <a:rPr sz="1200" spc="23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</a:t>
            </a:r>
            <a:r>
              <a:rPr sz="1200" spc="23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provide</a:t>
            </a:r>
            <a:r>
              <a:rPr sz="1200" spc="23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correct</a:t>
            </a:r>
            <a:r>
              <a:rPr sz="1200" spc="24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phasing</a:t>
            </a:r>
            <a:r>
              <a:rPr sz="1200" spc="22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24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parasitic</a:t>
            </a:r>
            <a:r>
              <a:rPr sz="1200" spc="23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elements.</a:t>
            </a:r>
            <a:r>
              <a:rPr sz="1200" spc="77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Hence</a:t>
            </a:r>
            <a:r>
              <a:rPr sz="1200" spc="23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23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length</a:t>
            </a:r>
            <a:r>
              <a:rPr sz="1200" spc="23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23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</a:t>
            </a:r>
            <a:r>
              <a:rPr sz="1200" spc="24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tapered-off to achieve reactance.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3570732" y="4858512"/>
            <a:ext cx="54863" cy="172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189988" y="4957572"/>
            <a:ext cx="122072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6200" y="4227576"/>
            <a:ext cx="615695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37788" y="2996183"/>
            <a:ext cx="688847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2993" y="953388"/>
            <a:ext cx="5575619" cy="1223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</a:t>
            </a:r>
            <a:r>
              <a:rPr sz="1400" spc="34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 or</a:t>
            </a:r>
            <a:r>
              <a:rPr sz="1400" spc="34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</a:t>
            </a:r>
            <a:r>
              <a:rPr sz="1400" spc="34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 is</a:t>
            </a:r>
            <a:r>
              <a:rPr sz="1400" spc="33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defined</a:t>
            </a:r>
            <a:r>
              <a:rPr sz="1400" spc="70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</a:t>
            </a:r>
            <a:r>
              <a:rPr sz="1400" spc="36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34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spatial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distribution</a:t>
            </a:r>
            <a:r>
              <a:rPr sz="1400" spc="35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a</a:t>
            </a:r>
            <a:r>
              <a:rPr sz="1400" spc="35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‘quantity’</a:t>
            </a:r>
            <a:r>
              <a:rPr sz="1400" spc="34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that characterizes the EM field generated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antenna.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‘quantity’ may be Power, Radiation Intensity, Field amplitude, Relative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Phase</a:t>
            </a:r>
            <a:r>
              <a:rPr sz="1400" spc="34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etc.</a:t>
            </a:r>
          </a:p>
          <a:p>
            <a:pPr marL="0" marR="0">
              <a:lnSpc>
                <a:spcPts val="1262"/>
              </a:lnSpc>
              <a:spcBef>
                <a:spcPts val="30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Normalized patterns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2993" y="2180208"/>
            <a:ext cx="5289628" cy="853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 is customary to divide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field or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component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it’s</a:t>
            </a:r>
            <a:r>
              <a:rPr sz="1400" spc="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maximum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value and</a:t>
            </a:r>
            <a:r>
              <a:rPr sz="1400" spc="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plot 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normalized function.Normalized quantities are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dimensionless</a:t>
            </a:r>
            <a:r>
              <a:rPr sz="1400" spc="35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 are quantities with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maximum</a:t>
            </a:r>
            <a:r>
              <a:rPr sz="1400" spc="-2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value of unity</a:t>
            </a:r>
          </a:p>
          <a:p>
            <a:pPr marL="2599949" marR="0">
              <a:lnSpc>
                <a:spcPts val="1152"/>
              </a:lnSpc>
              <a:spcBef>
                <a:spcPts val="545"/>
              </a:spcBef>
              <a:spcAft>
                <a:spcPts val="0"/>
              </a:spcAft>
            </a:pPr>
            <a:r>
              <a:rPr sz="1200" spc="-49" dirty="0">
                <a:solidFill>
                  <a:srgbClr val="000000"/>
                </a:solidFill>
                <a:latin typeface="GIJANM+Times-Italic"/>
                <a:cs typeface="GIJANM+Times-Italic"/>
              </a:rPr>
              <a:t>E</a:t>
            </a:r>
            <a:r>
              <a:rPr sz="1050" baseline="-25000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050" spc="-38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77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3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47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23030" y="2923231"/>
            <a:ext cx="641924" cy="18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E</a:t>
            </a:r>
            <a:r>
              <a:rPr sz="1200" spc="252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200" spc="-89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3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58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15866" y="2923231"/>
            <a:ext cx="235841" cy="18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2993" y="2998596"/>
            <a:ext cx="209527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Normalized Field Pattern </a:t>
            </a:r>
            <a:r>
              <a:rPr sz="1400" spc="-597" dirty="0">
                <a:solidFill>
                  <a:srgbClr val="000000"/>
                </a:solidFill>
                <a:latin typeface="FJGWEG+Times-Roman"/>
                <a:cs typeface="FJGWEG+Times-Roman"/>
              </a:rPr>
              <a:t>=</a:t>
            </a:r>
            <a:r>
              <a:rPr sz="1050" baseline="26571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19854" y="3013299"/>
            <a:ext cx="177680" cy="117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53026" y="3042103"/>
            <a:ext cx="779654" cy="20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800" spc="-49" baseline="42857" dirty="0">
                <a:solidFill>
                  <a:srgbClr val="000000"/>
                </a:solidFill>
                <a:latin typeface="GIJANM+Times-Italic"/>
                <a:cs typeface="GIJANM+Times-Italic"/>
              </a:rPr>
              <a:t>E</a:t>
            </a:r>
            <a:r>
              <a:rPr sz="700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7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77" baseline="42857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800" spc="143" baseline="42857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800" spc="58" baseline="42857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800" spc="107" baseline="4285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800" spc="56" baseline="42857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7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max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42993" y="3370845"/>
            <a:ext cx="5288977" cy="23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Half power level occurs at</a:t>
            </a:r>
            <a:r>
              <a:rPr sz="1400" spc="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those angles (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)for which</a:t>
            </a:r>
            <a:r>
              <a:rPr sz="1400" spc="35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</a:t>
            </a:r>
            <a:r>
              <a:rPr sz="1400" spc="7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400" spc="44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=0.707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44082" y="3453739"/>
            <a:ext cx="207044" cy="16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76897" y="3476933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43005" y="3575061"/>
            <a:ext cx="5504692" cy="43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At distance d&gt;&gt;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λ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 d&gt;&gt; size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the antenna, the shape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the field pattern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independent of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distance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88306" y="4057087"/>
            <a:ext cx="570295" cy="18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spc="121" dirty="0">
                <a:solidFill>
                  <a:srgbClr val="000000"/>
                </a:solidFill>
                <a:latin typeface="GIJANM+Times-Italic"/>
                <a:cs typeface="GIJANM+Times-Italic"/>
              </a:rPr>
              <a:t>S</a:t>
            </a:r>
            <a:r>
              <a:rPr sz="1200" spc="-89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3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58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198874" y="4153099"/>
            <a:ext cx="801246" cy="207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P</a:t>
            </a:r>
            <a:r>
              <a:rPr sz="1200" spc="36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200" spc="-89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3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58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200" spc="5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  <a:p>
            <a:pPr marL="71662" marR="0">
              <a:lnSpc>
                <a:spcPts val="6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43005" y="4223891"/>
            <a:ext cx="2185151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Normalized Power Pattern =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68266" y="4243166"/>
            <a:ext cx="177680" cy="117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GIJANM+Times-Italic"/>
                <a:cs typeface="GIJANM+Times-Italic"/>
              </a:rPr>
              <a:t>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899914" y="4271970"/>
            <a:ext cx="727076" cy="208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spc="109" dirty="0">
                <a:solidFill>
                  <a:srgbClr val="000000"/>
                </a:solidFill>
                <a:latin typeface="GIJANM+Times-Italic"/>
                <a:cs typeface="GIJANM+Times-Italic"/>
              </a:rPr>
              <a:t>S</a:t>
            </a:r>
            <a:r>
              <a:rPr sz="1200" spc="-77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3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47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spc="68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050" spc="-14" baseline="-25000" dirty="0">
                <a:solidFill>
                  <a:srgbClr val="000000"/>
                </a:solidFill>
                <a:latin typeface="FJGWEG+Times-Roman"/>
                <a:cs typeface="FJGWEG+Times-Roman"/>
              </a:rPr>
              <a:t>max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43005" y="4633847"/>
            <a:ext cx="587888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where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96083" y="4732390"/>
            <a:ext cx="1383491" cy="231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5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08" dirty="0">
                <a:solidFill>
                  <a:srgbClr val="000000"/>
                </a:solidFill>
                <a:latin typeface="OTAJKE+Symbol"/>
                <a:cs typeface="OTAJKE+Symbol"/>
              </a:rPr>
              <a:t>[</a:t>
            </a:r>
            <a:r>
              <a:rPr sz="1800" baseline="-750" dirty="0">
                <a:solidFill>
                  <a:srgbClr val="000000"/>
                </a:solidFill>
                <a:latin typeface="GIJANM+Times-Italic"/>
                <a:cs typeface="GIJANM+Times-Italic"/>
              </a:rPr>
              <a:t>E</a:t>
            </a:r>
            <a:r>
              <a:rPr sz="1800" spc="152" baseline="-750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800" spc="-79" baseline="-750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6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57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9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200" spc="-10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+</a:t>
            </a:r>
            <a:r>
              <a:rPr sz="12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E</a:t>
            </a:r>
            <a:r>
              <a:rPr sz="1200" spc="313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200" spc="-89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4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58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800" spc="32" baseline="-100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600" dirty="0">
                <a:solidFill>
                  <a:srgbClr val="000000"/>
                </a:solidFill>
                <a:latin typeface="OTAJKE+Symbol"/>
                <a:cs typeface="OTAJKE+Symbol"/>
              </a:rPr>
              <a:t>]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324098" y="4753281"/>
            <a:ext cx="199068" cy="225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03" marR="0">
              <a:lnSpc>
                <a:spcPts val="632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  <a:p>
            <a:pPr marL="0" marR="0">
              <a:lnSpc>
                <a:spcPts val="672"/>
              </a:lnSpc>
              <a:spcBef>
                <a:spcPts val="17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964178" y="4753281"/>
            <a:ext cx="197477" cy="225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2" marR="0">
              <a:lnSpc>
                <a:spcPts val="632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  <a:p>
            <a:pPr marL="0" marR="0">
              <a:lnSpc>
                <a:spcPts val="672"/>
              </a:lnSpc>
              <a:spcBef>
                <a:spcPts val="17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16964" y="4883129"/>
            <a:ext cx="688442" cy="18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spc="110" dirty="0">
                <a:solidFill>
                  <a:srgbClr val="000000"/>
                </a:solidFill>
                <a:latin typeface="GIJANM+Times-Italic"/>
                <a:cs typeface="GIJANM+Times-Italic"/>
              </a:rPr>
              <a:t>S</a:t>
            </a:r>
            <a:r>
              <a:rPr sz="1200" spc="-77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4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47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2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24467" y="4866057"/>
            <a:ext cx="528905" cy="199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IJANM+Times-Italic"/>
                <a:cs typeface="GIJANM+Times-Italic"/>
              </a:rPr>
              <a:t>W</a:t>
            </a:r>
            <a:r>
              <a:rPr sz="1200" spc="392" dirty="0">
                <a:solidFill>
                  <a:srgbClr val="000000"/>
                </a:solidFill>
                <a:latin typeface="GIJANM+Times-Italic"/>
                <a:cs typeface="GIJANM+Times-Italic"/>
              </a:rPr>
              <a:t> </a:t>
            </a:r>
            <a:r>
              <a:rPr sz="1200" spc="58" dirty="0">
                <a:solidFill>
                  <a:srgbClr val="000000"/>
                </a:solidFill>
                <a:latin typeface="GIJANM+Times-Italic"/>
                <a:cs typeface="GIJANM+Times-Italic"/>
              </a:rPr>
              <a:t>m</a:t>
            </a:r>
            <a:r>
              <a:rPr sz="1050" baseline="44999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727960" y="5010670"/>
            <a:ext cx="289677" cy="1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8"/>
              </a:lnSpc>
              <a:spcBef>
                <a:spcPts val="0"/>
              </a:spcBef>
              <a:spcAft>
                <a:spcPts val="0"/>
              </a:spcAft>
            </a:pPr>
            <a:r>
              <a:rPr sz="1200" spc="65" dirty="0">
                <a:solidFill>
                  <a:srgbClr val="000000"/>
                </a:solidFill>
                <a:latin typeface="GIJANM+Times-Italic"/>
                <a:cs typeface="GIJANM+Times-Italic"/>
              </a:rPr>
              <a:t>Z</a:t>
            </a:r>
            <a:r>
              <a:rPr sz="1050" baseline="-250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142995" y="5210313"/>
            <a:ext cx="5211800" cy="646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poynting vector. Half power level occurs at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those angles (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)for</a:t>
            </a:r>
          </a:p>
          <a:p>
            <a:pPr marL="0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which</a:t>
            </a:r>
            <a:r>
              <a:rPr sz="1400" spc="35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P(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35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n</a:t>
            </a:r>
            <a:r>
              <a:rPr sz="1350" spc="130" baseline="-1457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=0.5</a:t>
            </a:r>
          </a:p>
          <a:p>
            <a:pPr marL="3" marR="0">
              <a:lnSpc>
                <a:spcPts val="1262"/>
              </a:lnSpc>
              <a:spcBef>
                <a:spcPts val="22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Pattern</a:t>
            </a:r>
            <a:r>
              <a:rPr sz="1400" spc="-13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lobes and beam</a:t>
            </a:r>
            <a:r>
              <a:rPr sz="1400" spc="-13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widths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553187" y="8757310"/>
            <a:ext cx="228454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</a:p>
        </p:txBody>
      </p:sp>
      <p:sp>
        <p:nvSpPr>
          <p:cNvPr id="32" name="object 2"/>
          <p:cNvSpPr/>
          <p:nvPr/>
        </p:nvSpPr>
        <p:spPr>
          <a:xfrm>
            <a:off x="1528746" y="6386522"/>
            <a:ext cx="4856988" cy="31287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1480" y="948336"/>
            <a:ext cx="309889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 Yagi system has the following</a:t>
            </a:r>
            <a:r>
              <a:rPr sz="1200" spc="-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characteristics.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2992" y="1277521"/>
            <a:ext cx="6318567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1.</a:t>
            </a:r>
            <a:r>
              <a:rPr sz="1200" spc="60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three</a:t>
            </a:r>
            <a:r>
              <a:rPr sz="1200" spc="11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</a:t>
            </a:r>
            <a:r>
              <a:rPr sz="1200" spc="12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array</a:t>
            </a:r>
            <a:r>
              <a:rPr sz="1200" spc="9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(reflector,</a:t>
            </a:r>
            <a:r>
              <a:rPr sz="1200" spc="10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active</a:t>
            </a:r>
            <a:r>
              <a:rPr sz="1200" spc="10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</a:t>
            </a:r>
            <a:r>
              <a:rPr sz="1200" spc="12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director)</a:t>
            </a:r>
            <a:r>
              <a:rPr sz="1200" spc="10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11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generally</a:t>
            </a:r>
            <a:r>
              <a:rPr sz="1200" spc="9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referred</a:t>
            </a:r>
            <a:r>
              <a:rPr sz="1200" spc="10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as</a:t>
            </a:r>
            <a:r>
              <a:rPr sz="1200" spc="1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“beam</a:t>
            </a:r>
            <a:r>
              <a:rPr sz="1200" spc="1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antenna”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2993" y="1679856"/>
            <a:ext cx="6315979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2.</a:t>
            </a:r>
            <a:r>
              <a:rPr sz="1200" spc="60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SVPGGH+Times-Roman"/>
                <a:cs typeface="SVPGGH+Times-Roman"/>
              </a:rPr>
              <a:t>It</a:t>
            </a:r>
            <a:r>
              <a:rPr sz="1200" spc="12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has</a:t>
            </a:r>
            <a:r>
              <a:rPr sz="1200" spc="1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unidirectional</a:t>
            </a:r>
            <a:r>
              <a:rPr sz="1200" spc="10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beam</a:t>
            </a:r>
            <a:r>
              <a:rPr sz="1200" spc="10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200" spc="10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moderate</a:t>
            </a:r>
            <a:r>
              <a:rPr sz="1200" spc="10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directivity</a:t>
            </a:r>
            <a:r>
              <a:rPr sz="1200" spc="9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with</a:t>
            </a:r>
            <a:r>
              <a:rPr sz="1200" spc="10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light</a:t>
            </a:r>
            <a:r>
              <a:rPr sz="1200" spc="1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weight,</a:t>
            </a:r>
            <a:r>
              <a:rPr sz="1200" spc="10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low</a:t>
            </a:r>
            <a:r>
              <a:rPr sz="1200" spc="10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cost</a:t>
            </a:r>
            <a:r>
              <a:rPr sz="1200" spc="1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</a:t>
            </a:r>
            <a:r>
              <a:rPr sz="1200" spc="10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simplicity</a:t>
            </a:r>
            <a:r>
              <a:rPr sz="1200" spc="6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2993" y="1881024"/>
            <a:ext cx="6322770" cy="579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599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design.</a:t>
            </a:r>
          </a:p>
          <a:p>
            <a:pPr marL="0" marR="0">
              <a:lnSpc>
                <a:spcPts val="1327"/>
              </a:lnSpc>
              <a:spcBef>
                <a:spcPts val="26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3.</a:t>
            </a:r>
            <a:r>
              <a:rPr sz="1200" spc="60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band</a:t>
            </a:r>
            <a:r>
              <a:rPr sz="1200" spc="3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width</a:t>
            </a:r>
            <a:r>
              <a:rPr sz="1200" spc="3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increases</a:t>
            </a:r>
            <a:r>
              <a:rPr sz="1200" spc="3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between</a:t>
            </a:r>
            <a:r>
              <a:rPr sz="1200" spc="3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2%</a:t>
            </a:r>
            <a:r>
              <a:rPr sz="1200" spc="2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when</a:t>
            </a:r>
            <a:r>
              <a:rPr sz="1200" spc="3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space</a:t>
            </a:r>
            <a:r>
              <a:rPr sz="1200" spc="3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between</a:t>
            </a:r>
            <a:r>
              <a:rPr sz="1200" spc="4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elements</a:t>
            </a:r>
            <a:r>
              <a:rPr sz="1200" spc="4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ranges</a:t>
            </a:r>
            <a:r>
              <a:rPr sz="1200" spc="3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between</a:t>
            </a:r>
            <a:r>
              <a:rPr sz="1200" spc="4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SVPGGH+Times-Roman"/>
                <a:cs typeface="SVPGGH+Times-Roman"/>
              </a:rPr>
              <a:t>0.1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λ</a:t>
            </a:r>
            <a:r>
              <a:rPr sz="1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</a:t>
            </a:r>
          </a:p>
          <a:p>
            <a:pPr marL="228606" marR="0">
              <a:lnSpc>
                <a:spcPts val="1327"/>
              </a:lnSpc>
              <a:spcBef>
                <a:spcPts val="25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0.15 </a:t>
            </a:r>
            <a:r>
              <a:rPr sz="1200" dirty="0">
                <a:solidFill>
                  <a:srgbClr val="000000"/>
                </a:solidFill>
                <a:latin typeface="LCUNVN+TTE2t00"/>
                <a:cs typeface="LCUNVN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2999" y="2486052"/>
            <a:ext cx="6317817" cy="781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4.</a:t>
            </a:r>
            <a:r>
              <a:rPr sz="1200" spc="60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SVPGGH+Times-Roman"/>
                <a:cs typeface="SVPGGH+Times-Roman"/>
              </a:rPr>
              <a:t>It</a:t>
            </a:r>
            <a:r>
              <a:rPr sz="1200" spc="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provides a gain of 8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dB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 and a front-to-back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ratio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of 20dB.</a:t>
            </a:r>
          </a:p>
          <a:p>
            <a:pPr marL="5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5.</a:t>
            </a:r>
            <a:r>
              <a:rPr sz="1200" spc="60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Yagi is also known as super-directive or super gain antenna since the</a:t>
            </a:r>
            <a:r>
              <a:rPr sz="120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system results a high</a:t>
            </a:r>
            <a:r>
              <a:rPr sz="1200" spc="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gain.</a:t>
            </a:r>
          </a:p>
          <a:p>
            <a:pPr marL="11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6.</a:t>
            </a:r>
            <a:r>
              <a:rPr sz="1200" spc="60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SVPGGH+Times-Roman"/>
                <a:cs typeface="SVPGGH+Times-Roman"/>
              </a:rPr>
              <a:t>If</a:t>
            </a:r>
            <a:r>
              <a:rPr sz="1200" spc="9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greater</a:t>
            </a:r>
            <a:r>
              <a:rPr sz="1200" spc="6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directivity</a:t>
            </a:r>
            <a:r>
              <a:rPr sz="1200" spc="4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is</a:t>
            </a:r>
            <a:r>
              <a:rPr sz="1200" spc="7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</a:t>
            </a:r>
            <a:r>
              <a:rPr sz="1200" spc="6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</a:t>
            </a:r>
            <a:r>
              <a:rPr sz="1200" spc="6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obtained,</a:t>
            </a:r>
            <a:r>
              <a:rPr sz="1200" spc="7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more</a:t>
            </a:r>
            <a:r>
              <a:rPr sz="1200" spc="6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directors</a:t>
            </a:r>
            <a:r>
              <a:rPr sz="1200" spc="7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are</a:t>
            </a:r>
            <a:r>
              <a:rPr sz="1200" spc="7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used.</a:t>
            </a:r>
            <a:r>
              <a:rPr sz="1200" spc="44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Array</a:t>
            </a:r>
            <a:r>
              <a:rPr sz="1200" spc="4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up</a:t>
            </a:r>
            <a:r>
              <a:rPr sz="1200" spc="7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</a:t>
            </a:r>
            <a:r>
              <a:rPr sz="1200" spc="6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40</a:t>
            </a:r>
            <a:r>
              <a:rPr sz="1200" spc="7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elements</a:t>
            </a:r>
            <a:r>
              <a:rPr sz="1200" spc="7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can</a:t>
            </a:r>
            <a:r>
              <a:rPr sz="1200" spc="7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be</a:t>
            </a:r>
          </a:p>
          <a:p>
            <a:pPr marL="228611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used.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3011" y="3292248"/>
            <a:ext cx="3339363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7.</a:t>
            </a:r>
            <a:r>
              <a:rPr sz="1200" spc="60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Arrays</a:t>
            </a:r>
            <a:r>
              <a:rPr sz="1200" spc="14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can be stacked to increase the directivity.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3011" y="3493415"/>
            <a:ext cx="6316889" cy="37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8.</a:t>
            </a:r>
            <a:r>
              <a:rPr sz="1200" spc="60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Yagi is essentially</a:t>
            </a:r>
            <a:r>
              <a:rPr sz="1200" spc="-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 fixed frequency</a:t>
            </a:r>
            <a:r>
              <a:rPr sz="1200" spc="-2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device.</a:t>
            </a:r>
            <a:r>
              <a:rPr sz="1200" spc="3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Frequency</a:t>
            </a:r>
            <a:r>
              <a:rPr sz="1200" spc="-2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sensitivity</a:t>
            </a:r>
            <a:r>
              <a:rPr sz="1200" spc="-2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and</a:t>
            </a:r>
            <a:r>
              <a:rPr sz="1200" spc="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bandwidth of about 3% is</a:t>
            </a:r>
          </a:p>
          <a:p>
            <a:pPr marL="228599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achievable.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3012" y="3897275"/>
            <a:ext cx="6184100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9.</a:t>
            </a:r>
            <a:r>
              <a:rPr sz="1200" spc="60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To increase the directivity</a:t>
            </a:r>
            <a:r>
              <a:rPr sz="1200" spc="-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Yagi’s can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be</a:t>
            </a:r>
            <a:r>
              <a:rPr sz="1200" spc="-16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staked one</a:t>
            </a:r>
            <a:r>
              <a:rPr sz="1200" spc="-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above the other or one </a:t>
            </a:r>
            <a:r>
              <a:rPr sz="1200" spc="11" dirty="0">
                <a:solidFill>
                  <a:srgbClr val="000000"/>
                </a:solidFill>
                <a:latin typeface="SVPGGH+Times-Roman"/>
                <a:cs typeface="SVPGGH+Times-Roman"/>
              </a:rPr>
              <a:t>by</a:t>
            </a:r>
            <a:r>
              <a:rPr sz="1200" spc="-3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side of the</a:t>
            </a:r>
            <a:r>
              <a:rPr sz="120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SVPGGH+Times-Roman"/>
                <a:cs typeface="SVPGGH+Times-Roman"/>
              </a:rPr>
              <a:t>other.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882389" y="644652"/>
            <a:ext cx="5586984" cy="427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3997" y="9075420"/>
            <a:ext cx="6179819" cy="53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57300" y="19029"/>
            <a:ext cx="5558233" cy="367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075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HORN ANTENNAS</a:t>
            </a:r>
          </a:p>
          <a:p>
            <a:pPr marL="0" marR="0">
              <a:lnSpc>
                <a:spcPts val="1020"/>
              </a:lnSpc>
              <a:spcBef>
                <a:spcPts val="25"/>
              </a:spcBef>
              <a:spcAft>
                <a:spcPts val="0"/>
              </a:spcAft>
            </a:pPr>
            <a:r>
              <a:rPr sz="115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Flared</a:t>
            </a:r>
            <a:r>
              <a:rPr sz="1150" spc="289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waveguides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 that </a:t>
            </a:r>
            <a:r>
              <a:rPr sz="1150" spc="-10" dirty="0">
                <a:solidFill>
                  <a:srgbClr val="000000"/>
                </a:solidFill>
                <a:latin typeface="SVPGGH+Times-Roman"/>
                <a:cs typeface="SVPGGH+Times-Roman"/>
              </a:rPr>
              <a:t>produce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 a</a:t>
            </a:r>
            <a:r>
              <a:rPr sz="1150" spc="-2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nearly</a:t>
            </a:r>
            <a:r>
              <a:rPr sz="1150" spc="-31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uniform </a:t>
            </a:r>
            <a:r>
              <a:rPr sz="115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phase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front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 larger</a:t>
            </a:r>
            <a:r>
              <a:rPr sz="1150" spc="-12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than</a:t>
            </a:r>
            <a:r>
              <a:rPr sz="1150" spc="-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the</a:t>
            </a:r>
            <a:r>
              <a:rPr sz="1150" spc="-2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SVPGGH+Times-Roman"/>
                <a:cs typeface="SVPGGH+Times-Roman"/>
              </a:rPr>
              <a:t>waveguide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 itself.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57300" y="408145"/>
            <a:ext cx="5736465" cy="35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0" dirty="0">
                <a:solidFill>
                  <a:srgbClr val="000000"/>
                </a:solidFill>
                <a:latin typeface="SVPGGH+Times-Roman"/>
                <a:cs typeface="SVPGGH+Times-Roman"/>
              </a:rPr>
              <a:t>Constructed</a:t>
            </a:r>
            <a:r>
              <a:rPr sz="1150" spc="275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in a</a:t>
            </a:r>
            <a:r>
              <a:rPr sz="1150" spc="-1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variety</a:t>
            </a:r>
            <a:r>
              <a:rPr sz="1150" spc="-17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of</a:t>
            </a:r>
            <a:r>
              <a:rPr sz="1150" spc="-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SVPGGH+Times-Roman"/>
                <a:cs typeface="SVPGGH+Times-Roman"/>
              </a:rPr>
              <a:t>shapes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such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spc="-18" dirty="0">
                <a:solidFill>
                  <a:srgbClr val="000000"/>
                </a:solidFill>
                <a:latin typeface="SVPGGH+Times-Roman"/>
                <a:cs typeface="SVPGGH+Times-Roman"/>
              </a:rPr>
              <a:t>as</a:t>
            </a:r>
            <a:r>
              <a:rPr sz="1150" spc="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sectoral</a:t>
            </a:r>
            <a:r>
              <a:rPr sz="1150" spc="-10" dirty="0">
                <a:solidFill>
                  <a:srgbClr val="000000"/>
                </a:solidFill>
                <a:latin typeface="SVPGGH+Times-Roman"/>
                <a:cs typeface="SVPGGH+Times-Roman"/>
              </a:rPr>
              <a:t> E-plane,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 sectoral </a:t>
            </a:r>
            <a:r>
              <a:rPr sz="115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H-plane,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SVPGGH+Times-Roman"/>
                <a:cs typeface="SVPGGH+Times-Roman"/>
              </a:rPr>
              <a:t>pyramidal,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 conical,</a:t>
            </a:r>
          </a:p>
          <a:p>
            <a:pPr marL="0" marR="0">
              <a:lnSpc>
                <a:spcPts val="1020"/>
              </a:lnSpc>
              <a:spcBef>
                <a:spcPts val="467"/>
              </a:spcBef>
              <a:spcAft>
                <a:spcPts val="0"/>
              </a:spcAft>
            </a:pPr>
            <a:r>
              <a:rPr sz="1150" spc="-11" dirty="0">
                <a:solidFill>
                  <a:srgbClr val="000000"/>
                </a:solidFill>
                <a:latin typeface="SVPGGH+Times-Roman"/>
                <a:cs typeface="SVPGGH+Times-Roman"/>
              </a:rPr>
              <a:t>etc.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spc="-18" dirty="0">
                <a:solidFill>
                  <a:srgbClr val="000000"/>
                </a:solidFill>
                <a:latin typeface="SVPGGH+Times-Roman"/>
                <a:cs typeface="SVPGGH+Times-Roman"/>
              </a:rPr>
              <a:t>as</a:t>
            </a:r>
            <a:r>
              <a:rPr sz="1150" spc="13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spc="-13" dirty="0">
                <a:solidFill>
                  <a:srgbClr val="000000"/>
                </a:solidFill>
                <a:latin typeface="SVPGGH+Times-Roman"/>
                <a:cs typeface="SVPGGH+Times-Roman"/>
              </a:rPr>
              <a:t>shown</a:t>
            </a:r>
            <a:r>
              <a:rPr sz="1150" spc="278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in figure</a:t>
            </a:r>
            <a:r>
              <a:rPr sz="1150" spc="-10" dirty="0">
                <a:solidFill>
                  <a:srgbClr val="000000"/>
                </a:solidFill>
                <a:latin typeface="SVPGGH+Times-Roman"/>
                <a:cs typeface="SVPGGH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SVPGGH+Times-Roman"/>
                <a:cs typeface="SVPGGH+Times-Roman"/>
              </a:rPr>
              <a:t>4.4.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5625" y="5092317"/>
            <a:ext cx="2649641" cy="167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Figure:4.4: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Different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types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of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Horn</a:t>
            </a:r>
            <a:r>
              <a:rPr sz="1150" spc="13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antenna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5625" y="5404128"/>
            <a:ext cx="2289546" cy="16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3" dirty="0">
                <a:solidFill>
                  <a:srgbClr val="000000"/>
                </a:solidFill>
                <a:latin typeface="AONFNT+Times-Bold"/>
                <a:cs typeface="AONFNT+Times-Bold"/>
              </a:rPr>
              <a:t>Horn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4" dirty="0">
                <a:solidFill>
                  <a:srgbClr val="000000"/>
                </a:solidFill>
                <a:latin typeface="AONFNT+Times-Bold"/>
                <a:cs typeface="AONFNT+Times-Bold"/>
              </a:rPr>
              <a:t>Antennas</a:t>
            </a:r>
            <a:r>
              <a:rPr sz="1150" spc="23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AONFNT+Times-Bold"/>
                <a:cs typeface="AONFNT+Times-Bold"/>
              </a:rPr>
              <a:t>-Application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AONFNT+Times-Bold"/>
                <a:cs typeface="AONFNT+Times-Bold"/>
              </a:rPr>
              <a:t>Areas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5645" y="5679313"/>
            <a:ext cx="217817" cy="1123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NDNOAT+TT10Ft00"/>
                <a:cs typeface="NDNOAT+TT10Ft00"/>
              </a:rPr>
              <a:t>ꢀ</a:t>
            </a:r>
          </a:p>
          <a:p>
            <a:pPr marL="0" marR="0">
              <a:lnSpc>
                <a:spcPts val="1250"/>
              </a:lnSpc>
              <a:spcBef>
                <a:spcPts val="1135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NDNOAT+TT10Ft00"/>
                <a:cs typeface="NDNOAT+TT10Ft00"/>
              </a:rPr>
              <a:t>ꢀ</a:t>
            </a:r>
          </a:p>
          <a:p>
            <a:pPr marL="0" marR="0">
              <a:lnSpc>
                <a:spcPts val="1250"/>
              </a:lnSpc>
              <a:spcBef>
                <a:spcPts val="1135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NDNOAT+TT10Ft00"/>
                <a:cs typeface="NDNOAT+TT10Ft00"/>
              </a:rPr>
              <a:t>ꢀ</a:t>
            </a:r>
          </a:p>
          <a:p>
            <a:pPr marL="0" marR="0">
              <a:lnSpc>
                <a:spcPts val="1250"/>
              </a:lnSpc>
              <a:spcBef>
                <a:spcPts val="1123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NDNOAT+TT10Ft00"/>
                <a:cs typeface="NDNOAT+TT10Ft00"/>
              </a:rPr>
              <a:t>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40529" y="5709537"/>
            <a:ext cx="5553945" cy="477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Used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8" dirty="0">
                <a:solidFill>
                  <a:srgbClr val="000000"/>
                </a:solidFill>
                <a:latin typeface="JRLCDE+Times-Roman"/>
                <a:cs typeface="JRLCDE+Times-Roman"/>
              </a:rPr>
              <a:t>as</a:t>
            </a:r>
            <a:r>
              <a:rPr sz="1150" spc="13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a</a:t>
            </a:r>
            <a:r>
              <a:rPr sz="1150" spc="-18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feed</a:t>
            </a:r>
            <a:r>
              <a:rPr sz="1150" spc="13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3" dirty="0">
                <a:solidFill>
                  <a:srgbClr val="000000"/>
                </a:solidFill>
                <a:latin typeface="JRLCDE+Times-Roman"/>
                <a:cs typeface="JRLCDE+Times-Roman"/>
              </a:rPr>
              <a:t>element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for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large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radio</a:t>
            </a:r>
            <a:r>
              <a:rPr sz="1150" spc="-16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astronomy,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satellite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tracking</a:t>
            </a:r>
            <a:r>
              <a:rPr sz="1150" spc="-14" dirty="0">
                <a:solidFill>
                  <a:srgbClr val="000000"/>
                </a:solidFill>
                <a:latin typeface="JRLCDE+Times-Roman"/>
                <a:cs typeface="JRLCDE+Times-Roman"/>
              </a:rPr>
              <a:t> and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communication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dishes</a:t>
            </a:r>
          </a:p>
          <a:p>
            <a:pPr marL="0" marR="0">
              <a:lnSpc>
                <a:spcPts val="1020"/>
              </a:lnSpc>
              <a:spcBef>
                <a:spcPts val="1465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A</a:t>
            </a:r>
            <a:r>
              <a:rPr sz="1150" spc="-25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3" dirty="0">
                <a:solidFill>
                  <a:srgbClr val="000000"/>
                </a:solidFill>
                <a:latin typeface="JRLCDE+Times-Roman"/>
                <a:cs typeface="JRLCDE+Times-Roman"/>
              </a:rPr>
              <a:t>common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3" dirty="0">
                <a:solidFill>
                  <a:srgbClr val="000000"/>
                </a:solidFill>
                <a:latin typeface="JRLCDE+Times-Roman"/>
                <a:cs typeface="JRLCDE+Times-Roman"/>
              </a:rPr>
              <a:t>element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of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phased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arrays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40529" y="6328281"/>
            <a:ext cx="2939358" cy="167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Used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in the calibration, other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high-gain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antennas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40529" y="6636129"/>
            <a:ext cx="3638706" cy="167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Used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for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making</a:t>
            </a:r>
            <a:r>
              <a:rPr sz="1150" spc="-14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electromagnetic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interference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measurements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7441" y="6945911"/>
            <a:ext cx="1847303" cy="16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sz="1150" u="sng" spc="-11" dirty="0">
                <a:solidFill>
                  <a:srgbClr val="000000"/>
                </a:solidFill>
                <a:latin typeface="AONFNT+Times-Bold"/>
                <a:cs typeface="AONFNT+Times-Bold"/>
              </a:rPr>
              <a:t>Rectangular</a:t>
            </a:r>
            <a:r>
              <a:rPr sz="1150" u="sng" spc="16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u="sng" spc="-12" dirty="0">
                <a:solidFill>
                  <a:srgbClr val="000000"/>
                </a:solidFill>
                <a:latin typeface="AONFNT+Times-Bold"/>
                <a:cs typeface="AONFNT+Times-Bold"/>
              </a:rPr>
              <a:t>Horn</a:t>
            </a:r>
            <a:r>
              <a:rPr sz="1150" u="sng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u="sng" spc="-14" dirty="0">
                <a:solidFill>
                  <a:srgbClr val="000000"/>
                </a:solidFill>
                <a:latin typeface="AONFNT+Times-Bold"/>
                <a:cs typeface="AONFNT+Times-Bold"/>
              </a:rPr>
              <a:t>antenna: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7441" y="7253348"/>
            <a:ext cx="5927417" cy="36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A</a:t>
            </a:r>
            <a:r>
              <a:rPr sz="115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rectangular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 horn</a:t>
            </a:r>
            <a:r>
              <a:rPr sz="1150" spc="12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antenna</a:t>
            </a:r>
            <a:r>
              <a:rPr sz="1150" spc="-19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is</a:t>
            </a:r>
            <a:r>
              <a:rPr sz="1150" spc="-19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8" dirty="0">
                <a:solidFill>
                  <a:srgbClr val="000000"/>
                </a:solidFill>
                <a:latin typeface="JRLCDE+Times-Roman"/>
                <a:cs typeface="JRLCDE+Times-Roman"/>
              </a:rPr>
              <a:t>as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shown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in</a:t>
            </a:r>
            <a:r>
              <a:rPr sz="1150" spc="-25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figure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4.6.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This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is </a:t>
            </a:r>
            <a:r>
              <a:rPr sz="1150" spc="-18" dirty="0">
                <a:solidFill>
                  <a:srgbClr val="000000"/>
                </a:solidFill>
                <a:latin typeface="JRLCDE+Times-Roman"/>
                <a:cs typeface="JRLCDE+Times-Roman"/>
              </a:rPr>
              <a:t>an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extension</a:t>
            </a:r>
            <a:r>
              <a:rPr sz="1150" spc="-14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22" dirty="0">
                <a:solidFill>
                  <a:srgbClr val="000000"/>
                </a:solidFill>
                <a:latin typeface="JRLCDE+Times-Roman"/>
                <a:cs typeface="JRLCDE+Times-Roman"/>
              </a:rPr>
              <a:t>of</a:t>
            </a:r>
            <a:r>
              <a:rPr sz="1150" spc="1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rectangular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 wave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guide.</a:t>
            </a:r>
          </a:p>
          <a:p>
            <a:pPr marL="323089" marR="0">
              <a:lnSpc>
                <a:spcPts val="1020"/>
              </a:lnSpc>
              <a:spcBef>
                <a:spcPts val="467"/>
              </a:spcBef>
              <a:spcAft>
                <a:spcPts val="0"/>
              </a:spcAft>
            </a:pPr>
            <a:r>
              <a:rPr sz="1150" spc="-13" dirty="0">
                <a:solidFill>
                  <a:srgbClr val="000000"/>
                </a:solidFill>
                <a:latin typeface="JRLCDE+Times-Roman"/>
                <a:cs typeface="JRLCDE+Times-Roman"/>
              </a:rPr>
              <a:t>TE</a:t>
            </a:r>
            <a:r>
              <a:rPr sz="1150" baseline="-12521" dirty="0">
                <a:solidFill>
                  <a:srgbClr val="000000"/>
                </a:solidFill>
                <a:latin typeface="JRLCDE+Times-Roman"/>
                <a:cs typeface="JRLCDE+Times-Roman"/>
              </a:rPr>
              <a:t>10</a:t>
            </a:r>
            <a:r>
              <a:rPr sz="1150" spc="110" baseline="-1252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4" dirty="0">
                <a:solidFill>
                  <a:srgbClr val="000000"/>
                </a:solidFill>
                <a:latin typeface="JRLCDE+Times-Roman"/>
                <a:cs typeface="JRLCDE+Times-Roman"/>
              </a:rPr>
              <a:t>mode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is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preferred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for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rectangular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horns.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"/>
          <p:cNvSpPr/>
          <p:nvPr/>
        </p:nvSpPr>
        <p:spPr>
          <a:xfrm>
            <a:off x="1542288" y="4340352"/>
            <a:ext cx="176783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95393" y="4340352"/>
            <a:ext cx="9448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8572" y="3927348"/>
            <a:ext cx="47396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1677" y="3927348"/>
            <a:ext cx="9448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9908" y="3540253"/>
            <a:ext cx="313944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1490" y="3540253"/>
            <a:ext cx="9601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5729" y="644652"/>
            <a:ext cx="2677668" cy="1898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9653" y="8285988"/>
            <a:ext cx="527310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3808" y="7429500"/>
            <a:ext cx="304800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14849" y="7429500"/>
            <a:ext cx="175266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7837" y="6606540"/>
            <a:ext cx="166116" cy="12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3997" y="9075420"/>
            <a:ext cx="6179819" cy="533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8977" y="2720974"/>
            <a:ext cx="2136386" cy="167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Fig</a:t>
            </a:r>
            <a:r>
              <a:rPr sz="1150" spc="-2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4.6: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 Rectangular</a:t>
            </a:r>
            <a:r>
              <a:rPr sz="1150" spc="1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Horn</a:t>
            </a:r>
            <a:r>
              <a:rPr sz="1150" spc="-14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antenna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0773" y="3028822"/>
            <a:ext cx="3536512" cy="167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Consider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a</a:t>
            </a:r>
            <a:r>
              <a:rPr sz="1150" spc="-18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rectangular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horn </a:t>
            </a:r>
            <a:r>
              <a:rPr sz="1150" spc="-18" dirty="0">
                <a:solidFill>
                  <a:srgbClr val="000000"/>
                </a:solidFill>
                <a:latin typeface="JRLCDE+Times-Roman"/>
                <a:cs typeface="JRLCDE+Times-Roman"/>
              </a:rPr>
              <a:t>as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in</a:t>
            </a:r>
            <a:r>
              <a:rPr sz="1150" spc="-25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figure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4.6(b). from</a:t>
            </a:r>
            <a:r>
              <a:rPr sz="1150" spc="-13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figure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89654" y="3380963"/>
            <a:ext cx="435717" cy="265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750" baseline="-61564" dirty="0">
                <a:solidFill>
                  <a:srgbClr val="000000"/>
                </a:solidFill>
                <a:latin typeface="JRLCDE+Times-Roman"/>
                <a:cs typeface="JRLCDE+Times-Roman"/>
              </a:rPr>
              <a:t>cos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70303" y="3389124"/>
            <a:ext cx="231930" cy="16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35601" y="3470878"/>
            <a:ext cx="230929" cy="175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16730" y="3591099"/>
            <a:ext cx="223920" cy="167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63623" y="3583654"/>
            <a:ext cx="425754" cy="35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5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137" dirty="0">
                <a:solidFill>
                  <a:srgbClr val="000000"/>
                </a:solidFill>
                <a:latin typeface="FSHTGO+Symbol"/>
                <a:cs typeface="FSHTGO+Symbol"/>
              </a:rPr>
              <a:t>+δ</a:t>
            </a:r>
          </a:p>
          <a:p>
            <a:pPr marL="166116" marR="0">
              <a:lnSpc>
                <a:spcPts val="1005"/>
              </a:lnSpc>
              <a:spcBef>
                <a:spcPts val="419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78635" y="3766534"/>
            <a:ext cx="226924" cy="175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θ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86605" y="3865419"/>
            <a:ext cx="335245" cy="580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sin</a:t>
            </a:r>
          </a:p>
          <a:p>
            <a:pPr marL="7619" marR="0">
              <a:lnSpc>
                <a:spcPts val="1021"/>
              </a:lnSpc>
              <a:spcBef>
                <a:spcPts val="228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tan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15789" y="3857974"/>
            <a:ext cx="230929" cy="175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92351" y="3976671"/>
            <a:ext cx="240684" cy="580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9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</a:p>
          <a:p>
            <a:pPr marL="0" marR="0">
              <a:lnSpc>
                <a:spcPts val="1084"/>
              </a:lnSpc>
              <a:spcBef>
                <a:spcPts val="587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θ</a:t>
            </a:r>
          </a:p>
          <a:p>
            <a:pPr marL="16763" marR="0">
              <a:lnSpc>
                <a:spcPts val="1021"/>
              </a:lnSpc>
              <a:spcBef>
                <a:spcPts val="558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539233" y="3952914"/>
            <a:ext cx="620032" cy="197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1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300" spc="-49" dirty="0">
                <a:solidFill>
                  <a:srgbClr val="000000"/>
                </a:solidFill>
                <a:latin typeface="FSHTGO+Symbol"/>
                <a:cs typeface="FSHTGO+Symbol"/>
              </a:rPr>
              <a:t>(</a:t>
            </a: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5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137" dirty="0">
                <a:solidFill>
                  <a:srgbClr val="000000"/>
                </a:solidFill>
                <a:latin typeface="FSHTGO+Symbol"/>
                <a:cs typeface="FSHTGO+Symbol"/>
              </a:rPr>
              <a:t>+δ</a:t>
            </a:r>
            <a:r>
              <a:rPr sz="1150" spc="-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SHTGO+Symbol"/>
                <a:cs typeface="FSHTGO+Symbol"/>
              </a:rPr>
              <a:t>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595627" y="4189223"/>
            <a:ext cx="223920" cy="16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a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29506" y="4270978"/>
            <a:ext cx="230929" cy="175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52955" y="4389675"/>
            <a:ext cx="309655" cy="167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1150" spc="37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10773" y="4572633"/>
            <a:ext cx="534161" cy="167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Where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10767" y="4882005"/>
            <a:ext cx="1377444" cy="784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30" dirty="0">
                <a:solidFill>
                  <a:srgbClr val="000000"/>
                </a:solidFill>
                <a:latin typeface="JRLCDE+Times-Roman"/>
                <a:cs typeface="JRLCDE+Times-Roman"/>
              </a:rPr>
              <a:t>L=</a:t>
            </a:r>
            <a:r>
              <a:rPr sz="1150" spc="16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length</a:t>
            </a:r>
            <a:r>
              <a:rPr sz="115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of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the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horn</a:t>
            </a:r>
          </a:p>
          <a:p>
            <a:pPr marL="6" marR="0">
              <a:lnSpc>
                <a:spcPts val="1247"/>
              </a:lnSpc>
              <a:spcBef>
                <a:spcPts val="1174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side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length=L+</a:t>
            </a:r>
            <a:r>
              <a:rPr sz="1150" dirty="0">
                <a:solidFill>
                  <a:srgbClr val="000000"/>
                </a:solidFill>
                <a:latin typeface="TPQKSF+TTE2t00"/>
                <a:cs typeface="TPQKSF+TTE2t00"/>
              </a:rPr>
              <a:t>δ</a:t>
            </a:r>
          </a:p>
          <a:p>
            <a:pPr marL="0" marR="0">
              <a:lnSpc>
                <a:spcPts val="1020"/>
              </a:lnSpc>
              <a:spcBef>
                <a:spcPts val="1465"/>
              </a:spcBef>
              <a:spcAft>
                <a:spcPts val="0"/>
              </a:spcAft>
            </a:pP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A=Aperture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10767" y="5777974"/>
            <a:ext cx="941324" cy="19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1" dirty="0">
                <a:solidFill>
                  <a:srgbClr val="000000"/>
                </a:solidFill>
                <a:latin typeface="TPQKSF+TTE2t00"/>
                <a:cs typeface="TPQKSF+TTE2t00"/>
              </a:rPr>
              <a:t>θ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=Flare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angle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10767" y="6116413"/>
            <a:ext cx="2310287" cy="167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From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the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geometry,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we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have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also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that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35373" y="6431760"/>
            <a:ext cx="165526" cy="11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5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50035" y="6455457"/>
            <a:ext cx="223891" cy="165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a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36675" y="6537215"/>
            <a:ext cx="332973" cy="17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50" spc="164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280159" y="6520748"/>
            <a:ext cx="633864" cy="197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45" dirty="0">
                <a:solidFill>
                  <a:srgbClr val="000000"/>
                </a:solidFill>
                <a:latin typeface="FSHTGO+Symbol"/>
                <a:cs typeface="FSHTGO+Symbol"/>
              </a:rPr>
              <a:t>(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δ</a:t>
            </a:r>
            <a:r>
              <a:rPr sz="1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&lt;&lt;</a:t>
            </a:r>
            <a:r>
              <a:rPr sz="115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56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300" dirty="0">
                <a:solidFill>
                  <a:srgbClr val="000000"/>
                </a:solidFill>
                <a:latin typeface="FSHTGO+Symbol"/>
                <a:cs typeface="FSHTGO+Symbol"/>
              </a:rPr>
              <a:t>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42409" y="6649992"/>
            <a:ext cx="294524" cy="175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50" spc="-83" dirty="0">
                <a:solidFill>
                  <a:srgbClr val="000000"/>
                </a:solidFill>
                <a:latin typeface="JRLCDE+Times-Roman"/>
                <a:cs typeface="JRLCDE+Times-Roman"/>
              </a:rPr>
              <a:t>8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δ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10766" y="6963757"/>
            <a:ext cx="358866" cy="167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and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566669" y="7279222"/>
            <a:ext cx="223301" cy="164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QIGJG+Times-Italic"/>
                <a:cs typeface="GQIGJG+Times-Italic"/>
              </a:rPr>
              <a:t>a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389629" y="7279222"/>
            <a:ext cx="231242" cy="164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18386" y="7345107"/>
            <a:ext cx="814039" cy="190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SHTGO+Symbol"/>
                <a:cs typeface="FSHTGO+Symbol"/>
              </a:rPr>
              <a:t>θ</a:t>
            </a:r>
            <a:r>
              <a:rPr sz="1100" spc="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00" spc="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100" spc="-105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spc="32" dirty="0">
                <a:solidFill>
                  <a:srgbClr val="000000"/>
                </a:solidFill>
                <a:latin typeface="JRLCDE+Times-Roman"/>
                <a:cs typeface="JRLCDE+Times-Roman"/>
              </a:rPr>
              <a:t>tan</a:t>
            </a:r>
            <a:r>
              <a:rPr sz="1100" spc="32" dirty="0">
                <a:solidFill>
                  <a:srgbClr val="000000"/>
                </a:solidFill>
                <a:latin typeface="FSHTGO+Symbol"/>
                <a:cs typeface="FSHTGO+Symbol"/>
              </a:rPr>
              <a:t>−</a:t>
            </a:r>
            <a:r>
              <a:rPr sz="1000" baseline="45818" dirty="0">
                <a:solidFill>
                  <a:srgbClr val="000000"/>
                </a:solidFill>
                <a:latin typeface="JRLCDE+Times-Roman"/>
                <a:cs typeface="JRLCDE+Times-Roman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741930" y="7340802"/>
            <a:ext cx="649434" cy="194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100" spc="-14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LCDE+Times-Roman"/>
                <a:cs typeface="JRLCDE+Times-Roman"/>
              </a:rPr>
              <a:t>cos</a:t>
            </a:r>
            <a:r>
              <a:rPr sz="1000" spc="-33" baseline="45818" dirty="0">
                <a:solidFill>
                  <a:srgbClr val="000000"/>
                </a:solidFill>
                <a:latin typeface="FSHTGO+Symbol"/>
                <a:cs typeface="FSHTGO+Symbol"/>
              </a:rPr>
              <a:t>−</a:t>
            </a:r>
            <a:r>
              <a:rPr sz="1000" baseline="45818" dirty="0">
                <a:solidFill>
                  <a:srgbClr val="000000"/>
                </a:solidFill>
                <a:latin typeface="JRLCDE+Times-Roman"/>
                <a:cs typeface="JRLCDE+Times-Roman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525521" y="7478156"/>
            <a:ext cx="308966" cy="16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sz="1100" spc="62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10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289045" y="7470776"/>
            <a:ext cx="412952" cy="174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00" spc="-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116" dirty="0">
                <a:solidFill>
                  <a:srgbClr val="000000"/>
                </a:solidFill>
                <a:latin typeface="FSHTGO+Symbol"/>
                <a:cs typeface="FSHTGO+Symbol"/>
              </a:rPr>
              <a:t>+δ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10763" y="7821056"/>
            <a:ext cx="1686857" cy="16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sz="1100" spc="15" dirty="0">
                <a:solidFill>
                  <a:srgbClr val="000000"/>
                </a:solidFill>
                <a:latin typeface="JRLCDE+Times-Roman"/>
                <a:cs typeface="JRLCDE+Times-Roman"/>
              </a:rPr>
              <a:t>Optimum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spc="15" dirty="0">
                <a:solidFill>
                  <a:srgbClr val="000000"/>
                </a:solidFill>
                <a:latin typeface="JRLCDE+Times-Roman"/>
                <a:cs typeface="JRLCDE+Times-Roman"/>
              </a:rPr>
              <a:t>horn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spc="12" dirty="0">
                <a:solidFill>
                  <a:srgbClr val="000000"/>
                </a:solidFill>
                <a:latin typeface="JRLCDE+Times-Roman"/>
                <a:cs typeface="JRLCDE+Times-Roman"/>
              </a:rPr>
              <a:t>dimensions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316735" y="8135709"/>
            <a:ext cx="231242" cy="164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22963" y="8216663"/>
            <a:ext cx="396456" cy="197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6" dirty="0">
                <a:solidFill>
                  <a:srgbClr val="000000"/>
                </a:solidFill>
                <a:latin typeface="FSHTGO+Symbol"/>
                <a:cs typeface="FSHTGO+Symbol"/>
              </a:rPr>
              <a:t>δ</a:t>
            </a:r>
            <a:r>
              <a:rPr sz="1000" baseline="-24533" dirty="0">
                <a:solidFill>
                  <a:srgbClr val="000000"/>
                </a:solidFill>
                <a:latin typeface="JRLCDE+Times-Roman"/>
                <a:cs typeface="JRLCDE+Times-Roman"/>
              </a:rPr>
              <a:t>0</a:t>
            </a:r>
            <a:r>
              <a:rPr sz="1000" spc="137" baseline="-24533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642884" y="8216663"/>
            <a:ext cx="1140467" cy="175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SHTGO+Symbol"/>
                <a:cs typeface="FSHTGO+Symbol"/>
              </a:rPr>
              <a:t>−</a:t>
            </a:r>
            <a:r>
              <a:rPr sz="11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00" spc="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00" spc="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13" dirty="0">
                <a:solidFill>
                  <a:srgbClr val="000000"/>
                </a:solidFill>
                <a:latin typeface="GQIGJG+Times-Italic"/>
                <a:cs typeface="GQIGJG+Times-Italic"/>
              </a:rPr>
              <a:t>optimum</a:t>
            </a:r>
            <a:r>
              <a:rPr sz="11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δ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097319" y="8311723"/>
            <a:ext cx="677666" cy="19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9"/>
              </a:lnSpc>
              <a:spcBef>
                <a:spcPts val="0"/>
              </a:spcBef>
              <a:spcAft>
                <a:spcPts val="0"/>
              </a:spcAft>
            </a:pPr>
            <a:r>
              <a:rPr sz="1100" spc="15" dirty="0">
                <a:solidFill>
                  <a:srgbClr val="000000"/>
                </a:solidFill>
                <a:latin typeface="JRLCDE+Times-Roman"/>
                <a:cs typeface="JRLCDE+Times-Roman"/>
              </a:rPr>
              <a:t>cos</a:t>
            </a:r>
            <a:r>
              <a:rPr sz="1300" spc="-181" dirty="0">
                <a:solidFill>
                  <a:srgbClr val="000000"/>
                </a:solidFill>
                <a:latin typeface="FSHTGO+Symbol"/>
                <a:cs typeface="FSHTGO+Symbol"/>
              </a:rPr>
              <a:t>(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θ</a:t>
            </a:r>
            <a:r>
              <a:rPr sz="1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/</a:t>
            </a:r>
            <a:r>
              <a:rPr sz="1100" spc="-65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spc="49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300" dirty="0">
                <a:solidFill>
                  <a:srgbClr val="000000"/>
                </a:solidFill>
                <a:latin typeface="FSHTGO+Symbol"/>
                <a:cs typeface="FSHTGO+Symbol"/>
              </a:rPr>
              <a:t>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829049" y="1519428"/>
            <a:ext cx="5157216" cy="2872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03703" y="7901940"/>
            <a:ext cx="211836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2657" y="7901940"/>
            <a:ext cx="17679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6353" y="6984484"/>
            <a:ext cx="320045" cy="248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7837" y="6984484"/>
            <a:ext cx="166116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7837" y="848838"/>
            <a:ext cx="688848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3997" y="9075420"/>
            <a:ext cx="6179819" cy="533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0885" y="666549"/>
            <a:ext cx="812397" cy="215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750" spc="104" baseline="44307" dirty="0">
                <a:solidFill>
                  <a:srgbClr val="000000"/>
                </a:solidFill>
                <a:latin typeface="FSHTGO+Symbol"/>
                <a:cs typeface="FSHTGO+Symbol"/>
              </a:rPr>
              <a:t>δ</a:t>
            </a: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0</a:t>
            </a:r>
            <a:r>
              <a:rPr sz="650" spc="125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750" baseline="44307" dirty="0">
                <a:solidFill>
                  <a:srgbClr val="000000"/>
                </a:solidFill>
                <a:latin typeface="JRLCDE+Times-Roman"/>
                <a:cs typeface="JRLCDE+Times-Roman"/>
              </a:rPr>
              <a:t>cos</a:t>
            </a:r>
            <a:r>
              <a:rPr sz="1950" spc="-181" baseline="44307" dirty="0">
                <a:solidFill>
                  <a:srgbClr val="000000"/>
                </a:solidFill>
                <a:latin typeface="FSHTGO+Symbol"/>
                <a:cs typeface="FSHTGO+Symbol"/>
              </a:rPr>
              <a:t>(</a:t>
            </a:r>
            <a:r>
              <a:rPr sz="1750" baseline="44307" dirty="0">
                <a:solidFill>
                  <a:srgbClr val="000000"/>
                </a:solidFill>
                <a:latin typeface="FSHTGO+Symbol"/>
                <a:cs typeface="FSHTGO+Symbol"/>
              </a:rPr>
              <a:t>θ</a:t>
            </a:r>
            <a:r>
              <a:rPr sz="1750" spc="-137" baseline="443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 baseline="44307" dirty="0">
                <a:solidFill>
                  <a:srgbClr val="000000"/>
                </a:solidFill>
                <a:latin typeface="JRLCDE+Times-Roman"/>
                <a:cs typeface="JRLCDE+Times-Roman"/>
              </a:rPr>
              <a:t>/</a:t>
            </a:r>
            <a:r>
              <a:rPr sz="1750" spc="-103" baseline="44307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750" spc="25" baseline="44307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950" baseline="44307" dirty="0">
                <a:solidFill>
                  <a:srgbClr val="000000"/>
                </a:solidFill>
                <a:latin typeface="FSHTGO+Symbol"/>
                <a:cs typeface="FSHTGO+Symbol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7037" y="778446"/>
            <a:ext cx="331927" cy="177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5"/>
              </a:lnSpc>
              <a:spcBef>
                <a:spcPts val="0"/>
              </a:spcBef>
              <a:spcAft>
                <a:spcPts val="0"/>
              </a:spcAft>
            </a:pPr>
            <a:r>
              <a:rPr sz="1150" spc="15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78505" y="778446"/>
            <a:ext cx="1181926" cy="177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5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optimum</a:t>
            </a:r>
            <a:r>
              <a:rPr sz="115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length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32084" y="875337"/>
            <a:ext cx="851188" cy="197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150" spc="34" dirty="0">
                <a:solidFill>
                  <a:srgbClr val="000000"/>
                </a:solidFill>
                <a:latin typeface="JRLCDE+Times-Roman"/>
                <a:cs typeface="JRLCDE+Times-Roman"/>
              </a:rPr>
              <a:t>1</a:t>
            </a:r>
            <a:r>
              <a:rPr sz="1150" spc="138" dirty="0">
                <a:solidFill>
                  <a:srgbClr val="000000"/>
                </a:solidFill>
                <a:latin typeface="FSHTGO+Symbol"/>
                <a:cs typeface="FSHTGO+Symbol"/>
              </a:rPr>
              <a:t>−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cos</a:t>
            </a:r>
            <a:r>
              <a:rPr sz="1300" spc="-193" dirty="0">
                <a:solidFill>
                  <a:srgbClr val="000000"/>
                </a:solidFill>
                <a:latin typeface="FSHTGO+Symbol"/>
                <a:cs typeface="FSHTGO+Symbol"/>
              </a:rPr>
              <a:t>(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θ</a:t>
            </a:r>
            <a:r>
              <a:rPr sz="115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/</a:t>
            </a:r>
            <a:r>
              <a:rPr sz="1150" spc="-92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12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300" dirty="0">
                <a:solidFill>
                  <a:srgbClr val="000000"/>
                </a:solidFill>
                <a:latin typeface="FSHTGO+Symbol"/>
                <a:cs typeface="FSHTGO+Symbol"/>
              </a:rPr>
              <a:t>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0772" y="1243609"/>
            <a:ext cx="550460" cy="16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0" dirty="0">
                <a:solidFill>
                  <a:srgbClr val="000000"/>
                </a:solidFill>
                <a:latin typeface="AONFNT+Times-Bold"/>
                <a:cs typeface="AONFNT+Times-Bold"/>
              </a:rPr>
              <a:t>Table: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0772" y="4570500"/>
            <a:ext cx="724183" cy="16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3" dirty="0">
                <a:solidFill>
                  <a:srgbClr val="000000"/>
                </a:solidFill>
                <a:latin typeface="AONFNT+Times-Bold"/>
                <a:cs typeface="AONFNT+Times-Bold"/>
              </a:rPr>
              <a:t>Problem: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25656" y="4848327"/>
            <a:ext cx="5650017" cy="196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7" dirty="0">
                <a:solidFill>
                  <a:srgbClr val="000000"/>
                </a:solidFill>
                <a:latin typeface="JRLCDE+Times-Roman"/>
                <a:cs typeface="JRLCDE+Times-Roman"/>
              </a:rPr>
              <a:t>a)</a:t>
            </a:r>
            <a:r>
              <a:rPr sz="1150" spc="546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Determine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the length </a:t>
            </a:r>
            <a:r>
              <a:rPr sz="1150" spc="-31" dirty="0">
                <a:solidFill>
                  <a:srgbClr val="000000"/>
                </a:solidFill>
                <a:latin typeface="JRLCDE+Times-Roman"/>
                <a:cs typeface="JRLCDE+Times-Roman"/>
              </a:rPr>
              <a:t>L,</a:t>
            </a:r>
            <a:r>
              <a:rPr sz="1150" spc="3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H-Plane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aperture </a:t>
            </a:r>
            <a:r>
              <a:rPr sz="115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and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flare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angles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TPQKSF+TTE2t00"/>
                <a:cs typeface="TPQKSF+TTE2t00"/>
              </a:rPr>
              <a:t>θ</a:t>
            </a:r>
            <a:r>
              <a:rPr sz="1150" spc="4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and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TPQKSF+TTE2t00"/>
                <a:cs typeface="TPQKSF+TTE2t00"/>
              </a:rPr>
              <a:t>θ</a:t>
            </a:r>
            <a:r>
              <a:rPr sz="1150" spc="5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(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in</a:t>
            </a:r>
            <a:r>
              <a:rPr sz="1150" spc="-16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the</a:t>
            </a:r>
            <a:r>
              <a:rPr sz="1150" spc="-2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E</a:t>
            </a:r>
            <a:r>
              <a:rPr sz="1150" spc="-29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H</a:t>
            </a:r>
            <a:r>
              <a:rPr sz="1150" spc="-26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planes,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664962" y="4928179"/>
            <a:ext cx="201406" cy="124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84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JRLCDE+Times-Roman"/>
                <a:cs typeface="JRLCDE+Times-Roman"/>
              </a:rPr>
              <a:t>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68822" y="4928179"/>
            <a:ext cx="212040" cy="124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84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JRLCDE+Times-Roman"/>
                <a:cs typeface="JRLCDE+Times-Roman"/>
              </a:rPr>
              <a:t>H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40535" y="5067896"/>
            <a:ext cx="2859470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respectively)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of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a</a:t>
            </a:r>
            <a:r>
              <a:rPr sz="1150" spc="-18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pyramidal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horn for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which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the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71315" y="5038827"/>
            <a:ext cx="2778124" cy="196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E-plane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aperture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7" dirty="0">
                <a:solidFill>
                  <a:srgbClr val="000000"/>
                </a:solidFill>
                <a:latin typeface="JRLCDE+Times-Roman"/>
                <a:cs typeface="JRLCDE+Times-Roman"/>
              </a:rPr>
              <a:t>aE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=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10</a:t>
            </a:r>
            <a:r>
              <a:rPr sz="1150" spc="-18" dirty="0">
                <a:solidFill>
                  <a:srgbClr val="000000"/>
                </a:solidFill>
                <a:latin typeface="TPQKSF+TTE2t00"/>
                <a:cs typeface="TPQKSF+TTE2t00"/>
              </a:rPr>
              <a:t>λ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.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The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horn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is fed</a:t>
            </a:r>
            <a:r>
              <a:rPr sz="1150" spc="-19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13" dirty="0">
                <a:solidFill>
                  <a:srgbClr val="000000"/>
                </a:solidFill>
                <a:latin typeface="JRLCDE+Times-Roman"/>
                <a:cs typeface="JRLCDE+Times-Roman"/>
              </a:rPr>
              <a:t>by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40539" y="5227803"/>
            <a:ext cx="5729087" cy="196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a</a:t>
            </a:r>
            <a:r>
              <a:rPr sz="1150" spc="-18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rectangular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waveguide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with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6" dirty="0">
                <a:solidFill>
                  <a:srgbClr val="000000"/>
                </a:solidFill>
                <a:latin typeface="JRLCDE+Times-Roman"/>
                <a:cs typeface="JRLCDE+Times-Roman"/>
              </a:rPr>
              <a:t>TE10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mode.</a:t>
            </a:r>
            <a:r>
              <a:rPr sz="1150" spc="304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9" dirty="0">
                <a:solidFill>
                  <a:srgbClr val="000000"/>
                </a:solidFill>
                <a:latin typeface="JRLCDE+Times-Roman"/>
                <a:cs typeface="JRLCDE+Times-Roman"/>
              </a:rPr>
              <a:t>Let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TPQKSF+TTE2t00"/>
                <a:cs typeface="TPQKSF+TTE2t00"/>
              </a:rPr>
              <a:t>δ</a:t>
            </a:r>
            <a:r>
              <a:rPr sz="1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=</a:t>
            </a:r>
            <a:r>
              <a:rPr sz="1150" spc="-24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0.2</a:t>
            </a:r>
            <a:r>
              <a:rPr sz="1150" dirty="0">
                <a:solidFill>
                  <a:srgbClr val="000000"/>
                </a:solidFill>
                <a:latin typeface="TPQKSF+TTE2t00"/>
                <a:cs typeface="TPQKSF+TTE2t00"/>
              </a:rPr>
              <a:t>λ</a:t>
            </a:r>
            <a:r>
              <a:rPr sz="115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in</a:t>
            </a:r>
            <a:r>
              <a:rPr sz="1150" spc="-26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the E</a:t>
            </a:r>
            <a:r>
              <a:rPr sz="1150" spc="-17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plane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and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0.375</a:t>
            </a:r>
            <a:r>
              <a:rPr sz="1150" dirty="0">
                <a:solidFill>
                  <a:srgbClr val="000000"/>
                </a:solidFill>
                <a:latin typeface="TPQKSF+TTE2t00"/>
                <a:cs typeface="TPQKSF+TTE2t00"/>
              </a:rPr>
              <a:t>λ</a:t>
            </a:r>
            <a:r>
              <a:rPr sz="115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in</a:t>
            </a:r>
            <a:r>
              <a:rPr sz="1150" spc="-16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the</a:t>
            </a:r>
            <a:r>
              <a:rPr sz="1150" spc="-14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H</a:t>
            </a:r>
            <a:r>
              <a:rPr sz="1150" spc="-26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plane.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25665" y="5564720"/>
            <a:ext cx="1923924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b)</a:t>
            </a:r>
            <a:r>
              <a:rPr sz="1150" spc="471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3" dirty="0">
                <a:solidFill>
                  <a:srgbClr val="000000"/>
                </a:solidFill>
                <a:latin typeface="JRLCDE+Times-Roman"/>
                <a:cs typeface="JRLCDE+Times-Roman"/>
              </a:rPr>
              <a:t>What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are the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beam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widths?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25664" y="5874092"/>
            <a:ext cx="1704591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7" dirty="0">
                <a:solidFill>
                  <a:srgbClr val="000000"/>
                </a:solidFill>
                <a:latin typeface="JRLCDE+Times-Roman"/>
                <a:cs typeface="JRLCDE+Times-Roman"/>
              </a:rPr>
              <a:t>c)</a:t>
            </a:r>
            <a:r>
              <a:rPr sz="1150" spc="546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3" dirty="0">
                <a:solidFill>
                  <a:srgbClr val="000000"/>
                </a:solidFill>
                <a:latin typeface="JRLCDE+Times-Roman"/>
                <a:cs typeface="JRLCDE+Times-Roman"/>
              </a:rPr>
              <a:t>What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is</a:t>
            </a:r>
            <a:r>
              <a:rPr sz="1150" spc="-19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the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directivity?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0781" y="6181939"/>
            <a:ext cx="678000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Solution: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10781" y="6462243"/>
            <a:ext cx="3271094" cy="196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Taking</a:t>
            </a:r>
            <a:r>
              <a:rPr sz="1150" spc="-22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TPQKSF+TTE2t00"/>
                <a:cs typeface="TPQKSF+TTE2t00"/>
              </a:rPr>
              <a:t>δ</a:t>
            </a:r>
            <a:r>
              <a:rPr sz="1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=</a:t>
            </a:r>
            <a:r>
              <a:rPr sz="1150" spc="-23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8" dirty="0">
                <a:solidFill>
                  <a:srgbClr val="000000"/>
                </a:solidFill>
                <a:latin typeface="TPQKSF+TTE2t00"/>
                <a:cs typeface="TPQKSF+TTE2t00"/>
              </a:rPr>
              <a:t>λ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/5</a:t>
            </a:r>
            <a:r>
              <a:rPr sz="1150" spc="-26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in the E</a:t>
            </a:r>
            <a:r>
              <a:rPr sz="1150" spc="-19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plane, the required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horn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length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35373" y="6809380"/>
            <a:ext cx="165764" cy="114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8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50263" y="6823118"/>
            <a:ext cx="462992" cy="176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0"/>
              </a:lnSpc>
              <a:spcBef>
                <a:spcPts val="0"/>
              </a:spcBef>
              <a:spcAft>
                <a:spcPts val="0"/>
              </a:spcAft>
            </a:pPr>
            <a:r>
              <a:rPr sz="1150" spc="33" dirty="0">
                <a:solidFill>
                  <a:srgbClr val="000000"/>
                </a:solidFill>
                <a:latin typeface="JRLCDE+Times-Roman"/>
                <a:cs typeface="JRLCDE+Times-Roman"/>
              </a:rPr>
              <a:t>100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48511" y="6832846"/>
            <a:ext cx="224298" cy="166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a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36675" y="6914558"/>
            <a:ext cx="332000" cy="176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0"/>
              </a:lnSpc>
              <a:spcBef>
                <a:spcPts val="0"/>
              </a:spcBef>
              <a:spcAft>
                <a:spcPts val="0"/>
              </a:spcAft>
            </a:pPr>
            <a:r>
              <a:rPr sz="1150" spc="153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255842" y="6914558"/>
            <a:ext cx="231344" cy="176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728215" y="6914558"/>
            <a:ext cx="619964" cy="176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18" dirty="0">
                <a:solidFill>
                  <a:srgbClr val="000000"/>
                </a:solidFill>
                <a:latin typeface="JRLCDE+Times-Roman"/>
                <a:cs typeface="JRLCDE+Times-Roman"/>
              </a:rPr>
              <a:t>62.5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42416" y="7027333"/>
            <a:ext cx="295334" cy="176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83" dirty="0">
                <a:solidFill>
                  <a:srgbClr val="000000"/>
                </a:solidFill>
                <a:latin typeface="JRLCDE+Times-Roman"/>
                <a:cs typeface="JRLCDE+Times-Roman"/>
              </a:rPr>
              <a:t>8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δ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41703" y="7019578"/>
            <a:ext cx="305070" cy="2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8</a:t>
            </a:r>
          </a:p>
          <a:p>
            <a:pPr marL="80771" marR="0">
              <a:lnSpc>
                <a:spcPts val="888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5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10768" y="7436191"/>
            <a:ext cx="2040186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and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the flare</a:t>
            </a:r>
            <a:r>
              <a:rPr sz="1150" spc="-22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angle in the E</a:t>
            </a:r>
            <a:r>
              <a:rPr sz="1150" spc="-19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plane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56003" y="7751589"/>
            <a:ext cx="223352" cy="164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QIGJG+Times-Italic"/>
                <a:cs typeface="GQIGJG+Times-Italic"/>
              </a:rPr>
              <a:t>a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232659" y="7750878"/>
            <a:ext cx="294872" cy="166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3"/>
              </a:lnSpc>
              <a:spcBef>
                <a:spcPts val="0"/>
              </a:spcBef>
              <a:spcAft>
                <a:spcPts val="0"/>
              </a:spcAft>
            </a:pPr>
            <a:r>
              <a:rPr sz="1100" spc="13" dirty="0">
                <a:solidFill>
                  <a:srgbClr val="000000"/>
                </a:solidFill>
                <a:latin typeface="JRLCDE+Times-Roman"/>
                <a:cs typeface="JRLCDE+Times-Roman"/>
              </a:rPr>
              <a:t>10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386841" y="7813197"/>
            <a:ext cx="206370" cy="117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7"/>
              </a:lnSpc>
              <a:spcBef>
                <a:spcPts val="0"/>
              </a:spcBef>
              <a:spcAft>
                <a:spcPts val="0"/>
              </a:spcAft>
            </a:pPr>
            <a:r>
              <a:rPr sz="650" spc="-33" dirty="0">
                <a:solidFill>
                  <a:srgbClr val="000000"/>
                </a:solidFill>
                <a:latin typeface="FSHTGO+Symbol"/>
                <a:cs typeface="FSHTGO+Symbol"/>
              </a:rPr>
              <a:t>−</a:t>
            </a: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086355" y="7813197"/>
            <a:ext cx="206370" cy="117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7"/>
              </a:lnSpc>
              <a:spcBef>
                <a:spcPts val="0"/>
              </a:spcBef>
              <a:spcAft>
                <a:spcPts val="0"/>
              </a:spcAft>
            </a:pPr>
            <a:r>
              <a:rPr sz="650" spc="-33" dirty="0">
                <a:solidFill>
                  <a:srgbClr val="000000"/>
                </a:solidFill>
                <a:latin typeface="FSHTGO+Symbol"/>
                <a:cs typeface="FSHTGO+Symbol"/>
              </a:rPr>
              <a:t>−</a:t>
            </a: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562057" y="7817506"/>
            <a:ext cx="341780" cy="19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3"/>
              </a:lnSpc>
              <a:spcBef>
                <a:spcPts val="0"/>
              </a:spcBef>
              <a:spcAft>
                <a:spcPts val="0"/>
              </a:spcAft>
            </a:pPr>
            <a:r>
              <a:rPr sz="1650" baseline="-77539" dirty="0">
                <a:solidFill>
                  <a:srgbClr val="000000"/>
                </a:solidFill>
                <a:latin typeface="JRLCDE+Times-Roman"/>
                <a:cs typeface="JRLCDE+Times-Roman"/>
              </a:rPr>
              <a:t>9.1</a:t>
            </a: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18381" y="7833408"/>
            <a:ext cx="701950" cy="195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5"/>
              </a:lnSpc>
              <a:spcBef>
                <a:spcPts val="0"/>
              </a:spcBef>
              <a:spcAft>
                <a:spcPts val="0"/>
              </a:spcAft>
            </a:pPr>
            <a:r>
              <a:rPr sz="1100" spc="147" dirty="0">
                <a:solidFill>
                  <a:srgbClr val="000000"/>
                </a:solidFill>
                <a:latin typeface="FSHTGO+Symbol"/>
                <a:cs typeface="FSHTGO+Symbol"/>
              </a:rPr>
              <a:t>θ</a:t>
            </a:r>
            <a:r>
              <a:rPr sz="1000" baseline="-25090" dirty="0">
                <a:solidFill>
                  <a:srgbClr val="000000"/>
                </a:solidFill>
                <a:latin typeface="GQIGJG+Times-Italic"/>
                <a:cs typeface="GQIGJG+Times-Italic"/>
              </a:rPr>
              <a:t>E</a:t>
            </a:r>
            <a:r>
              <a:rPr sz="1000" spc="98" baseline="-250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164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100" spc="-94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tan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703958" y="7833408"/>
            <a:ext cx="230305" cy="174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803086" y="7840794"/>
            <a:ext cx="416767" cy="166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100" spc="-107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tan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441435" y="7833408"/>
            <a:ext cx="230305" cy="174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513331" y="7952046"/>
            <a:ext cx="310546" cy="166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3"/>
              </a:lnSpc>
              <a:spcBef>
                <a:spcPts val="0"/>
              </a:spcBef>
              <a:spcAft>
                <a:spcPts val="0"/>
              </a:spcAft>
            </a:pPr>
            <a:r>
              <a:rPr sz="1100" spc="74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10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197607" y="7952046"/>
            <a:ext cx="366391" cy="166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3"/>
              </a:lnSpc>
              <a:spcBef>
                <a:spcPts val="0"/>
              </a:spcBef>
              <a:spcAft>
                <a:spcPts val="0"/>
              </a:spcAft>
            </a:pPr>
            <a:r>
              <a:rPr sz="1100" spc="13" dirty="0">
                <a:solidFill>
                  <a:srgbClr val="000000"/>
                </a:solidFill>
                <a:latin typeface="JRLCDE+Times-Roman"/>
                <a:cs typeface="JRLCDE+Times-Roman"/>
              </a:rPr>
              <a:t>125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10767" y="8227034"/>
            <a:ext cx="3640310" cy="196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sz="1100" spc="12" dirty="0">
                <a:solidFill>
                  <a:srgbClr val="000000"/>
                </a:solidFill>
                <a:latin typeface="JRLCDE+Times-Roman"/>
                <a:cs typeface="JRLCDE+Times-Roman"/>
              </a:rPr>
              <a:t>Taking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TPQKSF+TTE2t00"/>
                <a:cs typeface="TPQKSF+TTE2t00"/>
              </a:rPr>
              <a:t>δ</a:t>
            </a:r>
            <a:r>
              <a:rPr sz="1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=</a:t>
            </a:r>
            <a:r>
              <a:rPr sz="1100" spc="17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spc="14" dirty="0">
                <a:solidFill>
                  <a:srgbClr val="000000"/>
                </a:solidFill>
                <a:latin typeface="JRLCDE+Times-Roman"/>
                <a:cs typeface="JRLCDE+Times-Roman"/>
              </a:rPr>
              <a:t>3</a:t>
            </a:r>
            <a:r>
              <a:rPr sz="1150" spc="-18" dirty="0">
                <a:solidFill>
                  <a:srgbClr val="000000"/>
                </a:solidFill>
                <a:latin typeface="TPQKSF+TTE2t00"/>
                <a:cs typeface="TPQKSF+TTE2t00"/>
              </a:rPr>
              <a:t>λ</a:t>
            </a:r>
            <a:r>
              <a:rPr sz="1100" spc="17" dirty="0">
                <a:solidFill>
                  <a:srgbClr val="000000"/>
                </a:solidFill>
                <a:latin typeface="JRLCDE+Times-Roman"/>
                <a:cs typeface="JRLCDE+Times-Roman"/>
              </a:rPr>
              <a:t>/8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 in</a:t>
            </a:r>
            <a:r>
              <a:rPr sz="1100" spc="19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LCDE+Times-Roman"/>
                <a:cs typeface="JRLCDE+Times-Roman"/>
              </a:rPr>
              <a:t>the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 H</a:t>
            </a:r>
            <a:r>
              <a:rPr sz="1100" spc="34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LCDE+Times-Roman"/>
                <a:cs typeface="JRLCDE+Times-Roman"/>
              </a:rPr>
              <a:t>plane,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spc="15" dirty="0">
                <a:solidFill>
                  <a:srgbClr val="000000"/>
                </a:solidFill>
                <a:latin typeface="JRLCDE+Times-Roman"/>
                <a:cs typeface="JRLCDE+Times-Roman"/>
              </a:rPr>
              <a:t>the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spc="11" dirty="0">
                <a:solidFill>
                  <a:srgbClr val="000000"/>
                </a:solidFill>
                <a:latin typeface="JRLCDE+Times-Roman"/>
                <a:cs typeface="JRLCDE+Times-Roman"/>
              </a:rPr>
              <a:t>flare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spc="12" dirty="0">
                <a:solidFill>
                  <a:srgbClr val="000000"/>
                </a:solidFill>
                <a:latin typeface="JRLCDE+Times-Roman"/>
                <a:cs typeface="JRLCDE+Times-Roman"/>
              </a:rPr>
              <a:t>angle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 in </a:t>
            </a:r>
            <a:r>
              <a:rPr sz="1100" spc="21" dirty="0">
                <a:solidFill>
                  <a:srgbClr val="000000"/>
                </a:solidFill>
                <a:latin typeface="JRLCDE+Times-Roman"/>
                <a:cs typeface="JRLCDE+Times-Roman"/>
              </a:rPr>
              <a:t>the</a:t>
            </a:r>
            <a:r>
              <a:rPr sz="110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H</a:t>
            </a:r>
            <a:r>
              <a:rPr sz="1100" spc="34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plane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"/>
          <p:cNvSpPr/>
          <p:nvPr/>
        </p:nvSpPr>
        <p:spPr>
          <a:xfrm>
            <a:off x="1755647" y="8226552"/>
            <a:ext cx="6096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78380" y="6015228"/>
            <a:ext cx="18745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3915" y="5586984"/>
            <a:ext cx="1569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24100" y="5198364"/>
            <a:ext cx="15697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4228" y="5198364"/>
            <a:ext cx="21336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0939" y="3398500"/>
            <a:ext cx="384059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97251" y="2811780"/>
            <a:ext cx="252983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2055" y="2811780"/>
            <a:ext cx="233172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7439" y="2238756"/>
            <a:ext cx="230123" cy="12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5291" y="2238756"/>
            <a:ext cx="230123" cy="12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5055" y="1699227"/>
            <a:ext cx="187457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0675" y="835152"/>
            <a:ext cx="716280" cy="12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3993" y="835152"/>
            <a:ext cx="306330" cy="12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997" y="9075420"/>
            <a:ext cx="6179819" cy="533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41347" y="684876"/>
            <a:ext cx="231242" cy="164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596966" y="684166"/>
            <a:ext cx="401549" cy="16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sz="1100" spc="10" dirty="0">
                <a:solidFill>
                  <a:srgbClr val="000000"/>
                </a:solidFill>
                <a:latin typeface="JRLCDE+Times-Roman"/>
                <a:cs typeface="JRLCDE+Times-Roman"/>
              </a:rPr>
              <a:t>62.5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18387" y="765178"/>
            <a:ext cx="728991" cy="174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5"/>
              </a:lnSpc>
              <a:spcBef>
                <a:spcPts val="0"/>
              </a:spcBef>
              <a:spcAft>
                <a:spcPts val="0"/>
              </a:spcAft>
            </a:pPr>
            <a:r>
              <a:rPr sz="1100" spc="135" dirty="0">
                <a:solidFill>
                  <a:srgbClr val="000000"/>
                </a:solidFill>
                <a:latin typeface="FSHTGO+Symbol"/>
                <a:cs typeface="FSHTGO+Symbol"/>
              </a:rPr>
              <a:t>θ</a:t>
            </a:r>
            <a:r>
              <a:rPr sz="1000" baseline="-26181" dirty="0">
                <a:solidFill>
                  <a:srgbClr val="000000"/>
                </a:solidFill>
                <a:latin typeface="GQIGJG+Times-Italic"/>
                <a:cs typeface="GQIGJG+Times-Italic"/>
              </a:rPr>
              <a:t>H</a:t>
            </a:r>
            <a:r>
              <a:rPr sz="1000" spc="156" baseline="-261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00" spc="-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100" spc="-129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cos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08250" y="746456"/>
            <a:ext cx="210596" cy="117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7"/>
              </a:lnSpc>
              <a:spcBef>
                <a:spcPts val="0"/>
              </a:spcBef>
              <a:spcAft>
                <a:spcPts val="0"/>
              </a:spcAft>
            </a:pPr>
            <a:r>
              <a:rPr sz="650" spc="-32" dirty="0">
                <a:solidFill>
                  <a:srgbClr val="000000"/>
                </a:solidFill>
                <a:latin typeface="FSHTGO+Symbol"/>
                <a:cs typeface="FSHTGO+Symbol"/>
              </a:rPr>
              <a:t>−</a:t>
            </a: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856242" y="746456"/>
            <a:ext cx="623599" cy="19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5"/>
              </a:lnSpc>
              <a:spcBef>
                <a:spcPts val="0"/>
              </a:spcBef>
              <a:spcAft>
                <a:spcPts val="0"/>
              </a:spcAft>
            </a:pPr>
            <a:r>
              <a:rPr sz="1100" spc="164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100" spc="-129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JRLCDE+Times-Roman"/>
                <a:cs typeface="JRLCDE+Times-Roman"/>
              </a:rPr>
              <a:t>cos</a:t>
            </a:r>
            <a:r>
              <a:rPr sz="650" spc="-32" dirty="0">
                <a:solidFill>
                  <a:srgbClr val="000000"/>
                </a:solidFill>
                <a:latin typeface="FSHTGO+Symbol"/>
                <a:cs typeface="FSHTGO+Symbol"/>
              </a:rPr>
              <a:t>−</a:t>
            </a: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12006" y="765178"/>
            <a:ext cx="247025" cy="1040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75" marR="0">
              <a:lnSpc>
                <a:spcPts val="107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  <a:p>
            <a:pPr marL="0" marR="0">
              <a:lnSpc>
                <a:spcPts val="1093"/>
              </a:lnSpc>
              <a:spcBef>
                <a:spcPts val="5726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38569" y="750762"/>
            <a:ext cx="495821" cy="188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sz="1650" spc="26" baseline="-75692" dirty="0">
                <a:solidFill>
                  <a:srgbClr val="000000"/>
                </a:solidFill>
                <a:latin typeface="JRLCDE+Times-Roman"/>
                <a:cs typeface="JRLCDE+Times-Roman"/>
              </a:rPr>
              <a:t>12.52</a:t>
            </a: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539239" y="876430"/>
            <a:ext cx="414474" cy="174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116" dirty="0">
                <a:solidFill>
                  <a:srgbClr val="000000"/>
                </a:solidFill>
                <a:latin typeface="FSHTGO+Symbol"/>
                <a:cs typeface="FSHTGO+Symbol"/>
              </a:rPr>
              <a:t>+δ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369953" y="876430"/>
            <a:ext cx="855604" cy="174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5"/>
              </a:lnSpc>
              <a:spcBef>
                <a:spcPts val="0"/>
              </a:spcBef>
              <a:spcAft>
                <a:spcPts val="0"/>
              </a:spcAft>
            </a:pPr>
            <a:r>
              <a:rPr sz="1100" spc="10" dirty="0">
                <a:solidFill>
                  <a:srgbClr val="000000"/>
                </a:solidFill>
                <a:latin typeface="JRLCDE+Times-Roman"/>
                <a:cs typeface="JRLCDE+Times-Roman"/>
              </a:rPr>
              <a:t>62.5</a:t>
            </a:r>
            <a:r>
              <a:rPr sz="1100" spc="-79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FSHTGO+Symbol"/>
                <a:cs typeface="FSHTGO+Symbol"/>
              </a:rPr>
              <a:t>+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11" dirty="0">
                <a:solidFill>
                  <a:srgbClr val="000000"/>
                </a:solidFill>
                <a:latin typeface="JRLCDE+Times-Roman"/>
                <a:cs typeface="JRLCDE+Times-Roman"/>
              </a:rPr>
              <a:t>0.375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10764" y="1217994"/>
            <a:ext cx="1505638" cy="16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36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QJPPVU+TT15Ct00"/>
                <a:cs typeface="QJPPVU+TT15Ct00"/>
              </a:rPr>
              <a:t>and</a:t>
            </a:r>
            <a:r>
              <a:rPr sz="1050" spc="-28" dirty="0">
                <a:solidFill>
                  <a:srgbClr val="000000"/>
                </a:solidFill>
                <a:latin typeface="QJPPVU+TT15Ct00"/>
                <a:cs typeface="QJPPVU+TT15Ct00"/>
              </a:rPr>
              <a:t> </a:t>
            </a:r>
            <a:r>
              <a:rPr sz="1050" dirty="0">
                <a:solidFill>
                  <a:srgbClr val="000000"/>
                </a:solidFill>
                <a:latin typeface="QJPPVU+TT15Ct00"/>
                <a:cs typeface="QJPPVU+TT15Ct00"/>
              </a:rPr>
              <a:t>the</a:t>
            </a:r>
            <a:r>
              <a:rPr sz="1050" spc="-13" dirty="0">
                <a:solidFill>
                  <a:srgbClr val="000000"/>
                </a:solidFill>
                <a:latin typeface="QJPPVU+TT15Ct00"/>
                <a:cs typeface="QJPPVU+TT15Ct00"/>
              </a:rPr>
              <a:t> </a:t>
            </a:r>
            <a:r>
              <a:rPr sz="1050" dirty="0">
                <a:solidFill>
                  <a:srgbClr val="000000"/>
                </a:solidFill>
                <a:latin typeface="QJPPVU+TT15Ct00"/>
                <a:cs typeface="QJPPVU+TT15Ct00"/>
              </a:rPr>
              <a:t>H-plane aperture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52014" y="1531476"/>
            <a:ext cx="227545" cy="176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θ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531619" y="1609516"/>
            <a:ext cx="207052" cy="11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7"/>
              </a:lnSpc>
              <a:spcBef>
                <a:spcPts val="0"/>
              </a:spcBef>
              <a:spcAft>
                <a:spcPts val="0"/>
              </a:spcAft>
            </a:pPr>
            <a:r>
              <a:rPr sz="650" spc="-33" dirty="0">
                <a:solidFill>
                  <a:srgbClr val="000000"/>
                </a:solidFill>
                <a:latin typeface="FSHTGO+Symbol"/>
                <a:cs typeface="FSHTGO+Symbol"/>
              </a:rPr>
              <a:t>−</a:t>
            </a: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43455" y="1617364"/>
            <a:ext cx="184570" cy="11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1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000000"/>
                </a:solidFill>
                <a:latin typeface="GQIGJG+Times-Italic"/>
                <a:cs typeface="GQIGJG+Times-Italic"/>
              </a:rPr>
              <a:t>H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996182" y="1613895"/>
            <a:ext cx="165892" cy="11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32147" y="1629011"/>
            <a:ext cx="834064" cy="199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a</a:t>
            </a:r>
            <a:r>
              <a:rPr sz="1150" spc="7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171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150" spc="-95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5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tan</a:t>
            </a:r>
          </a:p>
          <a:p>
            <a:pPr marL="82251" marR="0">
              <a:lnSpc>
                <a:spcPts val="591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000000"/>
                </a:solidFill>
                <a:latin typeface="GQIGJG+Times-Italic"/>
                <a:cs typeface="GQIGJG+Times-Italic"/>
              </a:rPr>
              <a:t>H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871601" y="1629011"/>
            <a:ext cx="1268391" cy="176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spc="-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82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150" spc="127" dirty="0">
                <a:solidFill>
                  <a:srgbClr val="000000"/>
                </a:solidFill>
                <a:latin typeface="FSHTGO+Symbol"/>
                <a:cs typeface="FSHTGO+Symbol"/>
              </a:rPr>
              <a:t>×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62.5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  <a:r>
              <a:rPr sz="115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tan</a:t>
            </a:r>
            <a:r>
              <a:rPr sz="1150" spc="-10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6.26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229472" y="1629012"/>
            <a:ext cx="484450" cy="176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13.7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716025" y="1750818"/>
            <a:ext cx="224516" cy="168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9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962881" y="2063978"/>
            <a:ext cx="348095" cy="190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31" dirty="0">
                <a:solidFill>
                  <a:srgbClr val="000000"/>
                </a:solidFill>
                <a:latin typeface="JRLCDE+Times-Roman"/>
                <a:cs typeface="JRLCDE+Times-Roman"/>
              </a:rPr>
              <a:t>56</a:t>
            </a:r>
            <a:r>
              <a:rPr sz="1000" baseline="43826" dirty="0">
                <a:solidFill>
                  <a:srgbClr val="000000"/>
                </a:solidFill>
                <a:latin typeface="JRLCDE+Times-Roman"/>
                <a:cs typeface="JRLCDE+Times-Roman"/>
              </a:rPr>
              <a:t>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383535" y="2063978"/>
            <a:ext cx="349549" cy="39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37" dirty="0">
                <a:solidFill>
                  <a:srgbClr val="000000"/>
                </a:solidFill>
                <a:latin typeface="JRLCDE+Times-Roman"/>
                <a:cs typeface="JRLCDE+Times-Roman"/>
              </a:rPr>
              <a:t>56</a:t>
            </a:r>
            <a:r>
              <a:rPr sz="1000" baseline="43826" dirty="0">
                <a:solidFill>
                  <a:srgbClr val="000000"/>
                </a:solidFill>
                <a:latin typeface="JRLCDE+Times-Roman"/>
                <a:cs typeface="JRLCDE+Times-Roman"/>
              </a:rPr>
              <a:t>0</a:t>
            </a:r>
          </a:p>
          <a:p>
            <a:pPr marL="32004" marR="0">
              <a:lnSpc>
                <a:spcPts val="1020"/>
              </a:lnSpc>
              <a:spcBef>
                <a:spcPts val="575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10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36448" y="2169433"/>
            <a:ext cx="1247730" cy="17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7" dirty="0">
                <a:solidFill>
                  <a:srgbClr val="000000"/>
                </a:solidFill>
                <a:latin typeface="GQIGJG+Times-Italic"/>
                <a:cs typeface="GQIGJG+Times-Italic"/>
              </a:rPr>
              <a:t>HPBW</a:t>
            </a:r>
            <a:r>
              <a:rPr sz="115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60" dirty="0">
                <a:solidFill>
                  <a:srgbClr val="000000"/>
                </a:solidFill>
                <a:latin typeface="JRLCDE+Times-Roman"/>
                <a:cs typeface="JRLCDE+Times-Roman"/>
              </a:rPr>
              <a:t>(</a:t>
            </a:r>
            <a:r>
              <a:rPr sz="1150" spc="-10" dirty="0">
                <a:solidFill>
                  <a:srgbClr val="000000"/>
                </a:solidFill>
                <a:latin typeface="GQIGJG+Times-Italic"/>
                <a:cs typeface="GQIGJG+Times-Italic"/>
              </a:rPr>
              <a:t>EPlane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)</a:t>
            </a:r>
            <a:r>
              <a:rPr sz="1150" spc="122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244909" y="2169433"/>
            <a:ext cx="230897" cy="175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666993" y="2169433"/>
            <a:ext cx="230897" cy="175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793742" y="2153894"/>
            <a:ext cx="355774" cy="19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750" spc="20" baseline="-77538" dirty="0">
                <a:solidFill>
                  <a:srgbClr val="000000"/>
                </a:solidFill>
                <a:latin typeface="JRLCDE+Times-Roman"/>
                <a:cs typeface="JRLCDE+Times-Roman"/>
              </a:rPr>
              <a:t>5.6</a:t>
            </a: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969007" y="2290366"/>
            <a:ext cx="332300" cy="190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1150" spc="73" dirty="0">
                <a:solidFill>
                  <a:srgbClr val="000000"/>
                </a:solidFill>
                <a:latin typeface="GQIGJG+Times-Italic"/>
                <a:cs typeface="GQIGJG+Times-Italic"/>
              </a:rPr>
              <a:t>a</a:t>
            </a:r>
            <a:r>
              <a:rPr sz="1000" spc="11" baseline="-25043" dirty="0">
                <a:solidFill>
                  <a:srgbClr val="000000"/>
                </a:solidFill>
                <a:latin typeface="GQIGJG+Times-Italic"/>
                <a:cs typeface="GQIGJG+Times-Italic"/>
              </a:rPr>
              <a:t>E</a:t>
            </a:r>
            <a:r>
              <a:rPr sz="1000" baseline="-25043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136702" y="2637002"/>
            <a:ext cx="165526" cy="11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5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570987" y="2637002"/>
            <a:ext cx="165526" cy="11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5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979586" y="2659983"/>
            <a:ext cx="295382" cy="167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67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415538" y="2659983"/>
            <a:ext cx="295382" cy="167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67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36733" y="2742458"/>
            <a:ext cx="1262716" cy="17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7" dirty="0">
                <a:solidFill>
                  <a:srgbClr val="000000"/>
                </a:solidFill>
                <a:latin typeface="GQIGJG+Times-Italic"/>
                <a:cs typeface="GQIGJG+Times-Italic"/>
              </a:rPr>
              <a:t>HPBW</a:t>
            </a:r>
            <a:r>
              <a:rPr sz="1150" spc="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61" dirty="0">
                <a:solidFill>
                  <a:srgbClr val="000000"/>
                </a:solidFill>
                <a:latin typeface="JRLCDE+Times-Roman"/>
                <a:cs typeface="JRLCDE+Times-Roman"/>
              </a:rPr>
              <a:t>(</a:t>
            </a:r>
            <a:r>
              <a:rPr sz="1150" spc="-12" dirty="0">
                <a:solidFill>
                  <a:srgbClr val="000000"/>
                </a:solidFill>
                <a:latin typeface="GQIGJG+Times-Italic"/>
                <a:cs typeface="GQIGJG+Times-Italic"/>
              </a:rPr>
              <a:t>HPlane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)</a:t>
            </a:r>
            <a:r>
              <a:rPr sz="1150" spc="123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264755" y="2742458"/>
            <a:ext cx="230897" cy="175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708143" y="2742458"/>
            <a:ext cx="230897" cy="175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840892" y="2726918"/>
            <a:ext cx="355868" cy="190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750" spc="20" baseline="-77539" dirty="0">
                <a:solidFill>
                  <a:srgbClr val="000000"/>
                </a:solidFill>
                <a:latin typeface="JRLCDE+Times-Roman"/>
                <a:cs typeface="JRLCDE+Times-Roman"/>
              </a:rPr>
              <a:t>4.9</a:t>
            </a: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982723" y="2863390"/>
            <a:ext cx="341444" cy="190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1150" spc="73" dirty="0">
                <a:solidFill>
                  <a:srgbClr val="000000"/>
                </a:solidFill>
                <a:latin typeface="GQIGJG+Times-Italic"/>
                <a:cs typeface="GQIGJG+Times-Italic"/>
              </a:rPr>
              <a:t>a</a:t>
            </a:r>
            <a:r>
              <a:rPr sz="1000" spc="11" baseline="-25043" dirty="0">
                <a:solidFill>
                  <a:srgbClr val="000000"/>
                </a:solidFill>
                <a:latin typeface="GQIGJG+Times-Italic"/>
                <a:cs typeface="GQIGJG+Times-Italic"/>
              </a:rPr>
              <a:t>H</a:t>
            </a:r>
            <a:r>
              <a:rPr sz="1000" baseline="-25043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392830" y="2862675"/>
            <a:ext cx="402618" cy="167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13.7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447798" y="3185004"/>
            <a:ext cx="683167" cy="21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DIUMTJ+TT108t00"/>
                <a:cs typeface="DIUMTJ+TT108t00"/>
              </a:rPr>
              <a:t></a:t>
            </a:r>
            <a:r>
              <a:rPr sz="115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7.5</a:t>
            </a:r>
            <a:r>
              <a:rPr sz="1150" spc="-47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A</a:t>
            </a:r>
            <a:r>
              <a:rPr sz="1150" spc="4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DIUMTJ+TT108t00"/>
                <a:cs typeface="DIUMTJ+TT108t00"/>
              </a:rPr>
              <a:t>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36680" y="3277969"/>
            <a:ext cx="818798" cy="289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D</a:t>
            </a:r>
            <a:r>
              <a:rPr sz="115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≅</a:t>
            </a:r>
            <a:r>
              <a:rPr sz="115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10</a:t>
            </a:r>
            <a:r>
              <a:rPr sz="1150" spc="-164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log</a:t>
            </a:r>
            <a:r>
              <a:rPr sz="1750" spc="-441" baseline="8347" dirty="0">
                <a:solidFill>
                  <a:srgbClr val="000000"/>
                </a:solidFill>
                <a:latin typeface="DIUMTJ+TT108t00"/>
                <a:cs typeface="DIUMTJ+TT108t00"/>
              </a:rPr>
              <a:t></a:t>
            </a:r>
            <a:r>
              <a:rPr sz="1150" dirty="0">
                <a:solidFill>
                  <a:srgbClr val="000000"/>
                </a:solidFill>
                <a:latin typeface="DIUMTJ+TT108t00"/>
                <a:cs typeface="DIUMTJ+TT108t00"/>
              </a:rPr>
              <a:t>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923285" y="3277969"/>
            <a:ext cx="207679" cy="21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DIUMTJ+TT108t00"/>
                <a:cs typeface="DIUMTJ+TT108t00"/>
              </a:rPr>
              <a:t>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833371" y="3298415"/>
            <a:ext cx="165833" cy="11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0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000000"/>
                </a:solidFill>
                <a:latin typeface="GQIGJG+Times-Italic"/>
                <a:cs typeface="GQIGJG+Times-Italic"/>
              </a:rPr>
              <a:t>p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923285" y="3312452"/>
            <a:ext cx="2101791" cy="254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0"/>
              </a:lnSpc>
              <a:spcBef>
                <a:spcPts val="0"/>
              </a:spcBef>
              <a:spcAft>
                <a:spcPts val="0"/>
              </a:spcAft>
            </a:pPr>
            <a:r>
              <a:rPr sz="1150" spc="172" dirty="0">
                <a:solidFill>
                  <a:srgbClr val="000000"/>
                </a:solidFill>
                <a:latin typeface="DIUMTJ+TT108t00"/>
                <a:cs typeface="DIUMTJ+TT108t00"/>
              </a:rPr>
              <a:t></a:t>
            </a:r>
            <a:r>
              <a:rPr sz="1150" spc="42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10</a:t>
            </a:r>
            <a:r>
              <a:rPr sz="1150" spc="-164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log</a:t>
            </a:r>
            <a:r>
              <a:rPr sz="1300" spc="-93" dirty="0">
                <a:solidFill>
                  <a:srgbClr val="000000"/>
                </a:solidFill>
                <a:latin typeface="FSHTGO+Symbol"/>
                <a:cs typeface="FSHTGO+Symbol"/>
              </a:rPr>
              <a:t>(</a:t>
            </a:r>
            <a:r>
              <a:rPr sz="1150" spc="16" dirty="0">
                <a:solidFill>
                  <a:srgbClr val="000000"/>
                </a:solidFill>
                <a:latin typeface="JRLCDE+Times-Roman"/>
                <a:cs typeface="JRLCDE+Times-Roman"/>
              </a:rPr>
              <a:t>7.5</a:t>
            </a:r>
            <a:r>
              <a:rPr sz="1150" spc="19" dirty="0">
                <a:solidFill>
                  <a:srgbClr val="000000"/>
                </a:solidFill>
                <a:latin typeface="FSHTGO+Symbol"/>
                <a:cs typeface="FSHTGO+Symbol"/>
              </a:rPr>
              <a:t>×</a:t>
            </a:r>
            <a:r>
              <a:rPr sz="1150" spc="35" dirty="0">
                <a:solidFill>
                  <a:srgbClr val="000000"/>
                </a:solidFill>
                <a:latin typeface="JRLCDE+Times-Roman"/>
                <a:cs typeface="JRLCDE+Times-Roman"/>
              </a:rPr>
              <a:t>10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×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13.5</a:t>
            </a:r>
            <a:r>
              <a:rPr sz="1300" spc="24" dirty="0">
                <a:solidFill>
                  <a:srgbClr val="000000"/>
                </a:solidFill>
                <a:latin typeface="FSHTGO+Symbol"/>
                <a:cs typeface="FSHTGO+Symbol"/>
              </a:rPr>
              <a:t>)</a:t>
            </a:r>
            <a:r>
              <a:rPr sz="1150" spc="138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30.1</a:t>
            </a: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dBi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447798" y="3432106"/>
            <a:ext cx="471776" cy="228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DIUMTJ+TT108t00"/>
                <a:cs typeface="DIUMTJ+TT108t00"/>
              </a:rPr>
              <a:t></a:t>
            </a:r>
            <a:r>
              <a:rPr sz="1150" spc="7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29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  <a:r>
              <a:rPr sz="1000" baseline="43826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923285" y="3445608"/>
            <a:ext cx="207679" cy="21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DIUMTJ+TT108t00"/>
                <a:cs typeface="DIUMTJ+TT108t00"/>
              </a:rPr>
              <a:t>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810761" y="3805458"/>
            <a:ext cx="780377" cy="166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AONFNT+Times-Bold"/>
                <a:cs typeface="AONFNT+Times-Bold"/>
              </a:rPr>
              <a:t>Problems: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810761" y="4086334"/>
            <a:ext cx="6242109" cy="385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3" dirty="0">
                <a:solidFill>
                  <a:srgbClr val="000000"/>
                </a:solidFill>
                <a:latin typeface="AONFNT+Times-Bold"/>
                <a:cs typeface="AONFNT+Times-Bold"/>
              </a:rPr>
              <a:t>The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AONFNT+Times-Bold"/>
                <a:cs typeface="AONFNT+Times-Bold"/>
              </a:rPr>
              <a:t>radius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22" dirty="0">
                <a:solidFill>
                  <a:srgbClr val="000000"/>
                </a:solidFill>
                <a:latin typeface="AONFNT+Times-Bold"/>
                <a:cs typeface="AONFNT+Times-Bold"/>
              </a:rPr>
              <a:t>of</a:t>
            </a:r>
            <a:r>
              <a:rPr sz="1150" spc="12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a</a:t>
            </a:r>
            <a:r>
              <a:rPr sz="1150" spc="-1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AONFNT+Times-Bold"/>
                <a:cs typeface="AONFNT+Times-Bold"/>
              </a:rPr>
              <a:t>circular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AONFNT+Times-Bold"/>
                <a:cs typeface="AONFNT+Times-Bold"/>
              </a:rPr>
              <a:t>loop</a:t>
            </a:r>
            <a:r>
              <a:rPr sz="1150" spc="-17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5" dirty="0">
                <a:solidFill>
                  <a:srgbClr val="000000"/>
                </a:solidFill>
                <a:latin typeface="AONFNT+Times-Bold"/>
                <a:cs typeface="AONFNT+Times-Bold"/>
              </a:rPr>
              <a:t>Antenna</a:t>
            </a:r>
            <a:r>
              <a:rPr sz="1150" spc="15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is 0.02</a:t>
            </a:r>
            <a:r>
              <a:rPr sz="1150" spc="-25" dirty="0">
                <a:solidFill>
                  <a:srgbClr val="000000"/>
                </a:solidFill>
                <a:latin typeface="QWKUBB+TTE4t00"/>
                <a:cs typeface="QWKUBB+TTE4t00"/>
              </a:rPr>
              <a:t>λ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.</a:t>
            </a:r>
            <a:r>
              <a:rPr sz="1150" spc="266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AONFNT+Times-Bold"/>
                <a:cs typeface="AONFNT+Times-Bold"/>
              </a:rPr>
              <a:t>How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20" dirty="0">
                <a:solidFill>
                  <a:srgbClr val="000000"/>
                </a:solidFill>
                <a:latin typeface="AONFNT+Times-Bold"/>
                <a:cs typeface="AONFNT+Times-Bold"/>
              </a:rPr>
              <a:t>many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AONFNT+Times-Bold"/>
                <a:cs typeface="AONFNT+Times-Bold"/>
              </a:rPr>
              <a:t>turns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AONFNT+Times-Bold"/>
                <a:cs typeface="AONFNT+Times-Bold"/>
              </a:rPr>
              <a:t>of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AONFNT+Times-Bold"/>
                <a:cs typeface="AONFNT+Times-Bold"/>
              </a:rPr>
              <a:t>the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3" dirty="0">
                <a:solidFill>
                  <a:srgbClr val="000000"/>
                </a:solidFill>
                <a:latin typeface="AONFNT+Times-Bold"/>
                <a:cs typeface="AONFNT+Times-Bold"/>
              </a:rPr>
              <a:t>antenna</a:t>
            </a:r>
            <a:r>
              <a:rPr sz="1150" spc="13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AONFNT+Times-Bold"/>
                <a:cs typeface="AONFNT+Times-Bold"/>
              </a:rPr>
              <a:t>will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4" dirty="0">
                <a:solidFill>
                  <a:srgbClr val="000000"/>
                </a:solidFill>
                <a:latin typeface="AONFNT+Times-Bold"/>
                <a:cs typeface="AONFNT+Times-Bold"/>
              </a:rPr>
              <a:t>give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a</a:t>
            </a:r>
            <a:r>
              <a:rPr sz="1150" spc="-1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AONFNT+Times-Bold"/>
                <a:cs typeface="AONFNT+Times-Bold"/>
              </a:rPr>
              <a:t>radiation</a:t>
            </a:r>
          </a:p>
          <a:p>
            <a:pPr marL="8" marR="0">
              <a:lnSpc>
                <a:spcPts val="1247"/>
              </a:lnSpc>
              <a:spcBef>
                <a:spcPts val="29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resistance </a:t>
            </a:r>
            <a:r>
              <a:rPr sz="1150" spc="-22" dirty="0">
                <a:solidFill>
                  <a:srgbClr val="000000"/>
                </a:solidFill>
                <a:latin typeface="AONFNT+Times-Bold"/>
                <a:cs typeface="AONFNT+Times-Bold"/>
              </a:rPr>
              <a:t>of</a:t>
            </a:r>
            <a:r>
              <a:rPr sz="1150" spc="24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AONFNT+Times-Bold"/>
                <a:cs typeface="AONFNT+Times-Bold"/>
              </a:rPr>
              <a:t>35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21" dirty="0">
                <a:solidFill>
                  <a:srgbClr val="000000"/>
                </a:solidFill>
                <a:latin typeface="QWKUBB+TTE4t00"/>
                <a:cs typeface="QWKUBB+TTE4t00"/>
              </a:rPr>
              <a:t>Ω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.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597153" y="4779758"/>
            <a:ext cx="954561" cy="205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A</a:t>
            </a:r>
            <a:r>
              <a:rPr sz="1150" spc="-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77" dirty="0">
                <a:solidFill>
                  <a:srgbClr val="000000"/>
                </a:solidFill>
                <a:latin typeface="FSHTGO+Symbol"/>
                <a:cs typeface="FSHTGO+Symbol"/>
              </a:rPr>
              <a:t>=π</a:t>
            </a:r>
            <a:r>
              <a:rPr sz="115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108" dirty="0">
                <a:solidFill>
                  <a:srgbClr val="000000"/>
                </a:solidFill>
                <a:latin typeface="FSHTGO+Symbol"/>
                <a:cs typeface="FSHTGO+Symbol"/>
              </a:rPr>
              <a:t>(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0.02</a:t>
            </a:r>
            <a:r>
              <a:rPr sz="1150" spc="113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  <a:r>
              <a:rPr sz="1300" spc="-61" dirty="0">
                <a:solidFill>
                  <a:srgbClr val="000000"/>
                </a:solidFill>
                <a:latin typeface="FSHTGO+Symbol"/>
                <a:cs typeface="FSHTGO+Symbol"/>
              </a:rPr>
              <a:t>)</a:t>
            </a:r>
            <a:r>
              <a:rPr sz="1000" baseline="44307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860802" y="5039151"/>
            <a:ext cx="230874" cy="175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943097" y="5022073"/>
            <a:ext cx="165514" cy="11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5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368297" y="5047306"/>
            <a:ext cx="239736" cy="165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A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597153" y="5129067"/>
            <a:ext cx="357484" cy="175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A</a:t>
            </a:r>
            <a:r>
              <a:rPr sz="1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&lt;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115313" y="5137222"/>
            <a:ext cx="279617" cy="165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1" dirty="0">
                <a:solidFill>
                  <a:srgbClr val="000000"/>
                </a:solidFill>
                <a:latin typeface="GQIGJG+Times-Italic"/>
                <a:cs typeface="GQIGJG+Times-Italic"/>
              </a:rPr>
              <a:t>or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2503934" y="5129067"/>
            <a:ext cx="499693" cy="175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3"/>
              </a:lnSpc>
              <a:spcBef>
                <a:spcPts val="0"/>
              </a:spcBef>
              <a:spcAft>
                <a:spcPts val="0"/>
              </a:spcAft>
            </a:pPr>
            <a:r>
              <a:rPr sz="1150" spc="126" dirty="0">
                <a:solidFill>
                  <a:srgbClr val="000000"/>
                </a:solidFill>
                <a:latin typeface="FSHTGO+Symbol"/>
                <a:cs typeface="FSHTGO+Symbol"/>
              </a:rPr>
              <a:t>&lt;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0.01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331718" y="5243367"/>
            <a:ext cx="230874" cy="175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414013" y="5227814"/>
            <a:ext cx="165514" cy="11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5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818128" y="5247758"/>
            <a:ext cx="367096" cy="16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100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658114" y="5434402"/>
            <a:ext cx="239736" cy="165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A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795447" y="5491466"/>
            <a:ext cx="1778155" cy="205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150" spc="75" dirty="0">
                <a:solidFill>
                  <a:srgbClr val="000000"/>
                </a:solidFill>
                <a:latin typeface="FSHTGO+Symbol"/>
                <a:cs typeface="FSHTGO+Symbol"/>
              </a:rPr>
              <a:t>=π</a:t>
            </a:r>
            <a:r>
              <a:rPr sz="1150" spc="-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-95" dirty="0">
                <a:solidFill>
                  <a:srgbClr val="000000"/>
                </a:solidFill>
                <a:latin typeface="FSHTGO+Symbol"/>
                <a:cs typeface="FSHTGO+Symbol"/>
              </a:rPr>
              <a:t>(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0.02</a:t>
            </a:r>
            <a:r>
              <a:rPr sz="1300" spc="-60" dirty="0">
                <a:solidFill>
                  <a:srgbClr val="000000"/>
                </a:solidFill>
                <a:latin typeface="FSHTGO+Symbol"/>
                <a:cs typeface="FSHTGO+Symbol"/>
              </a:rPr>
              <a:t>)</a:t>
            </a:r>
            <a:r>
              <a:rPr sz="1000" baseline="44307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000" spc="149" baseline="44307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126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0.001256</a:t>
            </a:r>
            <a:r>
              <a:rPr sz="1150" spc="137" dirty="0">
                <a:solidFill>
                  <a:srgbClr val="000000"/>
                </a:solidFill>
                <a:latin typeface="FSHTGO+Symbol"/>
                <a:cs typeface="FSHTGO+Symbol"/>
              </a:rPr>
              <a:t>&lt;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0.01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621534" y="5631987"/>
            <a:ext cx="230874" cy="175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703830" y="5616434"/>
            <a:ext cx="165514" cy="11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5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2205226" y="5828714"/>
            <a:ext cx="207259" cy="42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DIUMTJ+TT108t00"/>
                <a:cs typeface="DIUMTJ+TT108t00"/>
              </a:rPr>
              <a:t></a:t>
            </a:r>
          </a:p>
          <a:p>
            <a:pPr marL="0" marR="0">
              <a:lnSpc>
                <a:spcPts val="1380"/>
              </a:lnSpc>
              <a:spcBef>
                <a:spcPts val="213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DIUMTJ+TT108t00"/>
                <a:cs typeface="DIUMTJ+TT108t00"/>
              </a:rPr>
              <a:t>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2484118" y="5828714"/>
            <a:ext cx="207259" cy="42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DIUMTJ+TT108t00"/>
                <a:cs typeface="DIUMTJ+TT108t00"/>
              </a:rPr>
              <a:t></a:t>
            </a:r>
          </a:p>
          <a:p>
            <a:pPr marL="0" marR="0">
              <a:lnSpc>
                <a:spcPts val="1380"/>
              </a:lnSpc>
              <a:spcBef>
                <a:spcPts val="213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DIUMTJ+TT108t00"/>
                <a:cs typeface="DIUMTJ+TT108t00"/>
              </a:rPr>
              <a:t>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2549651" y="5817602"/>
            <a:ext cx="165514" cy="11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5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2299717" y="5864169"/>
            <a:ext cx="311207" cy="165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8" dirty="0">
                <a:solidFill>
                  <a:srgbClr val="000000"/>
                </a:solidFill>
                <a:latin typeface="GQIGJG+Times-Italic"/>
                <a:cs typeface="GQIGJG+Times-Italic"/>
              </a:rPr>
              <a:t>An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690115" y="5930377"/>
            <a:ext cx="138833" cy="11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5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'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755647" y="5920154"/>
            <a:ext cx="656838" cy="200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0"/>
              </a:lnSpc>
              <a:spcBef>
                <a:spcPts val="0"/>
              </a:spcBef>
              <a:spcAft>
                <a:spcPts val="0"/>
              </a:spcAft>
            </a:pPr>
            <a:r>
              <a:rPr sz="1150" spc="102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spc="-14" dirty="0">
                <a:solidFill>
                  <a:srgbClr val="000000"/>
                </a:solidFill>
                <a:latin typeface="JRLCDE+Times-Roman"/>
                <a:cs typeface="JRLCDE+Times-Roman"/>
              </a:rPr>
              <a:t>31200</a:t>
            </a:r>
            <a:r>
              <a:rPr sz="1750" baseline="-8348" dirty="0">
                <a:solidFill>
                  <a:srgbClr val="000000"/>
                </a:solidFill>
                <a:latin typeface="DIUMTJ+TT108t00"/>
                <a:cs typeface="DIUMTJ+TT108t00"/>
              </a:rPr>
              <a:t>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2484118" y="5920154"/>
            <a:ext cx="534752" cy="21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DIUMTJ+TT108t00"/>
                <a:cs typeface="DIUMTJ+TT108t00"/>
              </a:rPr>
              <a:t></a:t>
            </a:r>
            <a:r>
              <a:rPr sz="1150" spc="4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  <a:p>
            <a:pPr marL="239268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35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1589534" y="5954085"/>
            <a:ext cx="239736" cy="165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R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1679447" y="6029855"/>
            <a:ext cx="156259" cy="11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6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000000"/>
                </a:solidFill>
                <a:latin typeface="GQIGJG+Times-Italic"/>
                <a:cs typeface="GQIGJG+Times-Italic"/>
              </a:rPr>
              <a:t>r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2301239" y="6044677"/>
            <a:ext cx="247810" cy="19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3"/>
              </a:lnSpc>
              <a:spcBef>
                <a:spcPts val="0"/>
              </a:spcBef>
              <a:spcAft>
                <a:spcPts val="0"/>
              </a:spcAft>
            </a:pPr>
            <a:r>
              <a:rPr sz="1750" spc="17" baseline="-77538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  <a:r>
              <a:rPr sz="650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585085" y="6267494"/>
            <a:ext cx="854664" cy="175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hence</a:t>
            </a:r>
            <a:r>
              <a:rPr sz="1150" spc="-1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n</a:t>
            </a:r>
            <a:r>
              <a:rPr sz="1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137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27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810769" y="6464837"/>
            <a:ext cx="724185" cy="166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3" dirty="0">
                <a:solidFill>
                  <a:srgbClr val="000000"/>
                </a:solidFill>
                <a:latin typeface="AONFNT+Times-Bold"/>
                <a:cs typeface="AONFNT+Times-Bold"/>
              </a:rPr>
              <a:t>Problem: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810769" y="6744190"/>
            <a:ext cx="5716768" cy="196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3" dirty="0">
                <a:solidFill>
                  <a:srgbClr val="000000"/>
                </a:solidFill>
                <a:latin typeface="AONFNT+Times-Bold"/>
                <a:cs typeface="AONFNT+Times-Bold"/>
              </a:rPr>
              <a:t>The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AONFNT+Times-Bold"/>
                <a:cs typeface="AONFNT+Times-Bold"/>
              </a:rPr>
              <a:t>impedance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22" dirty="0">
                <a:solidFill>
                  <a:srgbClr val="000000"/>
                </a:solidFill>
                <a:latin typeface="AONFNT+Times-Bold"/>
                <a:cs typeface="AONFNT+Times-Bold"/>
              </a:rPr>
              <a:t>of</a:t>
            </a:r>
            <a:r>
              <a:rPr sz="1150" spc="24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AONFNT+Times-Bold"/>
                <a:cs typeface="AONFNT+Times-Bold"/>
              </a:rPr>
              <a:t>an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AONFNT+Times-Bold"/>
                <a:cs typeface="AONFNT+Times-Bold"/>
              </a:rPr>
              <a:t>infinitesimally</a:t>
            </a:r>
            <a:r>
              <a:rPr sz="1150" spc="1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AONFNT+Times-Bold"/>
                <a:cs typeface="AONFNT+Times-Bold"/>
              </a:rPr>
              <a:t>thin</a:t>
            </a:r>
            <a:r>
              <a:rPr sz="1150" spc="834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dirty="0">
                <a:solidFill>
                  <a:srgbClr val="000000"/>
                </a:solidFill>
                <a:latin typeface="QWKUBB+TTE4t00"/>
                <a:cs typeface="QWKUBB+TTE4t00"/>
              </a:rPr>
              <a:t>λ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/2</a:t>
            </a:r>
            <a:r>
              <a:rPr sz="1150" spc="837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4" dirty="0">
                <a:solidFill>
                  <a:srgbClr val="000000"/>
                </a:solidFill>
                <a:latin typeface="AONFNT+Times-Bold"/>
                <a:cs typeface="AONFNT+Times-Bold"/>
              </a:rPr>
              <a:t>antenna</a:t>
            </a:r>
            <a:r>
              <a:rPr sz="1150" spc="14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is</a:t>
            </a:r>
            <a:r>
              <a:rPr sz="1150" spc="1119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AONFNT+Times-Bold"/>
                <a:cs typeface="AONFNT+Times-Bold"/>
              </a:rPr>
              <a:t>73+j42.5 </a:t>
            </a:r>
            <a:r>
              <a:rPr sz="1150" dirty="0">
                <a:solidFill>
                  <a:srgbClr val="000000"/>
                </a:solidFill>
                <a:latin typeface="QWKUBB+TTE4t00"/>
                <a:cs typeface="QWKUBB+TTE4t00"/>
              </a:rPr>
              <a:t>Ω</a:t>
            </a:r>
            <a:r>
              <a:rPr sz="1150" spc="2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-14" dirty="0">
                <a:solidFill>
                  <a:srgbClr val="000000"/>
                </a:solidFill>
                <a:latin typeface="AONFNT+Times-Bold"/>
                <a:cs typeface="AONFNT+Times-Bold"/>
              </a:rPr>
              <a:t>Find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AONFNT+Times-Bold"/>
                <a:cs typeface="AONFNT+Times-Bold"/>
              </a:rPr>
              <a:t>the</a:t>
            </a:r>
            <a:r>
              <a:rPr sz="1150" spc="17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13" dirty="0">
                <a:solidFill>
                  <a:srgbClr val="000000"/>
                </a:solidFill>
                <a:latin typeface="AONFNT+Times-Bold"/>
                <a:cs typeface="AONFNT+Times-Bold"/>
              </a:rPr>
              <a:t>terminal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810772" y="6963185"/>
            <a:ext cx="968256" cy="166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AONFNT+Times-Bold"/>
                <a:cs typeface="AONFNT+Times-Bold"/>
              </a:rPr>
              <a:t>impedance</a:t>
            </a:r>
            <a:r>
              <a:rPr sz="1150" spc="17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22" dirty="0">
                <a:solidFill>
                  <a:srgbClr val="000000"/>
                </a:solidFill>
                <a:latin typeface="AONFNT+Times-Bold"/>
                <a:cs typeface="AONFNT+Times-Bold"/>
              </a:rPr>
              <a:t>of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810772" y="7244061"/>
            <a:ext cx="2449648" cy="196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infinitesimally </a:t>
            </a:r>
            <a:r>
              <a:rPr sz="1150" spc="-11" dirty="0">
                <a:solidFill>
                  <a:srgbClr val="000000"/>
                </a:solidFill>
                <a:latin typeface="AONFNT+Times-Bold"/>
                <a:cs typeface="AONFNT+Times-Bold"/>
              </a:rPr>
              <a:t>thin</a:t>
            </a:r>
            <a:r>
              <a:rPr sz="1150" spc="565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spc="-25" dirty="0">
                <a:solidFill>
                  <a:srgbClr val="000000"/>
                </a:solidFill>
                <a:latin typeface="QWKUBB+TTE4t00"/>
                <a:cs typeface="QWKUBB+TTE4t00"/>
              </a:rPr>
              <a:t>λ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/2</a:t>
            </a:r>
            <a:r>
              <a:rPr sz="1150" spc="271" dirty="0">
                <a:solidFill>
                  <a:srgbClr val="000000"/>
                </a:solidFill>
                <a:latin typeface="AONFNT+Times-Bold"/>
                <a:cs typeface="AONFNT+Times-Bold"/>
              </a:rPr>
              <a:t> </a:t>
            </a:r>
            <a:r>
              <a:rPr sz="1150" dirty="0">
                <a:solidFill>
                  <a:srgbClr val="000000"/>
                </a:solidFill>
                <a:latin typeface="AONFNT+Times-Bold"/>
                <a:cs typeface="AONFNT+Times-Bold"/>
              </a:rPr>
              <a:t>slot </a:t>
            </a:r>
            <a:r>
              <a:rPr sz="1150" spc="-14" dirty="0">
                <a:solidFill>
                  <a:srgbClr val="000000"/>
                </a:solidFill>
                <a:latin typeface="AONFNT+Times-Bold"/>
                <a:cs typeface="AONFNT+Times-Bold"/>
              </a:rPr>
              <a:t>antenna.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1501139" y="7619756"/>
            <a:ext cx="1513091" cy="622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300" spc="-48" dirty="0">
                <a:solidFill>
                  <a:srgbClr val="000000"/>
                </a:solidFill>
                <a:latin typeface="FSHTGO+Symbol"/>
                <a:cs typeface="FSHTGO+Symbol"/>
              </a:rPr>
              <a:t>(</a:t>
            </a: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5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126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spc="-16" dirty="0">
                <a:solidFill>
                  <a:srgbClr val="000000"/>
                </a:solidFill>
                <a:latin typeface="JRLCDE+Times-Roman"/>
                <a:cs typeface="JRLCDE+Times-Roman"/>
              </a:rPr>
              <a:t>0.5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  <a:r>
              <a:rPr sz="115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GQIGJG+Times-Italic"/>
                <a:cs typeface="GQIGJG+Times-Italic"/>
              </a:rPr>
              <a:t>and</a:t>
            </a:r>
            <a:r>
              <a:rPr sz="115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164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/</a:t>
            </a:r>
            <a:r>
              <a:rPr sz="1150" spc="-55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154" dirty="0">
                <a:solidFill>
                  <a:srgbClr val="000000"/>
                </a:solidFill>
                <a:latin typeface="GQIGJG+Times-Italic"/>
                <a:cs typeface="GQIGJG+Times-Italic"/>
              </a:rPr>
              <a:t>D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44" dirty="0">
                <a:solidFill>
                  <a:srgbClr val="000000"/>
                </a:solidFill>
                <a:latin typeface="FSHTGO+Symbol"/>
                <a:cs typeface="FSHTGO+Symbol"/>
              </a:rPr>
              <a:t>∞</a:t>
            </a:r>
            <a:r>
              <a:rPr sz="1300" dirty="0">
                <a:solidFill>
                  <a:srgbClr val="000000"/>
                </a:solidFill>
                <a:latin typeface="FSHTGO+Symbol"/>
                <a:cs typeface="FSHTGO+Symbol"/>
              </a:rPr>
              <a:t>)</a:t>
            </a:r>
          </a:p>
          <a:p>
            <a:pPr marL="0" marR="0">
              <a:lnSpc>
                <a:spcPts val="1250"/>
              </a:lnSpc>
              <a:spcBef>
                <a:spcPts val="391"/>
              </a:spcBef>
              <a:spcAft>
                <a:spcPts val="0"/>
              </a:spcAft>
            </a:pPr>
            <a:r>
              <a:rPr sz="1300" spc="-47" dirty="0">
                <a:solidFill>
                  <a:srgbClr val="000000"/>
                </a:solidFill>
                <a:latin typeface="FSHTGO+Symbol"/>
                <a:cs typeface="FSHTGO+Symbol"/>
              </a:rPr>
              <a:t>(</a:t>
            </a: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5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124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spc="-16" dirty="0">
                <a:solidFill>
                  <a:srgbClr val="000000"/>
                </a:solidFill>
                <a:latin typeface="JRLCDE+Times-Roman"/>
                <a:cs typeface="JRLCDE+Times-Roman"/>
              </a:rPr>
              <a:t>0.5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  <a:r>
              <a:rPr sz="115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GQIGJG+Times-Italic"/>
                <a:cs typeface="GQIGJG+Times-Italic"/>
              </a:rPr>
              <a:t>and</a:t>
            </a:r>
            <a:r>
              <a:rPr sz="115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164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/</a:t>
            </a:r>
            <a:r>
              <a:rPr sz="1150" spc="-79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122" dirty="0">
                <a:solidFill>
                  <a:srgbClr val="000000"/>
                </a:solidFill>
                <a:latin typeface="GQIGJG+Times-Italic"/>
                <a:cs typeface="GQIGJG+Times-Italic"/>
              </a:rPr>
              <a:t>w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43" dirty="0">
                <a:solidFill>
                  <a:srgbClr val="000000"/>
                </a:solidFill>
                <a:latin typeface="FSHTGO+Symbol"/>
                <a:cs typeface="FSHTGO+Symbol"/>
              </a:rPr>
              <a:t>∞</a:t>
            </a:r>
            <a:r>
              <a:rPr sz="1300" dirty="0">
                <a:solidFill>
                  <a:srgbClr val="000000"/>
                </a:solidFill>
                <a:latin typeface="FSHTGO+Symbol"/>
                <a:cs typeface="FSHTGO+Symbol"/>
              </a:rPr>
              <a:t>)</a:t>
            </a:r>
          </a:p>
          <a:p>
            <a:pPr marL="364259" marR="0">
              <a:lnSpc>
                <a:spcPts val="1020"/>
              </a:lnSpc>
              <a:spcBef>
                <a:spcPts val="690"/>
              </a:spcBef>
              <a:spcAft>
                <a:spcPts val="0"/>
              </a:spcAft>
            </a:pPr>
            <a:r>
              <a:rPr sz="1150" spc="-14" dirty="0">
                <a:solidFill>
                  <a:srgbClr val="000000"/>
                </a:solidFill>
                <a:latin typeface="JRLCDE+Times-Roman"/>
                <a:cs typeface="JRLCDE+Times-Roman"/>
              </a:rPr>
              <a:t>35,476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1505711" y="8157287"/>
            <a:ext cx="380199" cy="1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3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5" dirty="0">
                <a:solidFill>
                  <a:srgbClr val="000000"/>
                </a:solidFill>
                <a:latin typeface="GQIGJG+Times-Italic"/>
                <a:cs typeface="GQIGJG+Times-Italic"/>
              </a:rPr>
              <a:t>Z</a:t>
            </a:r>
            <a:r>
              <a:rPr sz="1000" baseline="-23999" dirty="0">
                <a:solidFill>
                  <a:srgbClr val="000000"/>
                </a:solidFill>
                <a:latin typeface="JRLCDE+Times-Roman"/>
                <a:cs typeface="JRLCDE+Times-Roman"/>
              </a:rPr>
              <a:t>1</a:t>
            </a:r>
            <a:r>
              <a:rPr sz="1000" spc="64" baseline="-23999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2391304" y="8157287"/>
            <a:ext cx="963031" cy="175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3"/>
              </a:lnSpc>
              <a:spcBef>
                <a:spcPts val="0"/>
              </a:spcBef>
              <a:spcAft>
                <a:spcPts val="0"/>
              </a:spcAft>
            </a:pPr>
            <a:r>
              <a:rPr sz="1150" spc="10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363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−</a:t>
            </a:r>
            <a:r>
              <a:rPr sz="1150" spc="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64" dirty="0">
                <a:solidFill>
                  <a:srgbClr val="000000"/>
                </a:solidFill>
                <a:latin typeface="GQIGJG+Times-Italic"/>
                <a:cs typeface="GQIGJG+Times-Italic"/>
              </a:rPr>
              <a:t>j</a:t>
            </a:r>
            <a:r>
              <a:rPr sz="1150" spc="-39" dirty="0">
                <a:solidFill>
                  <a:srgbClr val="000000"/>
                </a:solidFill>
                <a:latin typeface="JRLCDE+Times-Roman"/>
                <a:cs typeface="JRLCDE+Times-Roman"/>
              </a:rPr>
              <a:t>211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Ω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1763533" y="8268538"/>
            <a:ext cx="752407" cy="17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73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+</a:t>
            </a:r>
            <a:r>
              <a:rPr sz="1150" spc="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j</a:t>
            </a:r>
            <a:r>
              <a:rPr sz="115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42.5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970532" y="2153412"/>
            <a:ext cx="405383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93997" y="9075420"/>
            <a:ext cx="6179819" cy="53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0761" y="679735"/>
            <a:ext cx="724185" cy="166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1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3" dirty="0">
                <a:solidFill>
                  <a:srgbClr val="000000"/>
                </a:solidFill>
                <a:latin typeface="AONFNT+Times-Bold"/>
                <a:cs typeface="AONFNT+Times-Bold"/>
              </a:rPr>
              <a:t>Problem: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0761" y="957564"/>
            <a:ext cx="6162248" cy="19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The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impedance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of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an</a:t>
            </a:r>
            <a:r>
              <a:rPr sz="115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thin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cylindrical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antenna is resistive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and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5" dirty="0">
                <a:solidFill>
                  <a:srgbClr val="000000"/>
                </a:solidFill>
                <a:latin typeface="JRLCDE+Times-Roman"/>
                <a:cs typeface="JRLCDE+Times-Roman"/>
              </a:rPr>
              <a:t>equal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to</a:t>
            </a:r>
            <a:r>
              <a:rPr sz="1150" spc="-26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67</a:t>
            </a:r>
            <a:r>
              <a:rPr sz="1150" spc="13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27" dirty="0">
                <a:solidFill>
                  <a:srgbClr val="000000"/>
                </a:solidFill>
                <a:latin typeface="TPQKSF+TTE2t00"/>
                <a:cs typeface="TPQKSF+TTE2t00"/>
              </a:rPr>
              <a:t>Ω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.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Find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the 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terminal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impedance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757" y="1175608"/>
            <a:ext cx="1921948" cy="167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of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JRLCDE+Times-Roman"/>
                <a:cs typeface="JRLCDE+Times-Roman"/>
              </a:rPr>
              <a:t>complementary</a:t>
            </a:r>
            <a:r>
              <a:rPr sz="1150" spc="-25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slot antenna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90115" y="1546635"/>
            <a:ext cx="1753907" cy="622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300" spc="-48" dirty="0">
                <a:solidFill>
                  <a:srgbClr val="000000"/>
                </a:solidFill>
                <a:latin typeface="FSHTGO+Symbol"/>
                <a:cs typeface="FSHTGO+Symbol"/>
              </a:rPr>
              <a:t>(</a:t>
            </a: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5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124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spc="-13" dirty="0">
                <a:solidFill>
                  <a:srgbClr val="000000"/>
                </a:solidFill>
                <a:latin typeface="JRLCDE+Times-Roman"/>
                <a:cs typeface="JRLCDE+Times-Roman"/>
              </a:rPr>
              <a:t>0.475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  <a:r>
              <a:rPr sz="115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-12" dirty="0">
                <a:solidFill>
                  <a:srgbClr val="000000"/>
                </a:solidFill>
                <a:latin typeface="GQIGJG+Times-Italic"/>
                <a:cs typeface="GQIGJG+Times-Italic"/>
              </a:rPr>
              <a:t>and</a:t>
            </a:r>
            <a:r>
              <a:rPr sz="115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162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/</a:t>
            </a:r>
            <a:r>
              <a:rPr sz="1150" spc="-54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spc="154" dirty="0">
                <a:solidFill>
                  <a:srgbClr val="000000"/>
                </a:solidFill>
                <a:latin typeface="GQIGJG+Times-Italic"/>
                <a:cs typeface="GQIGJG+Times-Italic"/>
              </a:rPr>
              <a:t>D</a:t>
            </a:r>
            <a:r>
              <a:rPr sz="1150" spc="137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100</a:t>
            </a:r>
            <a:r>
              <a:rPr sz="1300" dirty="0">
                <a:solidFill>
                  <a:srgbClr val="000000"/>
                </a:solidFill>
                <a:latin typeface="FSHTGO+Symbol"/>
                <a:cs typeface="FSHTGO+Symbol"/>
              </a:rPr>
              <a:t>)</a:t>
            </a:r>
          </a:p>
          <a:p>
            <a:pPr marL="0" marR="0">
              <a:lnSpc>
                <a:spcPts val="1250"/>
              </a:lnSpc>
              <a:spcBef>
                <a:spcPts val="391"/>
              </a:spcBef>
              <a:spcAft>
                <a:spcPts val="0"/>
              </a:spcAft>
            </a:pPr>
            <a:r>
              <a:rPr sz="1300" spc="-72" dirty="0">
                <a:solidFill>
                  <a:srgbClr val="000000"/>
                </a:solidFill>
                <a:latin typeface="FSHTGO+Symbol"/>
                <a:cs typeface="FSHTGO+Symbol"/>
              </a:rPr>
              <a:t>(</a:t>
            </a: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w</a:t>
            </a:r>
            <a:r>
              <a:rPr sz="115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138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spc="47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150" spc="155" dirty="0">
                <a:solidFill>
                  <a:srgbClr val="000000"/>
                </a:solidFill>
                <a:latin typeface="GQIGJG+Times-Italic"/>
                <a:cs typeface="GQIGJG+Times-Italic"/>
              </a:rPr>
              <a:t>D</a:t>
            </a:r>
            <a:r>
              <a:rPr sz="1150" spc="149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spc="35" dirty="0">
                <a:solidFill>
                  <a:srgbClr val="000000"/>
                </a:solidFill>
                <a:latin typeface="JRLCDE+Times-Roman"/>
                <a:cs typeface="JRLCDE+Times-Roman"/>
              </a:rPr>
              <a:t>2</a:t>
            </a:r>
            <a:r>
              <a:rPr sz="1150" dirty="0">
                <a:solidFill>
                  <a:srgbClr val="000000"/>
                </a:solidFill>
                <a:latin typeface="GQIGJG+Times-Italic"/>
                <a:cs typeface="GQIGJG+Times-Italic"/>
              </a:rPr>
              <a:t>L</a:t>
            </a:r>
            <a:r>
              <a:rPr sz="115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000000"/>
                </a:solidFill>
                <a:latin typeface="JRLCDE+Times-Roman"/>
                <a:cs typeface="JRLCDE+Times-Roman"/>
              </a:rPr>
              <a:t>/100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-32" dirty="0">
                <a:solidFill>
                  <a:srgbClr val="000000"/>
                </a:solidFill>
                <a:latin typeface="JRLCDE+Times-Roman"/>
                <a:cs typeface="JRLCDE+Times-Roman"/>
              </a:rPr>
              <a:t>0.01</a:t>
            </a:r>
            <a:r>
              <a:rPr sz="1150" spc="112" dirty="0">
                <a:solidFill>
                  <a:srgbClr val="000000"/>
                </a:solidFill>
                <a:latin typeface="FSHTGO+Symbol"/>
                <a:cs typeface="FSHTGO+Symbol"/>
              </a:rPr>
              <a:t>λ</a:t>
            </a:r>
            <a:r>
              <a:rPr sz="1300" dirty="0">
                <a:solidFill>
                  <a:srgbClr val="000000"/>
                </a:solidFill>
                <a:latin typeface="FSHTGO+Symbol"/>
                <a:cs typeface="FSHTGO+Symbol"/>
              </a:rPr>
              <a:t>)</a:t>
            </a:r>
          </a:p>
          <a:p>
            <a:pPr marL="286412" marR="0">
              <a:lnSpc>
                <a:spcPts val="1019"/>
              </a:lnSpc>
              <a:spcBef>
                <a:spcPts val="69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35.476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4761" y="2084217"/>
            <a:ext cx="393940" cy="19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2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6" dirty="0">
                <a:solidFill>
                  <a:srgbClr val="000000"/>
                </a:solidFill>
                <a:latin typeface="GQIGJG+Times-Italic"/>
                <a:cs typeface="GQIGJG+Times-Italic"/>
              </a:rPr>
              <a:t>Z</a:t>
            </a:r>
            <a:r>
              <a:rPr sz="1000" baseline="-24000" dirty="0">
                <a:solidFill>
                  <a:srgbClr val="000000"/>
                </a:solidFill>
                <a:latin typeface="JRLCDE+Times-Roman"/>
                <a:cs typeface="JRLCDE+Times-Roman"/>
              </a:rPr>
              <a:t>1</a:t>
            </a:r>
            <a:r>
              <a:rPr sz="1000" spc="174" baseline="-24000" dirty="0">
                <a:solidFill>
                  <a:srgbClr val="000000"/>
                </a:solidFill>
                <a:latin typeface="JRLCDE+Times-Roman"/>
                <a:cs typeface="JRLCDE+Times-Roman"/>
              </a:rPr>
              <a:t> 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14122" y="2084217"/>
            <a:ext cx="857849" cy="175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2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=</a:t>
            </a:r>
            <a:r>
              <a:rPr sz="1150" spc="-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0000"/>
                </a:solidFill>
                <a:latin typeface="JRLCDE+Times-Roman"/>
                <a:cs typeface="JRLCDE+Times-Roman"/>
              </a:rPr>
              <a:t>530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+</a:t>
            </a:r>
            <a:r>
              <a:rPr sz="1150" spc="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 spc="52" dirty="0">
                <a:solidFill>
                  <a:srgbClr val="000000"/>
                </a:solidFill>
                <a:latin typeface="GQIGJG+Times-Italic"/>
                <a:cs typeface="GQIGJG+Times-Italic"/>
              </a:rPr>
              <a:t>j</a:t>
            </a:r>
            <a:r>
              <a:rPr sz="1150" spc="-11" dirty="0">
                <a:solidFill>
                  <a:srgbClr val="000000"/>
                </a:solidFill>
                <a:latin typeface="JRLCDE+Times-Roman"/>
                <a:cs typeface="JRLCDE+Times-Roman"/>
              </a:rPr>
              <a:t>0</a:t>
            </a:r>
            <a:r>
              <a:rPr sz="1150" dirty="0">
                <a:solidFill>
                  <a:srgbClr val="000000"/>
                </a:solidFill>
                <a:latin typeface="FSHTGO+Symbol"/>
                <a:cs typeface="FSHTGO+Symbol"/>
              </a:rPr>
              <a:t>Ω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01595" y="2202902"/>
            <a:ext cx="295346" cy="167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9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2" dirty="0">
                <a:solidFill>
                  <a:srgbClr val="000000"/>
                </a:solidFill>
                <a:latin typeface="JRLCDE+Times-Roman"/>
                <a:cs typeface="JRLCDE+Times-Roman"/>
              </a:rPr>
              <a:t>67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04800" y="304800"/>
            <a:ext cx="7164324" cy="9450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3200" y="3686536"/>
            <a:ext cx="5776683" cy="839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G.PULLAIAH COLLEGE OF ENGINEERING AND</a:t>
            </a:r>
          </a:p>
          <a:p>
            <a:pPr marL="1225245" marR="0">
              <a:lnSpc>
                <a:spcPts val="2929"/>
              </a:lnSpc>
              <a:spcBef>
                <a:spcPts val="454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TECHNOLOGY, KURNOOL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7480" y="4671040"/>
            <a:ext cx="5866696" cy="152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9946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DEPARTMENT OF ECE</a:t>
            </a:r>
          </a:p>
          <a:p>
            <a:pPr marL="0" marR="0">
              <a:lnSpc>
                <a:spcPts val="2929"/>
              </a:lnSpc>
              <a:spcBef>
                <a:spcPts val="149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COURSE: ANTENNAS &amp; WAVE PROPAGATION</a:t>
            </a:r>
          </a:p>
          <a:p>
            <a:pPr marL="2374722" marR="0">
              <a:lnSpc>
                <a:spcPts val="2929"/>
              </a:lnSpc>
              <a:spcBef>
                <a:spcPts val="145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UNIT-III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1142993" y="5759196"/>
            <a:ext cx="2142744" cy="1239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0575" y="2428875"/>
            <a:ext cx="6791325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4705" y="9177528"/>
            <a:ext cx="5522976" cy="563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81350" y="1533504"/>
            <a:ext cx="745095" cy="234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UNIT-3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81350" y="1730329"/>
            <a:ext cx="2329410" cy="628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MICROSTRIP ANTENNAS</a:t>
            </a:r>
          </a:p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REFLECTOR ANTENNAS</a:t>
            </a:r>
          </a:p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LENS ANTENNAS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2993" y="5596536"/>
            <a:ext cx="1689154" cy="19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Microstrip</a:t>
            </a:r>
            <a:r>
              <a:rPr sz="1400" u="sng" spc="-13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LGNTMC+Times-Bold"/>
                <a:cs typeface="LGNTMC+Times-Bold"/>
              </a:rPr>
              <a:t>antenna: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2993" y="7037194"/>
            <a:ext cx="2688267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Fig 3.12: Single Microstrip antenna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2993" y="7445626"/>
            <a:ext cx="4767117" cy="405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 is also called “patch antennas” as</a:t>
            </a:r>
            <a:r>
              <a:rPr sz="1400" spc="-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shown in figure3.12</a:t>
            </a:r>
          </a:p>
          <a:p>
            <a:pPr marL="228606" marR="0">
              <a:lnSpc>
                <a:spcPts val="1556"/>
              </a:lnSpc>
              <a:spcBef>
                <a:spcPts val="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RKSVR+TT10Ft00"/>
                <a:cs typeface="ORKSVR+TT10Ft00"/>
              </a:rPr>
              <a:t>ꢀ</a:t>
            </a:r>
            <a:r>
              <a:rPr sz="1400" spc="8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One of</a:t>
            </a:r>
            <a:r>
              <a:rPr sz="1400" spc="-2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most useful antennas at</a:t>
            </a:r>
            <a:r>
              <a:rPr sz="1400" spc="14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microwave frequencies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00198" y="7886062"/>
            <a:ext cx="1069035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</a:t>
            </a:r>
            <a:r>
              <a:rPr sz="1400" dirty="0">
                <a:solidFill>
                  <a:srgbClr val="000000"/>
                </a:solidFill>
                <a:latin typeface="ENEOVC+Times-Italic"/>
                <a:cs typeface="ENEOVC+Times-Italic"/>
              </a:rPr>
              <a:t>f</a:t>
            </a:r>
            <a:r>
              <a:rPr sz="1400" spc="3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&gt; 1 GHz).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71599" y="8211199"/>
            <a:ext cx="5394893" cy="237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RKSVR+TT10Ft00"/>
                <a:cs typeface="ORKSVR+TT10Ft00"/>
              </a:rPr>
              <a:t>ꢀ</a:t>
            </a:r>
            <a:r>
              <a:rPr sz="1400" spc="8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It consists of a metal “patch” on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top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a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grounded dielectric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substrate.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42995" y="8609961"/>
            <a:ext cx="5548925" cy="40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patch may</a:t>
            </a:r>
            <a:r>
              <a:rPr sz="1400" spc="-12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be in a variety</a:t>
            </a:r>
            <a:r>
              <a:rPr sz="1400" spc="-18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of shapes, but rectangular and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circular are</a:t>
            </a:r>
            <a:r>
              <a:rPr sz="1400" spc="-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most common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257300" y="4781550"/>
            <a:ext cx="6076950" cy="4344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2993" y="962765"/>
            <a:ext cx="3315839" cy="423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6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LGNTMC+Times-Bold"/>
                <a:cs typeface="LGNTMC+Times-Bold"/>
              </a:rPr>
              <a:t>Advantages of</a:t>
            </a:r>
            <a:r>
              <a:rPr sz="1600" u="sng" spc="-10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LGNTMC+Times-Bold"/>
                <a:cs typeface="LGNTMC+Times-Bold"/>
              </a:rPr>
              <a:t>Microstrip Antennas:</a:t>
            </a:r>
          </a:p>
          <a:p>
            <a:pPr marL="3" marR="0">
              <a:lnSpc>
                <a:spcPts val="1270"/>
              </a:lnSpc>
              <a:spcBef>
                <a:spcPts val="3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The advantages of microstrip antenna 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71599" y="1353202"/>
            <a:ext cx="4158549" cy="237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RKSVR+TT10Ft00"/>
                <a:cs typeface="ORKSVR+TT10Ft00"/>
              </a:rPr>
              <a:t>ꢁ</a:t>
            </a:r>
            <a:r>
              <a:rPr sz="1400" spc="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Easy</a:t>
            </a:r>
            <a:r>
              <a:rPr sz="1400" spc="-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 fabricate (use etching and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photolithography).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1599" y="1715913"/>
            <a:ext cx="3936979" cy="237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RKSVR+TT10Ft00"/>
                <a:cs typeface="ORKSVR+TT10Ft00"/>
              </a:rPr>
              <a:t>ꢁ</a:t>
            </a:r>
            <a:r>
              <a:rPr sz="1400" spc="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Easy</a:t>
            </a:r>
            <a:r>
              <a:rPr sz="1400" spc="-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 feed (coaxial cable, Microstrip line, etc.) 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71599" y="2078626"/>
            <a:ext cx="5106765" cy="237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RKSVR+TT10Ft00"/>
                <a:cs typeface="ORKSVR+TT10Ft00"/>
              </a:rPr>
              <a:t>ꢁ</a:t>
            </a:r>
            <a:r>
              <a:rPr sz="1400" spc="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Easy</a:t>
            </a:r>
            <a:r>
              <a:rPr sz="1400" spc="-17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to use in</a:t>
            </a:r>
            <a:r>
              <a:rPr sz="1400" spc="10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an array or incorporate with other Microstrip circuit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00199" y="2350896"/>
            <a:ext cx="830458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elements.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1599" y="2676034"/>
            <a:ext cx="5031483" cy="237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RKSVR+TT10Ft00"/>
                <a:cs typeface="ORKSVR+TT10Ft00"/>
              </a:rPr>
              <a:t>ꢁ</a:t>
            </a:r>
            <a:r>
              <a:rPr sz="1400" spc="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Patterns are somewhat hemispherical, with a</a:t>
            </a:r>
            <a:r>
              <a:rPr sz="1400" spc="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moderate directivity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00199" y="2948304"/>
            <a:ext cx="1936708" cy="199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(about 6-8 dB is typical).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71599" y="3271918"/>
            <a:ext cx="3555060" cy="237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RKSVR+TT10Ft00"/>
                <a:cs typeface="ORKSVR+TT10Ft00"/>
              </a:rPr>
              <a:t>ꢁ</a:t>
            </a:r>
            <a:r>
              <a:rPr sz="1400" spc="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Light weight,</a:t>
            </a:r>
            <a:r>
              <a:rPr sz="1400" spc="-16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smaller</a:t>
            </a:r>
            <a:r>
              <a:rPr sz="1400" spc="-11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size and</a:t>
            </a:r>
            <a:r>
              <a:rPr sz="1400" spc="13" dirty="0">
                <a:solidFill>
                  <a:srgbClr val="000000"/>
                </a:solidFill>
                <a:latin typeface="VGHVPA+Times-Roman"/>
                <a:cs typeface="VGHVPA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lesser volume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00905" y="3681580"/>
            <a:ext cx="3552941" cy="423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6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LGNTMC+Times-Bold"/>
                <a:cs typeface="LGNTMC+Times-Bold"/>
              </a:rPr>
              <a:t>Disadvantages of</a:t>
            </a:r>
            <a:r>
              <a:rPr sz="1600" u="sng" spc="-10" dirty="0">
                <a:solidFill>
                  <a:srgbClr val="000000"/>
                </a:solidFill>
                <a:latin typeface="LGNTMC+Times-Bold"/>
                <a:cs typeface="LGNTMC+Times-Bold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LGNTMC+Times-Bold"/>
                <a:cs typeface="LGNTMC+Times-Bold"/>
              </a:rPr>
              <a:t>Microstrip Antennas:</a:t>
            </a:r>
          </a:p>
          <a:p>
            <a:pPr marL="170694" marR="0">
              <a:lnSpc>
                <a:spcPts val="1556"/>
              </a:lnSpc>
              <a:spcBef>
                <a:spcPts val="34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RKSVR+TT10Ft00"/>
                <a:cs typeface="ORKSVR+TT10Ft00"/>
              </a:rPr>
              <a:t>ꢁ</a:t>
            </a:r>
            <a:r>
              <a:rPr sz="1400" spc="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Low bandwidth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71599" y="4104021"/>
            <a:ext cx="1507538" cy="471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RKSVR+TT10Ft00"/>
                <a:cs typeface="ORKSVR+TT10Ft00"/>
              </a:rPr>
              <a:t>ꢁ</a:t>
            </a:r>
            <a:r>
              <a:rPr sz="1400" spc="6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Low efficiency</a:t>
            </a:r>
          </a:p>
          <a:p>
            <a:pPr marL="0" marR="0">
              <a:lnSpc>
                <a:spcPts val="1556"/>
              </a:lnSpc>
              <a:spcBef>
                <a:spcPts val="23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RKSVR+TT10Ft00"/>
                <a:cs typeface="ORKSVR+TT10Ft00"/>
              </a:rPr>
              <a:t>ꢁ</a:t>
            </a:r>
            <a:r>
              <a:rPr sz="1400" spc="6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GHVPA+Times-Roman"/>
                <a:cs typeface="VGHVPA+Times-Roman"/>
              </a:rPr>
              <a:t>Low gain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3680459" y="4559807"/>
            <a:ext cx="3025140" cy="1621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34205" y="4600956"/>
            <a:ext cx="2218944" cy="1572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6825" y="1123929"/>
            <a:ext cx="6386632" cy="628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REFLECTOR ANTENNAS IS A COMBINATION OF A REFLECTOR AND AN</a:t>
            </a:r>
          </a:p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ANTENNA. REFLECTOR ANTENNAS ARE USED TO MODIFY THE</a:t>
            </a:r>
          </a:p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RADIATION PATTERN OF AN ANTENNA.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6825" y="1911228"/>
            <a:ext cx="4993539" cy="1612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TYPES OF REFLECTOR ANTENNAS:</a:t>
            </a:r>
          </a:p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Depending on the shape of reflector, the following are the types:</a:t>
            </a:r>
          </a:p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Flat Sheet</a:t>
            </a:r>
            <a:r>
              <a:rPr sz="1400" b="1" spc="3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Reflectors</a:t>
            </a:r>
          </a:p>
          <a:p>
            <a:pPr marL="0" marR="0">
              <a:lnSpc>
                <a:spcPts val="1549"/>
              </a:lnSpc>
              <a:spcBef>
                <a:spcPts val="5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Corner Reflectors</a:t>
            </a:r>
          </a:p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Parabolic Reflectors</a:t>
            </a:r>
          </a:p>
          <a:p>
            <a:pPr marL="0" marR="0">
              <a:lnSpc>
                <a:spcPts val="1549"/>
              </a:lnSpc>
              <a:spcBef>
                <a:spcPts val="5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Circular Reflectors</a:t>
            </a:r>
          </a:p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Elliptical Reflectors</a:t>
            </a:r>
          </a:p>
          <a:p>
            <a:pPr marL="0" marR="0">
              <a:lnSpc>
                <a:spcPts val="1549"/>
              </a:lnSpc>
              <a:spcBef>
                <a:spcPts val="5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Semi Circula`r Reflectors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3" y="4232201"/>
            <a:ext cx="1401380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KWOHMF+Times-Bold"/>
                <a:cs typeface="KWOHMF+Times-Bold"/>
              </a:rPr>
              <a:t>Corner reflector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36654" y="6360058"/>
            <a:ext cx="4103119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6.5: Square Corner reflector with images used</a:t>
            </a:r>
            <a:r>
              <a:rPr sz="1200" spc="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 the analysis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395" y="6689242"/>
            <a:ext cx="6550477" cy="980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14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Two</a:t>
            </a:r>
            <a:r>
              <a:rPr sz="1200" spc="15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flat</a:t>
            </a:r>
            <a:r>
              <a:rPr sz="1200" spc="15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reflecting</a:t>
            </a:r>
            <a:r>
              <a:rPr sz="1200" spc="14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sheets</a:t>
            </a:r>
            <a:r>
              <a:rPr sz="1200" spc="15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intersecting</a:t>
            </a:r>
            <a:r>
              <a:rPr sz="1200" spc="14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at</a:t>
            </a:r>
            <a:r>
              <a:rPr sz="1200" spc="16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</a:t>
            </a:r>
            <a:r>
              <a:rPr sz="1200" spc="17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angle</a:t>
            </a:r>
            <a:r>
              <a:rPr sz="1200" spc="15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or</a:t>
            </a:r>
            <a:r>
              <a:rPr sz="1200" spc="15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corner</a:t>
            </a:r>
            <a:r>
              <a:rPr sz="1200" spc="15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as</a:t>
            </a:r>
            <a:r>
              <a:rPr sz="1200" spc="16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</a:t>
            </a:r>
            <a:r>
              <a:rPr sz="1200" spc="15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figure</a:t>
            </a:r>
            <a:r>
              <a:rPr sz="1200" spc="16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6.5</a:t>
            </a:r>
            <a:r>
              <a:rPr sz="1200" spc="15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form</a:t>
            </a:r>
            <a:r>
              <a:rPr sz="1200" spc="15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</a:t>
            </a:r>
            <a:r>
              <a:rPr sz="1200" spc="15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effective</a:t>
            </a:r>
          </a:p>
          <a:p>
            <a:pPr marL="25" marR="0">
              <a:lnSpc>
                <a:spcPts val="1327"/>
              </a:lnSpc>
              <a:spcBef>
                <a:spcPts val="2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directional</a:t>
            </a:r>
            <a:r>
              <a:rPr sz="1200" spc="5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antenna.</a:t>
            </a:r>
            <a:r>
              <a:rPr sz="1200" spc="4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When</a:t>
            </a:r>
            <a:r>
              <a:rPr sz="1200" spc="4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corner</a:t>
            </a:r>
            <a:r>
              <a:rPr sz="1200" spc="4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angle</a:t>
            </a:r>
            <a:r>
              <a:rPr sz="1200" spc="6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FSISR+TTE2t00"/>
                <a:cs typeface="VFSISR+TTE2t00"/>
              </a:rPr>
              <a:t>α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=90</a:t>
            </a:r>
            <a:r>
              <a:rPr sz="1200" spc="20" baseline="460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,</a:t>
            </a:r>
            <a:r>
              <a:rPr sz="1200" spc="4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sheets</a:t>
            </a:r>
            <a:r>
              <a:rPr sz="1200" spc="4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intersect</a:t>
            </a:r>
            <a:r>
              <a:rPr sz="1200" spc="5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at</a:t>
            </a:r>
            <a:r>
              <a:rPr sz="1200" spc="5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right</a:t>
            </a:r>
            <a:r>
              <a:rPr sz="1200" spc="5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angles,</a:t>
            </a:r>
            <a:r>
              <a:rPr sz="1200" spc="4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forming</a:t>
            </a:r>
            <a:r>
              <a:rPr sz="1200" spc="3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  <a:r>
              <a:rPr sz="1200" spc="4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square-</a:t>
            </a:r>
          </a:p>
          <a:p>
            <a:pPr marL="1" marR="0">
              <a:lnSpc>
                <a:spcPts val="1086"/>
              </a:lnSpc>
              <a:spcBef>
                <a:spcPts val="2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corner</a:t>
            </a:r>
            <a:r>
              <a:rPr sz="1200" spc="17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reflector.</a:t>
            </a:r>
            <a:r>
              <a:rPr sz="1200" spc="16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Corner</a:t>
            </a:r>
            <a:r>
              <a:rPr sz="1200" spc="17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angles</a:t>
            </a:r>
            <a:r>
              <a:rPr sz="1200" spc="16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both</a:t>
            </a:r>
            <a:r>
              <a:rPr sz="1200" spc="16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greater</a:t>
            </a:r>
            <a:r>
              <a:rPr sz="1200" spc="16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or</a:t>
            </a:r>
            <a:r>
              <a:rPr sz="1200" spc="16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less</a:t>
            </a:r>
            <a:r>
              <a:rPr sz="1200" spc="16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than</a:t>
            </a:r>
            <a:r>
              <a:rPr sz="1200" spc="16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PHUQSB+Times-Roman"/>
                <a:cs typeface="PHUQSB+Times-Roman"/>
              </a:rPr>
              <a:t>90</a:t>
            </a:r>
            <a:r>
              <a:rPr sz="1200" baseline="45999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  <a:r>
              <a:rPr sz="1200" spc="275" baseline="4599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can</a:t>
            </a:r>
            <a:r>
              <a:rPr sz="1200" spc="17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be</a:t>
            </a:r>
            <a:r>
              <a:rPr sz="1200" spc="16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used</a:t>
            </a:r>
            <a:r>
              <a:rPr sz="1200" spc="16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although</a:t>
            </a:r>
            <a:r>
              <a:rPr sz="1200" spc="16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there</a:t>
            </a:r>
            <a:r>
              <a:rPr sz="1200" spc="16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are</a:t>
            </a:r>
            <a:r>
              <a:rPr sz="1200" spc="16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practical</a:t>
            </a:r>
          </a:p>
          <a:p>
            <a:pPr marL="9" marR="0">
              <a:lnSpc>
                <a:spcPts val="1327"/>
              </a:lnSpc>
              <a:spcBef>
                <a:spcPts val="26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disadvantages</a:t>
            </a:r>
            <a:r>
              <a:rPr sz="1200" spc="9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to</a:t>
            </a:r>
            <a:r>
              <a:rPr sz="1200" spc="9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angles</a:t>
            </a:r>
            <a:r>
              <a:rPr sz="1200" spc="9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much</a:t>
            </a:r>
            <a:r>
              <a:rPr sz="1200" spc="9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less</a:t>
            </a:r>
            <a:r>
              <a:rPr sz="1200" spc="9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than</a:t>
            </a:r>
            <a:r>
              <a:rPr sz="1200" spc="9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90.</a:t>
            </a:r>
            <a:r>
              <a:rPr sz="1200" spc="9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  <a:r>
              <a:rPr sz="1200" spc="9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corner</a:t>
            </a:r>
            <a:r>
              <a:rPr sz="1200" spc="9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reflector</a:t>
            </a:r>
            <a:r>
              <a:rPr sz="1200" spc="9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with</a:t>
            </a:r>
            <a:r>
              <a:rPr sz="1200" spc="12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FSISR+TTE2t00"/>
                <a:cs typeface="VFSISR+TTE2t00"/>
              </a:rPr>
              <a:t>α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=180</a:t>
            </a:r>
            <a:r>
              <a:rPr sz="1200" baseline="460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  <a:r>
              <a:rPr sz="1200" spc="203" baseline="4600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200" spc="8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equivalent</a:t>
            </a:r>
            <a:r>
              <a:rPr sz="1200" spc="9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to</a:t>
            </a:r>
            <a:r>
              <a:rPr sz="1200" spc="9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  <a:r>
              <a:rPr sz="1200" spc="9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flat</a:t>
            </a:r>
            <a:r>
              <a:rPr sz="1200" spc="8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sheet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reflector and 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may</a:t>
            </a:r>
            <a:r>
              <a:rPr sz="1200" spc="-3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be</a:t>
            </a:r>
            <a:r>
              <a:rPr sz="1200" spc="-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considered as limiting</a:t>
            </a:r>
            <a:r>
              <a:rPr sz="1200" spc="-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case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corner reflector.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388" y="7873390"/>
            <a:ext cx="6548168" cy="1050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8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Assuming</a:t>
            </a:r>
            <a:r>
              <a:rPr sz="1200" spc="17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perfectly</a:t>
            </a:r>
            <a:r>
              <a:rPr sz="1200" spc="16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conducting</a:t>
            </a:r>
            <a:r>
              <a:rPr sz="1200" spc="17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reflecting</a:t>
            </a:r>
            <a:r>
              <a:rPr sz="1200" spc="17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sheets</a:t>
            </a:r>
            <a:r>
              <a:rPr sz="1200" spc="20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infinite</a:t>
            </a:r>
            <a:r>
              <a:rPr sz="1200" spc="18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extent,</a:t>
            </a:r>
            <a:r>
              <a:rPr sz="1200" spc="19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18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method</a:t>
            </a:r>
            <a:r>
              <a:rPr sz="1200" spc="19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spc="18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images</a:t>
            </a:r>
            <a:r>
              <a:rPr sz="1200" spc="19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can</a:t>
            </a:r>
            <a:r>
              <a:rPr sz="1200" spc="19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be</a:t>
            </a:r>
          </a:p>
          <a:p>
            <a:pPr marL="7" marR="0">
              <a:lnSpc>
                <a:spcPts val="1327"/>
              </a:lnSpc>
              <a:spcBef>
                <a:spcPts val="8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applied</a:t>
            </a:r>
            <a:r>
              <a:rPr sz="1200" spc="7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to</a:t>
            </a:r>
            <a:r>
              <a:rPr sz="1200" spc="6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analyze</a:t>
            </a:r>
            <a:r>
              <a:rPr sz="1200" spc="6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corner</a:t>
            </a:r>
            <a:r>
              <a:rPr sz="1200" spc="6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reflector</a:t>
            </a:r>
            <a:r>
              <a:rPr sz="1200" spc="6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antenna</a:t>
            </a:r>
            <a:r>
              <a:rPr sz="1200" spc="6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for</a:t>
            </a:r>
            <a:r>
              <a:rPr sz="1200" spc="8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angle</a:t>
            </a:r>
            <a:r>
              <a:rPr sz="1200" spc="9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FSISR+TTE2t00"/>
                <a:cs typeface="VFSISR+TTE2t00"/>
              </a:rPr>
              <a:t>α</a:t>
            </a:r>
            <a:r>
              <a:rPr sz="1200" spc="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=</a:t>
            </a:r>
            <a:r>
              <a:rPr sz="1200" spc="6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180°/n,</a:t>
            </a:r>
            <a:r>
              <a:rPr sz="1200" spc="7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where</a:t>
            </a:r>
            <a:r>
              <a:rPr sz="1200" spc="8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n</a:t>
            </a:r>
            <a:r>
              <a:rPr sz="1200" spc="7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200" spc="7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any</a:t>
            </a:r>
            <a:r>
              <a:rPr sz="1200" spc="3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positive</a:t>
            </a:r>
            <a:r>
              <a:rPr sz="1200" spc="6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integer.</a:t>
            </a:r>
            <a:r>
              <a:rPr sz="1200" spc="8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spc="-27" dirty="0">
                <a:solidFill>
                  <a:srgbClr val="000000"/>
                </a:solidFill>
                <a:latin typeface="PHUQSB+Times-Roman"/>
                <a:cs typeface="PHUQSB+Times-Roman"/>
              </a:rPr>
              <a:t>In</a:t>
            </a:r>
          </a:p>
          <a:p>
            <a:pPr marL="12" marR="0">
              <a:lnSpc>
                <a:spcPts val="1086"/>
              </a:lnSpc>
              <a:spcBef>
                <a:spcPts val="2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3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analysis</a:t>
            </a:r>
            <a:r>
              <a:rPr sz="1200" spc="3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spc="3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4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90°</a:t>
            </a:r>
            <a:r>
              <a:rPr sz="1200" spc="3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corner</a:t>
            </a:r>
            <a:r>
              <a:rPr sz="1200" spc="4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reflector</a:t>
            </a:r>
            <a:r>
              <a:rPr sz="1200" spc="3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there</a:t>
            </a:r>
            <a:r>
              <a:rPr sz="1200" spc="4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are</a:t>
            </a:r>
            <a:r>
              <a:rPr sz="1200" spc="4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3</a:t>
            </a:r>
            <a:r>
              <a:rPr sz="1200" spc="3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image</a:t>
            </a:r>
            <a:r>
              <a:rPr sz="1200" spc="3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elements,</a:t>
            </a:r>
            <a:r>
              <a:rPr sz="1200" spc="3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2,</a:t>
            </a:r>
            <a:r>
              <a:rPr sz="1200" spc="3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3</a:t>
            </a:r>
            <a:r>
              <a:rPr sz="1200" spc="3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and</a:t>
            </a:r>
            <a:r>
              <a:rPr sz="1200" spc="3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4,</a:t>
            </a:r>
            <a:r>
              <a:rPr sz="1200" spc="3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located</a:t>
            </a:r>
            <a:r>
              <a:rPr sz="1200" spc="3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shown</a:t>
            </a:r>
            <a:r>
              <a:rPr sz="1200" spc="3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</a:t>
            </a:r>
            <a:r>
              <a:rPr sz="1200" spc="3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</a:t>
            </a:r>
            <a:r>
              <a:rPr sz="1200" spc="2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6.5.</a:t>
            </a:r>
          </a:p>
          <a:p>
            <a:pPr marL="12" marR="0">
              <a:lnSpc>
                <a:spcPts val="1086"/>
              </a:lnSpc>
              <a:spcBef>
                <a:spcPts val="29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driven</a:t>
            </a:r>
            <a:r>
              <a:rPr sz="1200" spc="2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antenna</a:t>
            </a:r>
            <a:r>
              <a:rPr sz="1200" spc="1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1the</a:t>
            </a:r>
            <a:r>
              <a:rPr sz="1200" spc="1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3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images</a:t>
            </a:r>
            <a:r>
              <a:rPr sz="1200" spc="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have currents</a:t>
            </a:r>
            <a:r>
              <a:rPr sz="1200" spc="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 equal</a:t>
            </a:r>
            <a:r>
              <a:rPr sz="1200" spc="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magnitude.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phase of</a:t>
            </a:r>
            <a:r>
              <a:rPr sz="1200" spc="2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currents</a:t>
            </a:r>
            <a:r>
              <a:rPr sz="1200" spc="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</a:t>
            </a:r>
            <a:r>
              <a:rPr sz="1200" spc="3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 and 4</a:t>
            </a:r>
          </a:p>
          <a:p>
            <a:pPr marL="0" marR="0">
              <a:lnSpc>
                <a:spcPts val="1086"/>
              </a:lnSpc>
              <a:spcBef>
                <a:spcPts val="29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200" spc="3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same.</a:t>
            </a:r>
            <a:r>
              <a:rPr sz="1200" spc="3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3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phase</a:t>
            </a:r>
            <a:r>
              <a:rPr sz="1200" spc="3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spc="3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2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currents</a:t>
            </a:r>
            <a:r>
              <a:rPr sz="1200" spc="3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</a:t>
            </a:r>
            <a:r>
              <a:rPr sz="1200" spc="3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200" spc="3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and</a:t>
            </a:r>
            <a:r>
              <a:rPr sz="1200" spc="3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3</a:t>
            </a:r>
            <a:r>
              <a:rPr sz="1200" spc="3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200" spc="3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3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same</a:t>
            </a:r>
            <a:r>
              <a:rPr sz="1200" spc="3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but</a:t>
            </a:r>
            <a:r>
              <a:rPr sz="1200" spc="3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180°</a:t>
            </a:r>
            <a:r>
              <a:rPr sz="1200" spc="3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out</a:t>
            </a:r>
            <a:r>
              <a:rPr sz="1200" spc="3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spc="3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phase</a:t>
            </a:r>
            <a:r>
              <a:rPr sz="1200" spc="3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with</a:t>
            </a:r>
            <a:r>
              <a:rPr sz="1200" spc="3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respect</a:t>
            </a:r>
            <a:r>
              <a:rPr sz="1200" spc="3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3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currents</a:t>
            </a:r>
          </a:p>
          <a:p>
            <a:pPr marL="0" marR="0">
              <a:lnSpc>
                <a:spcPts val="1327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 1and 4. All elements are assumed to be</a:t>
            </a:r>
            <a:r>
              <a:rPr sz="1200" spc="3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/2 long.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385870" y="2528870"/>
            <a:ext cx="5036820" cy="1505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5738" y="171416"/>
            <a:ext cx="3125179" cy="16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VJSNJ+Times-Bold"/>
                <a:cs typeface="TVJSNJ+Times-Bold"/>
              </a:rPr>
              <a:t>Pattern</a:t>
            </a:r>
            <a:r>
              <a:rPr sz="1200" spc="-13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200" dirty="0">
                <a:solidFill>
                  <a:srgbClr val="000000"/>
                </a:solidFill>
                <a:latin typeface="TVJSNJ+Times-Bold"/>
                <a:cs typeface="TVJSNJ+Times-Bold"/>
              </a:rPr>
              <a:t>in spherical co-ordinate system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5738" y="528606"/>
            <a:ext cx="5563875" cy="1632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Beamwidth is associated with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lobes in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antenna pattern. It 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defined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as the angular separation between two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identical points on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opposite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sides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the main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lobe. The most common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type of beamwidth is the half-power (3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dB) beamwidth (HPBW).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find HPBW, in the equation, defining the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radiation pattern, we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set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 equal 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0.5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 solve it for angles. Another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frequently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used measure</a:t>
            </a:r>
            <a:r>
              <a:rPr sz="1400" spc="-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beamwidth is the first-null beamwidth (FNBW),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which is the angular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separation between the first nulls on either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sides of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</a:p>
          <a:p>
            <a:pPr marL="0" marR="0">
              <a:lnSpc>
                <a:spcPts val="1270"/>
              </a:lnSpc>
              <a:spcBef>
                <a:spcPts val="39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main lobe.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57374" y="3957630"/>
            <a:ext cx="3174655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smtClean="0">
                <a:solidFill>
                  <a:srgbClr val="000000"/>
                </a:solidFill>
                <a:latin typeface="TVJSNJ+Times-Bold"/>
                <a:cs typeface="TVJSNJ+Times-Bold"/>
              </a:rPr>
              <a:t>Pattern</a:t>
            </a:r>
            <a:r>
              <a:rPr sz="1400" spc="-13" smtClean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smtClean="0">
                <a:solidFill>
                  <a:srgbClr val="000000"/>
                </a:solidFill>
                <a:latin typeface="TVJSNJ+Times-Bold"/>
                <a:cs typeface="TVJSNJ+Times-Bold"/>
              </a:rPr>
              <a:t>in Cartesian co-ordinate system</a:t>
            </a:r>
            <a:endParaRPr sz="1400" dirty="0">
              <a:solidFill>
                <a:srgbClr val="000000"/>
              </a:solidFill>
              <a:latin typeface="TVJSNJ+Times-Bold"/>
              <a:cs typeface="TVJSNJ+Times-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0118" y="4314820"/>
            <a:ext cx="5463321" cy="40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Beamwidth defines the resolution capability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the antenna: i.e.,</a:t>
            </a:r>
            <a:r>
              <a:rPr sz="1400" spc="-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ability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system</a:t>
            </a:r>
            <a:r>
              <a:rPr sz="1400" spc="-2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 separate two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adjacent targets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53186" y="8757424"/>
            <a:ext cx="228370" cy="175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5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1469129" y="8183880"/>
            <a:ext cx="470922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720593" y="7016509"/>
            <a:ext cx="679708" cy="40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5335" y="6016755"/>
            <a:ext cx="3235441" cy="406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2484" y="5343158"/>
            <a:ext cx="1446281" cy="406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3093" y="1146067"/>
            <a:ext cx="12700" cy="185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3539" y="1146067"/>
            <a:ext cx="12700" cy="185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393" y="948336"/>
            <a:ext cx="4684480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At the point P at a large distance D from the antenna. The field intensity</a:t>
            </a:r>
            <a:r>
              <a:rPr sz="1200" spc="-2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2019" y="1144387"/>
            <a:ext cx="2622527" cy="21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4"/>
              </a:lnSpc>
              <a:spcBef>
                <a:spcPts val="0"/>
              </a:spcBef>
              <a:spcAft>
                <a:spcPts val="0"/>
              </a:spcAft>
            </a:pPr>
            <a:r>
              <a:rPr sz="1200" spc="80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  <a:r>
              <a:rPr sz="1200" spc="-62" dirty="0">
                <a:solidFill>
                  <a:srgbClr val="000000"/>
                </a:solidFill>
                <a:latin typeface="PHUQSB+Times-Roman"/>
                <a:cs typeface="PHUQSB+Times-Roman"/>
              </a:rPr>
              <a:t>(</a:t>
            </a:r>
            <a:r>
              <a:rPr sz="1200" spc="104" dirty="0">
                <a:solidFill>
                  <a:srgbClr val="000000"/>
                </a:solidFill>
                <a:latin typeface="TCSJLQ+Symbol"/>
                <a:cs typeface="TCSJLQ+Symbol"/>
              </a:rPr>
              <a:t>φ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)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kI</a:t>
            </a:r>
            <a:r>
              <a:rPr sz="1200" spc="265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450" spc="-172" dirty="0">
                <a:solidFill>
                  <a:srgbClr val="000000"/>
                </a:solidFill>
                <a:latin typeface="TCSJLQ+Symbol"/>
                <a:cs typeface="TCSJLQ+Symbol"/>
              </a:rPr>
              <a:t>[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400" spc="-69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1200" spc="371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spc="31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spc="143" dirty="0">
                <a:solidFill>
                  <a:srgbClr val="000000"/>
                </a:solidFill>
                <a:latin typeface="TCSJLQ+Symbol"/>
                <a:cs typeface="TCSJLQ+Symbol"/>
              </a:rPr>
              <a:t>φ</a:t>
            </a:r>
            <a:r>
              <a:rPr sz="1400" spc="74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400" spc="-70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1200" spc="348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200" spc="155" dirty="0">
                <a:solidFill>
                  <a:srgbClr val="000000"/>
                </a:solidFill>
                <a:latin typeface="TCSJLQ+Symbol"/>
                <a:cs typeface="TCSJLQ+Symbol"/>
              </a:rPr>
              <a:t>φ</a:t>
            </a:r>
            <a:r>
              <a:rPr sz="1400" spc="-142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450" dirty="0">
                <a:solidFill>
                  <a:srgbClr val="000000"/>
                </a:solidFill>
                <a:latin typeface="TCSJLQ+Symbol"/>
                <a:cs typeface="TCSJLQ+Symbol"/>
              </a:rPr>
              <a:t>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91055" y="1254781"/>
            <a:ext cx="178334" cy="11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2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42215" y="1255231"/>
            <a:ext cx="168348" cy="118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51986" y="1255231"/>
            <a:ext cx="168348" cy="118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39666" y="1272185"/>
            <a:ext cx="2917606" cy="165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</a:t>
            </a:r>
            <a:r>
              <a:rPr sz="1100" spc="-1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(6.9)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71595" y="1586893"/>
            <a:ext cx="3141770" cy="877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Where</a:t>
            </a:r>
          </a:p>
          <a:p>
            <a:pPr marL="0" marR="0">
              <a:lnSpc>
                <a:spcPts val="1086"/>
              </a:lnSpc>
              <a:spcBef>
                <a:spcPts val="293"/>
              </a:spcBef>
              <a:spcAft>
                <a:spcPts val="0"/>
              </a:spcAft>
            </a:pPr>
            <a:r>
              <a:rPr sz="1200" spc="-16" dirty="0">
                <a:solidFill>
                  <a:srgbClr val="000000"/>
                </a:solidFill>
                <a:latin typeface="PHUQSB+Times-Roman"/>
                <a:cs typeface="PHUQSB+Times-Roman"/>
              </a:rPr>
              <a:t>I</a:t>
            </a:r>
            <a:r>
              <a:rPr sz="1200" baseline="-12999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= current in each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element</a:t>
            </a:r>
          </a:p>
          <a:p>
            <a:pPr marL="4" marR="0">
              <a:lnSpc>
                <a:spcPts val="1086"/>
              </a:lnSpc>
              <a:spcBef>
                <a:spcPts val="2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</a:t>
            </a:r>
            <a:r>
              <a:rPr sz="1200" baseline="-12999" dirty="0">
                <a:solidFill>
                  <a:srgbClr val="000000"/>
                </a:solidFill>
                <a:latin typeface="PHUQSB+Times-Roman"/>
                <a:cs typeface="PHUQSB+Times-Roman"/>
              </a:rPr>
              <a:t>r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= spacing</a:t>
            </a:r>
            <a:r>
              <a:rPr sz="1200" spc="-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each element from the corner, rad</a:t>
            </a:r>
          </a:p>
          <a:p>
            <a:pPr marL="152113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=2</a:t>
            </a:r>
            <a:r>
              <a:rPr sz="1200" dirty="0">
                <a:solidFill>
                  <a:srgbClr val="000000"/>
                </a:solidFill>
                <a:latin typeface="VFSISR+TTE2t00"/>
                <a:cs typeface="VFSISR+TTE2t00"/>
              </a:rPr>
              <a:t>π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S/</a:t>
            </a:r>
            <a:r>
              <a:rPr sz="12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</a:p>
          <a:p>
            <a:pPr marL="4" marR="0">
              <a:lnSpc>
                <a:spcPts val="1086"/>
              </a:lnSpc>
              <a:spcBef>
                <a:spcPts val="29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K=constant involving</a:t>
            </a:r>
            <a:r>
              <a:rPr sz="1200" spc="-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distance D,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400" y="2639976"/>
            <a:ext cx="6485783" cy="37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8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For arbitrary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corner angles, analysis involves integrations of cylindrical functions. The emf</a:t>
            </a:r>
            <a:r>
              <a:rPr sz="1200" spc="4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Vt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at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terminals at the center of the driven</a:t>
            </a:r>
            <a:r>
              <a:rPr sz="1200" spc="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element is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71602" y="3042312"/>
            <a:ext cx="1966575" cy="18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V</a:t>
            </a:r>
            <a:r>
              <a:rPr sz="1200" spc="10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=I</a:t>
            </a:r>
            <a:r>
              <a:rPr sz="1200" spc="8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Z</a:t>
            </a:r>
            <a:r>
              <a:rPr sz="1200" spc="50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+I</a:t>
            </a:r>
            <a:r>
              <a:rPr sz="1200" spc="7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</a:t>
            </a:r>
            <a:r>
              <a:rPr sz="1200" spc="59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+I</a:t>
            </a:r>
            <a:r>
              <a:rPr sz="1200" spc="8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Z</a:t>
            </a:r>
            <a:r>
              <a:rPr sz="1200" spc="70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- 2I</a:t>
            </a:r>
            <a:r>
              <a:rPr sz="1200" spc="10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Z</a:t>
            </a:r>
          </a:p>
          <a:p>
            <a:pPr marL="1711448" marR="0">
              <a:lnSpc>
                <a:spcPts val="72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PHUQSB+Times-Roman"/>
                <a:cs typeface="PHUQSB+Times-Roman"/>
              </a:rPr>
              <a:t>12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81327" y="3096692"/>
            <a:ext cx="203355" cy="13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67255" y="3096692"/>
            <a:ext cx="203355" cy="13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812035" y="3096692"/>
            <a:ext cx="255126" cy="13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PHUQSB+Times-Roman"/>
                <a:cs typeface="PHUQSB+Times-Roman"/>
              </a:rPr>
              <a:t>11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49779" y="3096692"/>
            <a:ext cx="203355" cy="13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03703" y="3096692"/>
            <a:ext cx="266438" cy="13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PHUQSB+Times-Roman"/>
                <a:cs typeface="PHUQSB+Times-Roman"/>
              </a:rPr>
              <a:t>1L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50591" y="3096692"/>
            <a:ext cx="203355" cy="13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595371" y="3096692"/>
            <a:ext cx="255126" cy="13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PHUQSB+Times-Roman"/>
                <a:cs typeface="PHUQSB+Times-Roman"/>
              </a:rPr>
              <a:t>14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938271" y="3096692"/>
            <a:ext cx="203355" cy="13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71605" y="3371495"/>
            <a:ext cx="558074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Where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371605" y="3700680"/>
            <a:ext cx="2533112" cy="18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3" dirty="0">
                <a:solidFill>
                  <a:srgbClr val="000000"/>
                </a:solidFill>
                <a:latin typeface="PHUQSB+Times-Roman"/>
                <a:cs typeface="PHUQSB+Times-Roman"/>
              </a:rPr>
              <a:t>Z</a:t>
            </a:r>
            <a:r>
              <a:rPr sz="1200" baseline="-12999" dirty="0">
                <a:solidFill>
                  <a:srgbClr val="000000"/>
                </a:solidFill>
                <a:latin typeface="PHUQSB+Times-Roman"/>
                <a:cs typeface="PHUQSB+Times-Roman"/>
              </a:rPr>
              <a:t>11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= Self-Impedance</a:t>
            </a:r>
            <a:r>
              <a:rPr sz="1200" spc="-9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of driven element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371599" y="4028339"/>
            <a:ext cx="3134899" cy="51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</a:t>
            </a:r>
            <a:r>
              <a:rPr sz="1200" baseline="-12999" dirty="0">
                <a:solidFill>
                  <a:srgbClr val="000000"/>
                </a:solidFill>
                <a:latin typeface="PHUQSB+Times-Roman"/>
                <a:cs typeface="PHUQSB+Times-Roman"/>
              </a:rPr>
              <a:t>1L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=Equivalent loss resistance of driven element</a:t>
            </a:r>
          </a:p>
          <a:p>
            <a:pPr marL="0" marR="0">
              <a:lnSpc>
                <a:spcPts val="1086"/>
              </a:lnSpc>
              <a:spcBef>
                <a:spcPts val="1436"/>
              </a:spcBef>
              <a:spcAft>
                <a:spcPts val="0"/>
              </a:spcAft>
            </a:pPr>
            <a:r>
              <a:rPr sz="1200" spc="-13" dirty="0">
                <a:solidFill>
                  <a:srgbClr val="000000"/>
                </a:solidFill>
                <a:latin typeface="PHUQSB+Times-Roman"/>
                <a:cs typeface="PHUQSB+Times-Roman"/>
              </a:rPr>
              <a:t>Z</a:t>
            </a:r>
            <a:r>
              <a:rPr sz="1200" baseline="-13000" dirty="0">
                <a:solidFill>
                  <a:srgbClr val="000000"/>
                </a:solidFill>
                <a:latin typeface="PHUQSB+Times-Roman"/>
                <a:cs typeface="PHUQSB+Times-Roman"/>
              </a:rPr>
              <a:t>12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=Mutual impedance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element 1 and 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371599" y="4685183"/>
            <a:ext cx="2739381" cy="18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3" dirty="0">
                <a:solidFill>
                  <a:srgbClr val="000000"/>
                </a:solidFill>
                <a:latin typeface="PHUQSB+Times-Roman"/>
                <a:cs typeface="PHUQSB+Times-Roman"/>
              </a:rPr>
              <a:t>Z</a:t>
            </a:r>
            <a:r>
              <a:rPr sz="1200" baseline="-12999" dirty="0">
                <a:solidFill>
                  <a:srgbClr val="000000"/>
                </a:solidFill>
                <a:latin typeface="PHUQSB+Times-Roman"/>
                <a:cs typeface="PHUQSB+Times-Roman"/>
              </a:rPr>
              <a:t>14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=Mutual impedance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element 1 and 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371599" y="5014367"/>
            <a:ext cx="4514271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If</a:t>
            </a:r>
            <a:r>
              <a:rPr sz="1200" spc="2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‘P’ is the power delivered to the driven</a:t>
            </a:r>
            <a:r>
              <a:rPr sz="1200" spc="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element, then from symmetry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406397" y="5384696"/>
            <a:ext cx="246022" cy="174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399033" y="5473490"/>
            <a:ext cx="391968" cy="20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1"/>
              </a:lnSpc>
              <a:spcBef>
                <a:spcPts val="0"/>
              </a:spcBef>
              <a:spcAft>
                <a:spcPts val="0"/>
              </a:spcAft>
            </a:pPr>
            <a:r>
              <a:rPr sz="1200" spc="44" dirty="0">
                <a:solidFill>
                  <a:srgbClr val="000000"/>
                </a:solidFill>
                <a:latin typeface="TUCHPM+Times-Italic"/>
                <a:cs typeface="TUCHPM+Times-Italic"/>
              </a:rPr>
              <a:t>I</a:t>
            </a:r>
            <a:r>
              <a:rPr sz="1050" baseline="-2500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050" spc="255" baseline="-2500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798534" y="5592362"/>
            <a:ext cx="1362899" cy="210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682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803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731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</a:p>
          <a:p>
            <a:pPr marL="85155" marR="0">
              <a:lnSpc>
                <a:spcPts val="638"/>
              </a:lnSpc>
              <a:spcBef>
                <a:spcPts val="0"/>
              </a:spcBef>
              <a:spcAft>
                <a:spcPts val="0"/>
              </a:spcAft>
            </a:pPr>
            <a:r>
              <a:rPr sz="7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11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223510" y="5683929"/>
            <a:ext cx="228769" cy="119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8"/>
              </a:lnSpc>
              <a:spcBef>
                <a:spcPts val="0"/>
              </a:spcBef>
              <a:spcAft>
                <a:spcPts val="0"/>
              </a:spcAft>
            </a:pPr>
            <a:r>
              <a:rPr sz="7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578615" y="5683929"/>
            <a:ext cx="223712" cy="119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8"/>
              </a:lnSpc>
              <a:spcBef>
                <a:spcPts val="0"/>
              </a:spcBef>
              <a:spcAft>
                <a:spcPts val="0"/>
              </a:spcAft>
            </a:pPr>
            <a:r>
              <a:rPr sz="7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14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000754" y="5683929"/>
            <a:ext cx="223712" cy="119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8"/>
              </a:lnSpc>
              <a:spcBef>
                <a:spcPts val="0"/>
              </a:spcBef>
              <a:spcAft>
                <a:spcPts val="0"/>
              </a:spcAft>
            </a:pPr>
            <a:r>
              <a:rPr sz="7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12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162298" y="5686451"/>
            <a:ext cx="2841077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 (6.10)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267712" y="6058304"/>
            <a:ext cx="246022" cy="174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41945" y="6128575"/>
            <a:ext cx="735431" cy="207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sz="1200" spc="70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  <a:r>
              <a:rPr sz="1400" spc="-178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200" spc="143" dirty="0">
                <a:solidFill>
                  <a:srgbClr val="000000"/>
                </a:solidFill>
                <a:latin typeface="TCSJLQ+Symbol"/>
                <a:cs typeface="TCSJLQ+Symbol"/>
              </a:rPr>
              <a:t>φ</a:t>
            </a:r>
            <a:r>
              <a:rPr sz="1400" spc="146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0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k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019042" y="6125915"/>
            <a:ext cx="1903075" cy="211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3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42" dirty="0">
                <a:solidFill>
                  <a:srgbClr val="000000"/>
                </a:solidFill>
                <a:latin typeface="TCSJLQ+Symbol"/>
                <a:cs typeface="TCSJLQ+Symbol"/>
              </a:rPr>
              <a:t>[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400" spc="-81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1200" spc="419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spc="142" dirty="0">
                <a:solidFill>
                  <a:srgbClr val="000000"/>
                </a:solidFill>
                <a:latin typeface="TCSJLQ+Symbol"/>
                <a:cs typeface="TCSJLQ+Symbol"/>
              </a:rPr>
              <a:t>φ</a:t>
            </a:r>
            <a:r>
              <a:rPr sz="1400" spc="74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400" spc="-69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1200" spc="396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200" spc="141" dirty="0">
                <a:solidFill>
                  <a:srgbClr val="000000"/>
                </a:solidFill>
                <a:latin typeface="TCSJLQ+Symbol"/>
                <a:cs typeface="TCSJLQ+Symbol"/>
              </a:rPr>
              <a:t>φ</a:t>
            </a:r>
            <a:r>
              <a:rPr sz="1400" spc="-141" dirty="0">
                <a:solidFill>
                  <a:srgbClr val="000000"/>
                </a:solidFill>
                <a:latin typeface="TCSJLQ+Symbol"/>
                <a:cs typeface="TCSJLQ+Symbol"/>
              </a:rPr>
              <a:t>)]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401608" y="6237588"/>
            <a:ext cx="168118" cy="11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6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312921" y="6237588"/>
            <a:ext cx="168118" cy="11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6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661229" y="6265970"/>
            <a:ext cx="1361520" cy="210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684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814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743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00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</a:p>
          <a:p>
            <a:pPr marL="85295" marR="0">
              <a:lnSpc>
                <a:spcPts val="638"/>
              </a:lnSpc>
              <a:spcBef>
                <a:spcPts val="0"/>
              </a:spcBef>
              <a:spcAft>
                <a:spcPts val="0"/>
              </a:spcAft>
            </a:pPr>
            <a:r>
              <a:rPr sz="7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11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084826" y="6357537"/>
            <a:ext cx="230300" cy="119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8"/>
              </a:lnSpc>
              <a:spcBef>
                <a:spcPts val="0"/>
              </a:spcBef>
              <a:spcAft>
                <a:spcPts val="0"/>
              </a:spcAft>
            </a:pPr>
            <a:r>
              <a:rPr sz="700" spc="22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439931" y="6357537"/>
            <a:ext cx="223712" cy="119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8"/>
              </a:lnSpc>
              <a:spcBef>
                <a:spcPts val="0"/>
              </a:spcBef>
              <a:spcAft>
                <a:spcPts val="0"/>
              </a:spcAft>
            </a:pPr>
            <a:r>
              <a:rPr sz="7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14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862071" y="6357537"/>
            <a:ext cx="223712" cy="119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8"/>
              </a:lnSpc>
              <a:spcBef>
                <a:spcPts val="0"/>
              </a:spcBef>
              <a:spcAft>
                <a:spcPts val="0"/>
              </a:spcAft>
            </a:pPr>
            <a:r>
              <a:rPr sz="7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12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809742" y="6360059"/>
            <a:ext cx="1217770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 (6.11)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914395" y="6687719"/>
            <a:ext cx="3114566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Field</a:t>
            </a:r>
            <a:r>
              <a:rPr sz="1200" spc="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Intensity</a:t>
            </a:r>
            <a:r>
              <a:rPr sz="1200" spc="-2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at</a:t>
            </a:r>
            <a:r>
              <a:rPr sz="1200" spc="1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‘P’ with reflector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removed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061971" y="7058048"/>
            <a:ext cx="246022" cy="174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941912" y="7128138"/>
            <a:ext cx="910723" cy="226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sz="1200" spc="82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  <a:r>
              <a:rPr sz="1050" spc="10" baseline="-23863" dirty="0">
                <a:solidFill>
                  <a:srgbClr val="000000"/>
                </a:solidFill>
                <a:latin typeface="TUCHPM+Times-Italic"/>
                <a:cs typeface="TUCHPM+Times-Italic"/>
              </a:rPr>
              <a:t>HW</a:t>
            </a:r>
            <a:r>
              <a:rPr sz="1050" spc="-15" baseline="-23863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400" spc="-178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200" spc="143" dirty="0">
                <a:solidFill>
                  <a:srgbClr val="000000"/>
                </a:solidFill>
                <a:latin typeface="TCSJLQ+Symbol"/>
                <a:cs typeface="TCSJLQ+Symbol"/>
              </a:rPr>
              <a:t>φ</a:t>
            </a:r>
            <a:r>
              <a:rPr sz="1400" spc="146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k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838089" y="7265714"/>
            <a:ext cx="653814" cy="210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1"/>
              </a:lnSpc>
              <a:spcBef>
                <a:spcPts val="0"/>
              </a:spcBef>
              <a:spcAft>
                <a:spcPts val="0"/>
              </a:spcAft>
            </a:pPr>
            <a:r>
              <a:rPr sz="1800" spc="-62" baseline="44571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7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11</a:t>
            </a:r>
            <a:r>
              <a:rPr sz="700" spc="14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800" baseline="44571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800" spc="-149" baseline="445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61" baseline="44571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7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429255" y="7359802"/>
            <a:ext cx="3552946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 (6.12)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914397" y="7656537"/>
            <a:ext cx="5742141" cy="206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Gain in the field intensity</a:t>
            </a:r>
            <a:r>
              <a:rPr sz="1200" spc="-2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of a square corner reflector antenna over a single</a:t>
            </a:r>
            <a:r>
              <a:rPr sz="1200" spc="4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/2 antenna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572767" y="7996400"/>
            <a:ext cx="438780" cy="206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6"/>
              </a:lnSpc>
              <a:spcBef>
                <a:spcPts val="0"/>
              </a:spcBef>
              <a:spcAft>
                <a:spcPts val="0"/>
              </a:spcAft>
            </a:pPr>
            <a:r>
              <a:rPr sz="1200" spc="71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  <a:r>
              <a:rPr sz="1400" spc="-190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200" spc="155" dirty="0">
                <a:solidFill>
                  <a:srgbClr val="000000"/>
                </a:solidFill>
                <a:latin typeface="TCSJLQ+Symbol"/>
                <a:cs typeface="TCSJLQ+Symbol"/>
              </a:rPr>
              <a:t>φ</a:t>
            </a:r>
            <a:r>
              <a:rPr sz="1400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932688" y="8092412"/>
            <a:ext cx="626126" cy="224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6"/>
              </a:lnSpc>
              <a:spcBef>
                <a:spcPts val="0"/>
              </a:spcBef>
              <a:spcAft>
                <a:spcPts val="0"/>
              </a:spcAft>
            </a:pPr>
            <a:r>
              <a:rPr sz="1800" spc="166" baseline="42857" dirty="0">
                <a:solidFill>
                  <a:srgbClr val="000000"/>
                </a:solidFill>
                <a:latin typeface="TUCHPM+Times-Italic"/>
                <a:cs typeface="TUCHPM+Times-Italic"/>
              </a:rPr>
              <a:t>G</a:t>
            </a: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f</a:t>
            </a:r>
            <a:r>
              <a:rPr sz="700" spc="158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2100" spc="-178" baseline="42857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800" spc="142" baseline="42857" dirty="0">
                <a:solidFill>
                  <a:srgbClr val="000000"/>
                </a:solidFill>
                <a:latin typeface="TCSJLQ+Symbol"/>
                <a:cs typeface="TCSJLQ+Symbol"/>
              </a:rPr>
              <a:t>φ</a:t>
            </a:r>
            <a:r>
              <a:rPr sz="2100" spc="146" baseline="42857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800" baseline="42857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761743" y="8209760"/>
            <a:ext cx="336623" cy="206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6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90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200" spc="154" dirty="0">
                <a:solidFill>
                  <a:srgbClr val="000000"/>
                </a:solidFill>
                <a:latin typeface="TCSJLQ+Symbol"/>
                <a:cs typeface="TCSJLQ+Symbol"/>
              </a:rPr>
              <a:t>φ</a:t>
            </a:r>
            <a:r>
              <a:rPr sz="1400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484375" y="8237719"/>
            <a:ext cx="374260" cy="19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800" spc="83" baseline="41142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HW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2420112" y="4472940"/>
            <a:ext cx="3400044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101340" y="2529840"/>
            <a:ext cx="2057399" cy="1097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953" y="8532876"/>
            <a:ext cx="515118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9902" y="944903"/>
            <a:ext cx="3241551" cy="411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49925" y="979216"/>
            <a:ext cx="655340" cy="209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1"/>
              </a:lnSpc>
              <a:spcBef>
                <a:spcPts val="0"/>
              </a:spcBef>
              <a:spcAft>
                <a:spcPts val="0"/>
              </a:spcAft>
            </a:pPr>
            <a:r>
              <a:rPr sz="1800" spc="-62" baseline="42857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7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11</a:t>
            </a:r>
            <a:r>
              <a:rPr sz="700" spc="15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800" baseline="42857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800" spc="-149" baseline="428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61" baseline="42857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700" spc="22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2688" y="1061176"/>
            <a:ext cx="762412" cy="226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6"/>
              </a:lnSpc>
              <a:spcBef>
                <a:spcPts val="0"/>
              </a:spcBef>
              <a:spcAft>
                <a:spcPts val="0"/>
              </a:spcAft>
            </a:pPr>
            <a:r>
              <a:rPr sz="1200" spc="166" dirty="0">
                <a:solidFill>
                  <a:srgbClr val="000000"/>
                </a:solidFill>
                <a:latin typeface="TUCHPM+Times-Italic"/>
                <a:cs typeface="TUCHPM+Times-Italic"/>
              </a:rPr>
              <a:t>G</a:t>
            </a:r>
            <a:r>
              <a:rPr sz="1050" baseline="-23684" dirty="0">
                <a:solidFill>
                  <a:srgbClr val="000000"/>
                </a:solidFill>
                <a:latin typeface="TUCHPM+Times-Italic"/>
                <a:cs typeface="TUCHPM+Times-Italic"/>
              </a:rPr>
              <a:t>f</a:t>
            </a:r>
            <a:r>
              <a:rPr sz="1050" spc="70" baseline="-23684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400" spc="-178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200" spc="142" dirty="0">
                <a:solidFill>
                  <a:srgbClr val="000000"/>
                </a:solidFill>
                <a:latin typeface="TCSJLQ+Symbol"/>
                <a:cs typeface="TCSJLQ+Symbol"/>
              </a:rPr>
              <a:t>φ</a:t>
            </a:r>
            <a:r>
              <a:rPr sz="1400" spc="147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0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26662" y="1058515"/>
            <a:ext cx="1906276" cy="21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54" dirty="0">
                <a:solidFill>
                  <a:srgbClr val="000000"/>
                </a:solidFill>
                <a:latin typeface="TCSJLQ+Symbol"/>
                <a:cs typeface="TCSJLQ+Symbol"/>
              </a:rPr>
              <a:t>[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400" spc="-69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1200" spc="419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spc="143" dirty="0">
                <a:solidFill>
                  <a:srgbClr val="000000"/>
                </a:solidFill>
                <a:latin typeface="TCSJLQ+Symbol"/>
                <a:cs typeface="TCSJLQ+Symbol"/>
              </a:rPr>
              <a:t>φ</a:t>
            </a:r>
            <a:r>
              <a:rPr sz="1400" spc="74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00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400" spc="-69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1200" spc="396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200" spc="141" dirty="0">
                <a:solidFill>
                  <a:srgbClr val="000000"/>
                </a:solidFill>
                <a:latin typeface="TCSJLQ+Symbol"/>
                <a:cs typeface="TCSJLQ+Symbol"/>
              </a:rPr>
              <a:t>φ</a:t>
            </a:r>
            <a:r>
              <a:rPr sz="1400" spc="-141" dirty="0">
                <a:solidFill>
                  <a:srgbClr val="000000"/>
                </a:solidFill>
                <a:latin typeface="TCSJLQ+Symbol"/>
                <a:cs typeface="TCSJLQ+Symbol"/>
              </a:rPr>
              <a:t>)]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09233" y="1170291"/>
            <a:ext cx="168118" cy="11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6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22067" y="1170291"/>
            <a:ext cx="168118" cy="11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6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65944" y="1198672"/>
            <a:ext cx="1362899" cy="210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683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803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743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48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</a:p>
          <a:p>
            <a:pPr marL="85157" marR="0">
              <a:lnSpc>
                <a:spcPts val="638"/>
              </a:lnSpc>
              <a:spcBef>
                <a:spcPts val="0"/>
              </a:spcBef>
              <a:spcAft>
                <a:spcPts val="0"/>
              </a:spcAft>
            </a:pPr>
            <a:r>
              <a:rPr sz="7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11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90922" y="1290239"/>
            <a:ext cx="228771" cy="119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8"/>
              </a:lnSpc>
              <a:spcBef>
                <a:spcPts val="0"/>
              </a:spcBef>
              <a:spcAft>
                <a:spcPts val="0"/>
              </a:spcAft>
            </a:pPr>
            <a:r>
              <a:rPr sz="7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46027" y="1290239"/>
            <a:ext cx="223712" cy="119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8"/>
              </a:lnSpc>
              <a:spcBef>
                <a:spcPts val="0"/>
              </a:spcBef>
              <a:spcAft>
                <a:spcPts val="0"/>
              </a:spcAft>
            </a:pPr>
            <a:r>
              <a:rPr sz="7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14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68166" y="1290239"/>
            <a:ext cx="223712" cy="119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8"/>
              </a:lnSpc>
              <a:spcBef>
                <a:spcPts val="0"/>
              </a:spcBef>
              <a:spcAft>
                <a:spcPts val="0"/>
              </a:spcAft>
            </a:pPr>
            <a:r>
              <a:rPr sz="7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12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829554" y="1292761"/>
            <a:ext cx="148304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-------------------(6.13)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396" y="1620421"/>
            <a:ext cx="6551530" cy="784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3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Where</a:t>
            </a:r>
            <a:r>
              <a:rPr sz="1200" spc="19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19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expression</a:t>
            </a:r>
            <a:r>
              <a:rPr sz="1200" spc="20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</a:t>
            </a:r>
            <a:r>
              <a:rPr sz="1200" spc="18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brackets</a:t>
            </a:r>
            <a:r>
              <a:rPr sz="1200" spc="20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200" spc="20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19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pattern</a:t>
            </a:r>
            <a:r>
              <a:rPr sz="1200" spc="2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factor</a:t>
            </a:r>
            <a:r>
              <a:rPr sz="1200" spc="20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and</a:t>
            </a:r>
            <a:r>
              <a:rPr sz="1200" spc="20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19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expression</a:t>
            </a:r>
            <a:r>
              <a:rPr sz="1200" spc="20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included</a:t>
            </a:r>
            <a:r>
              <a:rPr sz="1200" spc="20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under</a:t>
            </a:r>
            <a:r>
              <a:rPr sz="1200" spc="20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</a:p>
          <a:p>
            <a:pPr marL="2" marR="0">
              <a:lnSpc>
                <a:spcPts val="1405"/>
              </a:lnSpc>
              <a:spcBef>
                <a:spcPts val="19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radical</a:t>
            </a:r>
            <a:r>
              <a:rPr sz="1200" spc="5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sign</a:t>
            </a:r>
            <a:r>
              <a:rPr sz="1200" spc="4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200" spc="4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coupling</a:t>
            </a:r>
            <a:r>
              <a:rPr sz="1200" spc="3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factor.</a:t>
            </a:r>
            <a:r>
              <a:rPr sz="1200" spc="4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3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pattern</a:t>
            </a:r>
            <a:r>
              <a:rPr sz="1200" spc="4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shape</a:t>
            </a:r>
            <a:r>
              <a:rPr sz="1200" spc="4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200" spc="4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  <a:r>
              <a:rPr sz="1200" spc="5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function</a:t>
            </a:r>
            <a:r>
              <a:rPr sz="1200" spc="4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spc="4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both</a:t>
            </a:r>
            <a:r>
              <a:rPr sz="1200" spc="5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angle</a:t>
            </a:r>
            <a:r>
              <a:rPr sz="1200" spc="10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VNRAJO+TT161t00"/>
                <a:cs typeface="VNRAJO+TT161t00"/>
              </a:rPr>
              <a:t>&amp;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,</a:t>
            </a:r>
            <a:r>
              <a:rPr sz="1200" spc="4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and</a:t>
            </a:r>
            <a:r>
              <a:rPr sz="1200" spc="4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antenna-</a:t>
            </a:r>
          </a:p>
          <a:p>
            <a:pPr marL="8" marR="0">
              <a:lnSpc>
                <a:spcPts val="1086"/>
              </a:lnSpc>
              <a:spcBef>
                <a:spcPts val="51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to-corner</a:t>
            </a:r>
            <a:r>
              <a:rPr sz="1200" spc="2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spacing S. For the 60°</a:t>
            </a:r>
            <a:r>
              <a:rPr sz="1200" spc="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corner the</a:t>
            </a:r>
            <a:r>
              <a:rPr sz="1200" spc="1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analysis</a:t>
            </a:r>
            <a:r>
              <a:rPr sz="1200" spc="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requires</a:t>
            </a:r>
            <a:r>
              <a:rPr sz="1200" spc="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  <a:r>
              <a:rPr sz="1200" spc="1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total</a:t>
            </a:r>
            <a:r>
              <a:rPr sz="1200" spc="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of 6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elements,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actual</a:t>
            </a:r>
            <a:r>
              <a:rPr sz="1200" spc="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antenna and</a:t>
            </a:r>
            <a:r>
              <a:rPr sz="1200" spc="6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5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images</a:t>
            </a:r>
            <a:r>
              <a:rPr sz="1200" spc="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as in Fig.6.6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77799" y="3816504"/>
            <a:ext cx="4020829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6.6 : A 60 deg</a:t>
            </a:r>
            <a:r>
              <a:rPr sz="1200" spc="-2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corner reflector with images used in analysis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393" y="4151430"/>
            <a:ext cx="1649467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KWOHMF+Times-Bold"/>
                <a:cs typeface="KWOHMF+Times-Bold"/>
              </a:rPr>
              <a:t>Parabolic reflectors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14410" y="6951370"/>
            <a:ext cx="6511103" cy="525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88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Suppose that we have a point source and that we wish to produce a plane-wave front over a large</a:t>
            </a:r>
          </a:p>
          <a:p>
            <a:pPr marL="0" marR="0">
              <a:lnSpc>
                <a:spcPts val="1086"/>
              </a:lnSpc>
              <a:spcBef>
                <a:spcPts val="28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aperture </a:t>
            </a:r>
            <a:r>
              <a:rPr sz="1200" spc="23" dirty="0">
                <a:solidFill>
                  <a:srgbClr val="000000"/>
                </a:solidFill>
                <a:latin typeface="PHUQSB+Times-Roman"/>
                <a:cs typeface="PHUQSB+Times-Roman"/>
              </a:rPr>
              <a:t>by</a:t>
            </a:r>
            <a:r>
              <a:rPr sz="1200" spc="-4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means of a sheet reflector. Referring</a:t>
            </a:r>
            <a:r>
              <a:rPr sz="1200" spc="-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PHUQSB+Times-Roman"/>
                <a:cs typeface="PHUQSB+Times-Roman"/>
              </a:rPr>
              <a:t>to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Fig. 6.7(a), it is then required that the distance from</a:t>
            </a:r>
          </a:p>
          <a:p>
            <a:pPr marL="0" marR="0">
              <a:lnSpc>
                <a:spcPts val="1086"/>
              </a:lnSpc>
              <a:spcBef>
                <a:spcPts val="2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source to the plane-wave front via path 1 and 2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be equal or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4410" y="7653934"/>
            <a:ext cx="2096655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parabola-general properties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37646" y="7972600"/>
            <a:ext cx="1193903" cy="18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sz="1200" spc="58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  <a:r>
              <a:rPr sz="1200" spc="28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49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-50" dirty="0">
                <a:solidFill>
                  <a:srgbClr val="000000"/>
                </a:solidFill>
                <a:latin typeface="PHUQSB+Times-Roman"/>
                <a:cs typeface="PHUQSB+Times-Roman"/>
              </a:rPr>
              <a:t>(1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spc="155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08631" y="8041029"/>
            <a:ext cx="3755706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--------------------------------------------------------------- (6.14)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79219" y="8371162"/>
            <a:ext cx="318504" cy="174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6"/>
              </a:lnSpc>
              <a:spcBef>
                <a:spcPts val="0"/>
              </a:spcBef>
              <a:spcAft>
                <a:spcPts val="0"/>
              </a:spcAft>
            </a:pPr>
            <a:r>
              <a:rPr sz="1200" spc="48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41831" y="8459329"/>
            <a:ext cx="370788" cy="183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35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97857" y="8576676"/>
            <a:ext cx="646990" cy="183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sz="1200" spc="132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52599" y="8617102"/>
            <a:ext cx="4211425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------------------------------------------------------------------------ (6.15)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2426208" y="5655564"/>
            <a:ext cx="3857244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393" y="948336"/>
            <a:ext cx="6480146" cy="9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6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Referring</a:t>
            </a:r>
            <a:r>
              <a:rPr sz="1200" spc="-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to Fig. 6.7(b),</a:t>
            </a:r>
            <a:r>
              <a:rPr sz="1200" spc="1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-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parabolic curve 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may</a:t>
            </a:r>
            <a:r>
              <a:rPr sz="1200" spc="-3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be</a:t>
            </a:r>
            <a:r>
              <a:rPr sz="1200" spc="-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defined</a:t>
            </a:r>
            <a:r>
              <a:rPr sz="1200" spc="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as follows.</a:t>
            </a:r>
            <a:r>
              <a:rPr sz="1200" spc="-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distance from any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point P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on a parabolic curve to a fixed point</a:t>
            </a:r>
            <a:r>
              <a:rPr sz="1200" spc="2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F, called the focus, is equal to the perpendicular distance to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 fixed line called the directrix.</a:t>
            </a:r>
            <a:r>
              <a:rPr sz="1200" spc="2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Thus, in Fig.6.7(b), PF</a:t>
            </a:r>
            <a:r>
              <a:rPr sz="1200" spc="-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= PQ. Referring</a:t>
            </a:r>
            <a:r>
              <a:rPr sz="1200" spc="-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now to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Fig.6.7(c), let AA’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be</a:t>
            </a:r>
            <a:r>
              <a:rPr sz="1200" spc="-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</a:p>
          <a:p>
            <a:pPr marL="0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line normal to the axis at an arbitrary</a:t>
            </a:r>
            <a:r>
              <a:rPr sz="1200" spc="-2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distance QS from the directrix. Since</a:t>
            </a:r>
            <a:r>
              <a:rPr sz="1200" spc="2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PS =</a:t>
            </a:r>
            <a:r>
              <a:rPr sz="1200" spc="-1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QS — PQ and PF</a:t>
            </a:r>
            <a:r>
              <a:rPr sz="1200" spc="-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=</a:t>
            </a:r>
          </a:p>
          <a:p>
            <a:pPr marL="0" marR="0">
              <a:lnSpc>
                <a:spcPts val="1086"/>
              </a:lnSpc>
              <a:spcBef>
                <a:spcPts val="4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PQ, it follows that the distance from the focus to S</a:t>
            </a:r>
            <a:r>
              <a:rPr sz="1200" spc="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3" y="2083716"/>
            <a:ext cx="1640024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PF+PS=PF+QS-PQ=QS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3" y="2411376"/>
            <a:ext cx="6539448" cy="1788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6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Thus, a property</a:t>
            </a:r>
            <a:r>
              <a:rPr sz="1200" spc="-2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 parabolic reflector is that waves from an isotropic source at the focus that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are reflected from the parabola arrive at a line</a:t>
            </a:r>
            <a:r>
              <a:rPr sz="1200" spc="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AA’ with equal phase. The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“image” of the focus is the</a:t>
            </a:r>
          </a:p>
          <a:p>
            <a:pPr marL="0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directrix</a:t>
            </a:r>
            <a:r>
              <a:rPr sz="1200" spc="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and the reflected field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along</a:t>
            </a:r>
            <a:r>
              <a:rPr sz="1200" spc="-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-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Jine</a:t>
            </a:r>
            <a:r>
              <a:rPr sz="1200" spc="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 A’ appears as though it originated</a:t>
            </a:r>
            <a:r>
              <a:rPr sz="1200" spc="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at the directrix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as a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plane wave. The plane BB’ (Fig. 6.7c) at which a reflector is cut off is called the</a:t>
            </a:r>
            <a:r>
              <a:rPr sz="1200" spc="2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aperture plane</a:t>
            </a:r>
            <a:r>
              <a:rPr sz="900" dirty="0">
                <a:solidFill>
                  <a:srgbClr val="000000"/>
                </a:solidFill>
                <a:latin typeface="TUCHPM+Times-Italic"/>
                <a:cs typeface="TUCHPM+Times-Italic"/>
              </a:rPr>
              <a:t>.</a:t>
            </a:r>
          </a:p>
          <a:p>
            <a:pPr marL="0" marR="0">
              <a:lnSpc>
                <a:spcPts val="1086"/>
              </a:lnSpc>
              <a:spcBef>
                <a:spcPts val="4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 cylindrical parabola converts</a:t>
            </a:r>
            <a:r>
              <a:rPr sz="1200" spc="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 cylindrical wave radiated </a:t>
            </a:r>
            <a:r>
              <a:rPr sz="1200" spc="23" dirty="0">
                <a:solidFill>
                  <a:srgbClr val="000000"/>
                </a:solidFill>
                <a:latin typeface="PHUQSB+Times-Roman"/>
                <a:cs typeface="PHUQSB+Times-Roman"/>
              </a:rPr>
              <a:t>by</a:t>
            </a:r>
            <a:r>
              <a:rPr sz="1200" spc="-4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 in-phase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line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source at the focus,</a:t>
            </a:r>
            <a:r>
              <a:rPr sz="1200" spc="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as in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Fig. 6.7a, into a plane wave at the</a:t>
            </a:r>
            <a:r>
              <a:rPr sz="1200" spc="-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aperture,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or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 paraboloid-of-revolution converts a spherical wave from</a:t>
            </a:r>
          </a:p>
          <a:p>
            <a:pPr marL="0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 isotropic source at the focus,</a:t>
            </a:r>
            <a:r>
              <a:rPr sz="1200" spc="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as in Fig.</a:t>
            </a:r>
            <a:r>
              <a:rPr sz="1200" spc="2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6.7b, into a uniform plane wave at the</a:t>
            </a:r>
            <a:r>
              <a:rPr sz="1200" spc="-1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aperture. Confining our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attention to a single </a:t>
            </a:r>
            <a:r>
              <a:rPr sz="1200" spc="13" dirty="0">
                <a:solidFill>
                  <a:srgbClr val="000000"/>
                </a:solidFill>
                <a:latin typeface="PHUQSB+Times-Roman"/>
                <a:cs typeface="PHUQSB+Times-Roman"/>
              </a:rPr>
              <a:t>ray</a:t>
            </a:r>
            <a:r>
              <a:rPr sz="1200" spc="-3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or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wave path, the paraboloid has the property</a:t>
            </a:r>
            <a:r>
              <a:rPr sz="1200" spc="-2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of directing</a:t>
            </a:r>
            <a:r>
              <a:rPr sz="1200" spc="-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or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collimating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radiation from the focus into a beam parallel to the axis.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3" y="4352951"/>
            <a:ext cx="6476762" cy="1183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6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presence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primary</a:t>
            </a:r>
            <a:r>
              <a:rPr sz="1200" spc="-3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antenna in the path of the reflected wave,</a:t>
            </a:r>
            <a:r>
              <a:rPr sz="1200" spc="3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as in the above examples,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has two principle disadvantages.</a:t>
            </a:r>
            <a:r>
              <a:rPr sz="1200" spc="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These are,</a:t>
            </a:r>
            <a:r>
              <a:rPr sz="1200" spc="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first, that waves reflected from</a:t>
            </a:r>
            <a:r>
              <a:rPr sz="1200" spc="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parabola back to the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primary</a:t>
            </a:r>
            <a:r>
              <a:rPr sz="1200" spc="-2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antenna produce interaction and mismatching.</a:t>
            </a:r>
            <a:r>
              <a:rPr sz="1200" spc="1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Second, the primary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antenna acts as an</a:t>
            </a:r>
          </a:p>
          <a:p>
            <a:pPr marL="0" marR="0">
              <a:lnSpc>
                <a:spcPts val="1086"/>
              </a:lnSpc>
              <a:spcBef>
                <a:spcPts val="4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obstruction, blocking</a:t>
            </a:r>
            <a:r>
              <a:rPr sz="1200" spc="-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out</a:t>
            </a:r>
            <a:r>
              <a:rPr sz="1200" spc="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central portion of the aperture and increasing</a:t>
            </a:r>
            <a:r>
              <a:rPr sz="1200" spc="-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spc="3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200" spc="-4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minor lobes. To avoid</a:t>
            </a:r>
          </a:p>
          <a:p>
            <a:pPr marL="0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both effects, a portion of the paraboloid can be used and the primary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antenna displaced as in Fig.</a:t>
            </a:r>
            <a:r>
              <a:rPr sz="1200" spc="5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6.8.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This is called an offset feed.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59963" y="7670698"/>
            <a:ext cx="2858569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</a:t>
            </a:r>
            <a:r>
              <a:rPr sz="1200" spc="-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6.8 : Parabolic reflector with Offset feed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1391405" y="914400"/>
            <a:ext cx="3546348" cy="2174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64913" y="8625840"/>
            <a:ext cx="51511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953" y="7752589"/>
            <a:ext cx="51511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9298" y="7110986"/>
            <a:ext cx="976879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8777" y="7110986"/>
            <a:ext cx="179832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63039" y="3273959"/>
            <a:ext cx="5450783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6.9 : Cross Sections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of cylinderical parabola (a) and of paraboloid</a:t>
            </a:r>
            <a:r>
              <a:rPr sz="1200" spc="-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of revolution (b)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393" y="3802787"/>
            <a:ext cx="6545594" cy="9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Let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us next develop an expression for the field distribution across the aperture </a:t>
            </a:r>
            <a:r>
              <a:rPr sz="1200" spc="-13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 a parabolic reflector.</a:t>
            </a:r>
          </a:p>
          <a:p>
            <a:pPr marL="0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Since the development is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simpler for a cylindrical</a:t>
            </a:r>
            <a:r>
              <a:rPr sz="1200" spc="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parabola, this</a:t>
            </a:r>
            <a:r>
              <a:rPr sz="1200" spc="3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case is treated first, as an introduction to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case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for a paraboloid.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Consider a</a:t>
            </a:r>
            <a:r>
              <a:rPr sz="1200" spc="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cylindrical parabolic reflector with line source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as in Fig.</a:t>
            </a:r>
            <a:r>
              <a:rPr sz="1200" spc="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6.9a.</a:t>
            </a:r>
            <a:r>
              <a:rPr sz="1200" spc="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</a:p>
          <a:p>
            <a:pPr marL="0" marR="0">
              <a:lnSpc>
                <a:spcPts val="1086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line source is isotropic in a plane perpendicular to its axis (plane of page). For a</a:t>
            </a:r>
            <a:r>
              <a:rPr sz="1200" spc="-1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unit distance in</a:t>
            </a:r>
            <a:r>
              <a:rPr sz="1200" spc="5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z</a:t>
            </a:r>
          </a:p>
          <a:p>
            <a:pPr marL="0" marR="0">
              <a:lnSpc>
                <a:spcPts val="1086"/>
              </a:lnSpc>
              <a:spcBef>
                <a:spcPts val="4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direction (normal to page in Fig.</a:t>
            </a:r>
            <a:r>
              <a:rPr sz="1200" spc="3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6.9a) the power P</a:t>
            </a:r>
            <a:r>
              <a:rPr sz="1200" spc="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 a strip of width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dy</a:t>
            </a:r>
            <a:r>
              <a:rPr sz="1200" spc="-3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1690" y="4941056"/>
            <a:ext cx="632715" cy="182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  <a:r>
              <a:rPr sz="1200" spc="48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dyS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43227" y="5028872"/>
            <a:ext cx="172165" cy="11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3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14855" y="5098187"/>
            <a:ext cx="421216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------------------------------------------------------------------------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(6.16)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393" y="5390311"/>
            <a:ext cx="2698149" cy="220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Where S</a:t>
            </a:r>
            <a:r>
              <a:rPr sz="1200" baseline="-12999" dirty="0">
                <a:solidFill>
                  <a:srgbClr val="000000"/>
                </a:solidFill>
                <a:latin typeface="PHUQSB+Times-Roman"/>
                <a:cs typeface="PHUQSB+Times-Roman"/>
              </a:rPr>
              <a:t>y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= the power density</a:t>
            </a:r>
            <a:r>
              <a:rPr sz="1200" spc="-2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spc="18" dirty="0">
                <a:solidFill>
                  <a:srgbClr val="000000"/>
                </a:solidFill>
                <a:latin typeface="PHUQSB+Times-Roman"/>
                <a:cs typeface="PHUQSB+Times-Roman"/>
              </a:rPr>
              <a:t>ay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spc="-24" dirty="0">
                <a:solidFill>
                  <a:srgbClr val="000000"/>
                </a:solidFill>
                <a:latin typeface="PHUQSB+Times-Roman"/>
                <a:cs typeface="PHUQSB+Times-Roman"/>
              </a:rPr>
              <a:t>y,</a:t>
            </a:r>
            <a:r>
              <a:rPr sz="1200" spc="2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W </a:t>
            </a:r>
            <a:r>
              <a:rPr sz="1200" spc="17" dirty="0">
                <a:solidFill>
                  <a:srgbClr val="000000"/>
                </a:solidFill>
                <a:latin typeface="PHUQSB+Times-Roman"/>
                <a:cs typeface="PHUQSB+Times-Roman"/>
              </a:rPr>
              <a:t>m</a:t>
            </a:r>
            <a:r>
              <a:rPr sz="800" dirty="0">
                <a:solidFill>
                  <a:srgbClr val="000000"/>
                </a:solidFill>
                <a:latin typeface="PHUQSB+Times-Roman"/>
                <a:cs typeface="PHUQSB+Times-Roman"/>
              </a:rPr>
              <a:t>-2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8200" y="5668600"/>
            <a:ext cx="797554" cy="220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  <a:r>
              <a:rPr sz="1400" spc="40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4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400" spc="-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  <a:r>
              <a:rPr sz="1400" spc="-125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400" spc="-214" dirty="0">
                <a:solidFill>
                  <a:srgbClr val="000000"/>
                </a:solidFill>
                <a:latin typeface="TCSJLQ+Symbol"/>
                <a:cs typeface="TCSJLQ+Symbol"/>
              </a:rPr>
              <a:t>′</a:t>
            </a:r>
            <a:r>
              <a:rPr sz="14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4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47443" y="5936386"/>
            <a:ext cx="421216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------------------------------------------------------------------------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(6.17)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393" y="6264046"/>
            <a:ext cx="3765137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U’=the power per unit angle per unit length in the direction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40380" y="6521444"/>
            <a:ext cx="905538" cy="21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6"/>
              </a:lnSpc>
              <a:spcBef>
                <a:spcPts val="0"/>
              </a:spcBef>
              <a:spcAft>
                <a:spcPts val="0"/>
              </a:spcAft>
            </a:pPr>
            <a:r>
              <a:rPr sz="1200" spc="155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1050" baseline="-24000" dirty="0">
                <a:solidFill>
                  <a:srgbClr val="000000"/>
                </a:solidFill>
                <a:latin typeface="TUCHPM+Times-Italic"/>
                <a:cs typeface="TUCHPM+Times-Italic"/>
              </a:rPr>
              <a:t>y</a:t>
            </a:r>
            <a:r>
              <a:rPr sz="1050" spc="-128" baseline="-24000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dy</a:t>
            </a:r>
            <a:r>
              <a:rPr sz="1200" spc="56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  <a:r>
              <a:rPr sz="1200" spc="-111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spc="-188" dirty="0">
                <a:solidFill>
                  <a:srgbClr val="000000"/>
                </a:solidFill>
                <a:latin typeface="TCSJLQ+Symbol"/>
                <a:cs typeface="TCSJLQ+Symbol"/>
              </a:rPr>
              <a:t>′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52499" y="6923871"/>
            <a:ext cx="229060" cy="174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40407" y="6947487"/>
            <a:ext cx="229060" cy="17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48505" y="7007169"/>
            <a:ext cx="173061" cy="117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7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UCHPM+Times-Italic"/>
                <a:cs typeface="TUCHPM+Times-Italic"/>
              </a:rPr>
              <a:t>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64329" y="7035519"/>
            <a:ext cx="236573" cy="18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40430" y="7138972"/>
            <a:ext cx="1472824" cy="20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sz="1200" spc="177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′</a:t>
            </a:r>
            <a:r>
              <a:rPr sz="1200" spc="11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1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d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/</a:t>
            </a:r>
            <a:r>
              <a:rPr sz="1200" spc="-9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52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200" spc="67" dirty="0">
                <a:solidFill>
                  <a:srgbClr val="000000"/>
                </a:solidFill>
                <a:latin typeface="PHUQSB+Times-Roman"/>
                <a:cs typeface="PHUQSB+Times-Roman"/>
              </a:rPr>
              <a:t>(</a:t>
            </a:r>
            <a:r>
              <a:rPr sz="1200" spc="143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33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200" spc="167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79219" y="7590874"/>
            <a:ext cx="318504" cy="174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6"/>
              </a:lnSpc>
              <a:spcBef>
                <a:spcPts val="0"/>
              </a:spcBef>
              <a:spcAft>
                <a:spcPts val="0"/>
              </a:spcAft>
            </a:pPr>
            <a:r>
              <a:rPr sz="1200" spc="48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41831" y="7679040"/>
            <a:ext cx="370788" cy="183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35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97718" y="7796388"/>
            <a:ext cx="647128" cy="183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sz="1200" spc="133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58679" y="8456281"/>
            <a:ext cx="647127" cy="183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sz="1200" spc="133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40307" y="8552293"/>
            <a:ext cx="433272" cy="206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sz="1200" spc="156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1050" baseline="-25000" dirty="0">
                <a:solidFill>
                  <a:srgbClr val="000000"/>
                </a:solidFill>
                <a:latin typeface="TUCHPM+Times-Italic"/>
                <a:cs typeface="TUCHPM+Times-Italic"/>
              </a:rPr>
              <a:t>y</a:t>
            </a:r>
            <a:r>
              <a:rPr sz="1050" spc="230" baseline="-25000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92223" y="8543148"/>
            <a:ext cx="323743" cy="190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  <a:r>
              <a:rPr sz="1200" spc="-110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′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40180" y="8677486"/>
            <a:ext cx="320027" cy="174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6"/>
              </a:lnSpc>
              <a:spcBef>
                <a:spcPts val="0"/>
              </a:spcBef>
              <a:spcAft>
                <a:spcPts val="0"/>
              </a:spcAft>
            </a:pPr>
            <a:r>
              <a:rPr sz="1200" spc="60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04538" y="6498341"/>
            <a:ext cx="518163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8777" y="6498341"/>
            <a:ext cx="193548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9297" y="5902452"/>
            <a:ext cx="684282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8777" y="5902452"/>
            <a:ext cx="178308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4057" y="5320284"/>
            <a:ext cx="684282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8441" y="4698492"/>
            <a:ext cx="643134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19" y="4738116"/>
            <a:ext cx="48768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8777" y="4698492"/>
            <a:ext cx="188975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7585" y="2267712"/>
            <a:ext cx="630942" cy="3642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77" y="2470405"/>
            <a:ext cx="193547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7773" y="1469151"/>
            <a:ext cx="515117" cy="12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777" y="1469151"/>
            <a:ext cx="178308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4393" y="962052"/>
            <a:ext cx="1994285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ratio of the power density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52500" y="1299185"/>
            <a:ext cx="977515" cy="203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2"/>
              </a:lnSpc>
              <a:spcBef>
                <a:spcPts val="0"/>
              </a:spcBef>
              <a:spcAft>
                <a:spcPts val="0"/>
              </a:spcAft>
            </a:pPr>
            <a:r>
              <a:rPr sz="1200" spc="24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1050" baseline="-250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050" spc="1339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33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62812" y="1395197"/>
            <a:ext cx="236573" cy="18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55548" y="1524341"/>
            <a:ext cx="283980" cy="20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5"/>
              </a:lnSpc>
              <a:spcBef>
                <a:spcPts val="0"/>
              </a:spcBef>
              <a:spcAft>
                <a:spcPts val="0"/>
              </a:spcAft>
            </a:pPr>
            <a:r>
              <a:rPr sz="1200" spc="84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1050" baseline="-250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10283" y="1523574"/>
            <a:ext cx="229060" cy="17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39467" y="1557936"/>
            <a:ext cx="4211425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------------------------------------------------------------------------ (6.18)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4404" y="1940460"/>
            <a:ext cx="5599413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field intensity</a:t>
            </a:r>
            <a:r>
              <a:rPr sz="1200" spc="-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ratio in the aperture plane is equal to the square root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power</a:t>
            </a:r>
            <a:r>
              <a:rPr sz="12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ratio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55548" y="2304721"/>
            <a:ext cx="298530" cy="416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3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  <a:r>
              <a:rPr sz="1050" baseline="-250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  <a:p>
            <a:pPr marL="3048" marR="0">
              <a:lnSpc>
                <a:spcPts val="1058"/>
              </a:lnSpc>
              <a:spcBef>
                <a:spcPts val="411"/>
              </a:spcBef>
              <a:spcAft>
                <a:spcPts val="0"/>
              </a:spcAft>
            </a:pPr>
            <a:r>
              <a:rPr sz="1200" spc="47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  <a:r>
              <a:rPr sz="1050" baseline="-240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401939" y="2300680"/>
            <a:ext cx="648765" cy="18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spc="133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78051" y="2396692"/>
            <a:ext cx="235276" cy="18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32203" y="2523422"/>
            <a:ext cx="227879" cy="174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943099" y="2555426"/>
            <a:ext cx="4237326" cy="1133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5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------------------------------------------------------------------------ (6.19)</a:t>
            </a:r>
          </a:p>
          <a:p>
            <a:pPr marL="0" marR="0">
              <a:lnSpc>
                <a:spcPts val="1077"/>
              </a:lnSpc>
              <a:spcBef>
                <a:spcPts val="261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------------------------------------------------------------------------ (6.20)</a:t>
            </a:r>
          </a:p>
          <a:p>
            <a:pPr marL="28955" marR="0">
              <a:lnSpc>
                <a:spcPts val="1077"/>
              </a:lnSpc>
              <a:spcBef>
                <a:spcPts val="272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------------------------------------------------------------------------ (6.21)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42061" y="2873298"/>
            <a:ext cx="962688" cy="18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  <a:r>
              <a:rPr sz="1200" spc="33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200" spc="-10" dirty="0">
                <a:solidFill>
                  <a:srgbClr val="000000"/>
                </a:solidFill>
                <a:latin typeface="TCSJLQ+Symbol"/>
                <a:cs typeface="TCSJLQ+Symbol"/>
              </a:rPr>
              <a:t>πρ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200" spc="-11" dirty="0">
                <a:solidFill>
                  <a:srgbClr val="000000"/>
                </a:solidFill>
                <a:latin typeface="TCSJLQ+Symbol"/>
                <a:cs typeface="TCSJLQ+Symbol"/>
              </a:rPr>
              <a:t>ρ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ρ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42122" y="3350657"/>
            <a:ext cx="1141951" cy="18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  <a:r>
              <a:rPr sz="1200" spc="44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49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π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14393" y="3837075"/>
            <a:ext cx="2044944" cy="165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Equating Equations 6.20</a:t>
            </a:r>
            <a:r>
              <a:rPr sz="11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and 6.21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41825" y="4145837"/>
            <a:ext cx="1258527" cy="18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ρ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ρ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ρ</a:t>
            </a:r>
            <a:r>
              <a:rPr sz="1200" spc="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200" spc="-13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52498" y="4516043"/>
            <a:ext cx="227879" cy="17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475231" y="4527914"/>
            <a:ext cx="422148" cy="18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spc="33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43933" y="4591623"/>
            <a:ext cx="182063" cy="12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2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CSJLQ+Symbol"/>
                <a:cs typeface="TCSJLQ+Symbol"/>
              </a:rPr>
              <a:t>ρ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73473" y="4623926"/>
            <a:ext cx="235907" cy="18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63404" y="4752264"/>
            <a:ext cx="261392" cy="17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315211" y="4742798"/>
            <a:ext cx="771121" cy="18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10" dirty="0">
                <a:solidFill>
                  <a:srgbClr val="000000"/>
                </a:solidFill>
                <a:latin typeface="TCSJLQ+Symbol"/>
                <a:cs typeface="TCSJLQ+Symbol"/>
              </a:rPr>
              <a:t>ρ</a:t>
            </a:r>
            <a:r>
              <a:rPr sz="1200" spc="33" dirty="0">
                <a:solidFill>
                  <a:srgbClr val="000000"/>
                </a:solidFill>
                <a:latin typeface="PHUQSB+Times-Roman"/>
                <a:cs typeface="PHUQSB+Times-Roman"/>
              </a:rPr>
              <a:t>(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ρ</a:t>
            </a:r>
            <a:r>
              <a:rPr sz="1200" spc="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200" spc="167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972055" y="4785036"/>
            <a:ext cx="4208370" cy="174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------------------------------------------------------------------------ (6.22)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281683" y="5124049"/>
            <a:ext cx="801427" cy="215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6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14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200" spc="132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00" spc="-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70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050" baseline="43714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40301" y="5246645"/>
            <a:ext cx="442491" cy="207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08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1050" baseline="-25000" dirty="0">
                <a:solidFill>
                  <a:srgbClr val="000000"/>
                </a:solidFill>
                <a:latin typeface="TCSJLQ+Symbol"/>
                <a:cs typeface="TCSJLQ+Symbol"/>
              </a:rPr>
              <a:t>ρ</a:t>
            </a:r>
            <a:r>
              <a:rPr sz="1050" spc="277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970531" y="5255253"/>
            <a:ext cx="261318" cy="1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504187" y="5351125"/>
            <a:ext cx="359467" cy="19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1200" spc="60" dirty="0">
                <a:solidFill>
                  <a:srgbClr val="000000"/>
                </a:solidFill>
                <a:latin typeface="PHUQSB+Times-Roman"/>
                <a:cs typeface="PHUQSB+Times-Roman"/>
              </a:rPr>
              <a:t>4</a:t>
            </a:r>
            <a:r>
              <a:rPr sz="1200" spc="-43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  <a:r>
              <a:rPr sz="1050" baseline="43999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298447" y="5706217"/>
            <a:ext cx="799903" cy="21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26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200" spc="132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00" spc="-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70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050" baseline="43714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52493" y="5736767"/>
            <a:ext cx="259969" cy="198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800" spc="36" baseline="42857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7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64335" y="5827885"/>
            <a:ext cx="235907" cy="18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55541" y="5956223"/>
            <a:ext cx="283273" cy="19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200" spc="84" dirty="0">
                <a:solidFill>
                  <a:srgbClr val="000000"/>
                </a:solidFill>
                <a:latin typeface="TUCHPM+Times-Italic"/>
                <a:cs typeface="TUCHPM+Times-Italic"/>
              </a:rPr>
              <a:t>S</a:t>
            </a:r>
            <a:r>
              <a:rPr sz="1050" baseline="-240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595627" y="5955467"/>
            <a:ext cx="227879" cy="174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4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008625" y="5987471"/>
            <a:ext cx="4247999" cy="775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------------------------------------------------------------------------ (6.23)</a:t>
            </a:r>
          </a:p>
          <a:p>
            <a:pPr marL="39629" marR="0">
              <a:lnSpc>
                <a:spcPts val="1077"/>
              </a:lnSpc>
              <a:spcBef>
                <a:spcPts val="360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------------------------------------------------------------------------ (6.24)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55546" y="6328383"/>
            <a:ext cx="992756" cy="203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2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3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  <a:r>
              <a:rPr sz="1050" baseline="-250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050" spc="135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33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178051" y="6424395"/>
            <a:ext cx="236573" cy="18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958595" y="6553539"/>
            <a:ext cx="296174" cy="20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5"/>
              </a:lnSpc>
              <a:spcBef>
                <a:spcPts val="0"/>
              </a:spcBef>
              <a:spcAft>
                <a:spcPts val="0"/>
              </a:spcAft>
            </a:pPr>
            <a:r>
              <a:rPr sz="1200" spc="47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  <a:r>
              <a:rPr sz="1050" baseline="-250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528571" y="6552772"/>
            <a:ext cx="229060" cy="17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914393" y="6919875"/>
            <a:ext cx="1832442" cy="175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KWOHMF+Times-Bold"/>
                <a:cs typeface="KWOHMF+Times-Bold"/>
              </a:rPr>
              <a:t>The Log periodic antenna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914380" y="7241690"/>
            <a:ext cx="6517153" cy="719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This is a frequency independent antenna for which the impedance and radiation pattern</a:t>
            </a:r>
            <a:r>
              <a:rPr sz="11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(and hence the directivity)</a:t>
            </a:r>
          </a:p>
          <a:p>
            <a:pPr marL="12" marR="0">
              <a:lnSpc>
                <a:spcPts val="999"/>
              </a:lnSpc>
              <a:spcBef>
                <a:spcPts val="4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remains constant as a function of frequency.</a:t>
            </a:r>
            <a:r>
              <a:rPr sz="1100" spc="27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But in</a:t>
            </a:r>
            <a:r>
              <a:rPr sz="1100" spc="-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this antenna,</a:t>
            </a:r>
            <a:r>
              <a:rPr sz="1100" spc="-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 electrical properties like impedance are</a:t>
            </a:r>
            <a:r>
              <a:rPr sz="1100" spc="-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</a:p>
          <a:p>
            <a:pPr marL="0" marR="0">
              <a:lnSpc>
                <a:spcPts val="999"/>
              </a:lnSpc>
              <a:spcBef>
                <a:spcPts val="41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logarithmically periodic function of</a:t>
            </a:r>
            <a:r>
              <a:rPr sz="1100" spc="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 frequency. i.e.</a:t>
            </a:r>
            <a:r>
              <a:rPr sz="1100" spc="-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if a graph of</a:t>
            </a:r>
            <a:r>
              <a:rPr sz="1100" spc="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‘z’ is</a:t>
            </a:r>
            <a:r>
              <a:rPr sz="11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plotted</a:t>
            </a:r>
            <a:r>
              <a:rPr sz="11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v/s log</a:t>
            </a:r>
            <a:r>
              <a:rPr sz="1100" spc="-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 a repetitive variation</a:t>
            </a:r>
          </a:p>
          <a:p>
            <a:pPr marL="0" marR="0">
              <a:lnSpc>
                <a:spcPts val="999"/>
              </a:lnSpc>
              <a:spcBef>
                <a:spcPts val="4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will be obtained.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371563" y="8107322"/>
            <a:ext cx="3938189" cy="165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One of the design for a log</a:t>
            </a:r>
            <a:r>
              <a:rPr sz="1100" spc="-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periodic antenna is</a:t>
            </a:r>
            <a:r>
              <a:rPr sz="11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as</a:t>
            </a:r>
            <a:r>
              <a:rPr sz="11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shown in fig. 6.10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914400" y="3533775"/>
            <a:ext cx="6067425" cy="2352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393" y="1579129"/>
            <a:ext cx="1029763" cy="175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WOHMF+Times-Bold"/>
                <a:cs typeface="KWOHMF+Times-Bold"/>
              </a:rPr>
              <a:t>Lens antenna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3" y="2143218"/>
            <a:ext cx="6549811" cy="722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Like</a:t>
            </a:r>
            <a:r>
              <a:rPr sz="1100" spc="8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parabolic</a:t>
            </a:r>
            <a:r>
              <a:rPr sz="1100" spc="8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reflectors,</a:t>
            </a:r>
            <a:r>
              <a:rPr sz="1100" spc="8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lens</a:t>
            </a:r>
            <a:r>
              <a:rPr sz="1100" spc="8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100" spc="8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used</a:t>
            </a:r>
            <a:r>
              <a:rPr sz="1100" spc="8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to</a:t>
            </a:r>
            <a:r>
              <a:rPr sz="1100" spc="6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convert</a:t>
            </a:r>
            <a:r>
              <a:rPr sz="1100" spc="7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circular</a:t>
            </a:r>
            <a:r>
              <a:rPr sz="1100" spc="8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or</a:t>
            </a:r>
            <a:r>
              <a:rPr sz="1100" spc="8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spherical</a:t>
            </a:r>
            <a:r>
              <a:rPr sz="1100" spc="9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wave</a:t>
            </a:r>
            <a:r>
              <a:rPr sz="1100" spc="8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fronts</a:t>
            </a:r>
            <a:r>
              <a:rPr sz="1100" spc="8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into</a:t>
            </a:r>
            <a:r>
              <a:rPr sz="1100" spc="8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planar</a:t>
            </a:r>
            <a:r>
              <a:rPr sz="1100" spc="8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wave</a:t>
            </a:r>
            <a:r>
              <a:rPr sz="1100" spc="8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fronts,</a:t>
            </a:r>
            <a:r>
              <a:rPr sz="1100" spc="4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versa</a:t>
            </a:r>
          </a:p>
          <a:p>
            <a:pPr marL="0" marR="0">
              <a:lnSpc>
                <a:spcPts val="999"/>
              </a:lnSpc>
              <a:spcBef>
                <a:spcPts val="46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as</a:t>
            </a:r>
            <a:r>
              <a:rPr sz="1100" spc="3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  <a:r>
              <a:rPr sz="1100" spc="31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receiver.</a:t>
            </a:r>
            <a:r>
              <a:rPr sz="1100" spc="90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Lens</a:t>
            </a:r>
            <a:r>
              <a:rPr sz="1100" spc="30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100" spc="3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  <a:r>
              <a:rPr sz="1100" spc="31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medium</a:t>
            </a:r>
            <a:r>
              <a:rPr sz="1100" spc="3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through</a:t>
            </a:r>
            <a:r>
              <a:rPr sz="1100" spc="3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which</a:t>
            </a:r>
            <a:r>
              <a:rPr sz="1100" spc="3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3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waves</a:t>
            </a:r>
            <a:r>
              <a:rPr sz="1100" spc="32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are</a:t>
            </a:r>
            <a:r>
              <a:rPr sz="1100" spc="3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transmitted</a:t>
            </a:r>
            <a:r>
              <a:rPr sz="1100" spc="31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or</a:t>
            </a:r>
            <a:r>
              <a:rPr sz="1100" spc="6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e</a:t>
            </a:r>
            <a:r>
              <a:rPr sz="1100" spc="7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decelerating</a:t>
            </a:r>
            <a:r>
              <a:rPr sz="1100" spc="6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medium</a:t>
            </a:r>
            <a:r>
              <a:rPr sz="1100" spc="5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and</a:t>
            </a:r>
          </a:p>
          <a:p>
            <a:pPr marL="66" marR="0">
              <a:lnSpc>
                <a:spcPts val="999"/>
              </a:lnSpc>
              <a:spcBef>
                <a:spcPts val="41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accelerating</a:t>
            </a:r>
            <a:r>
              <a:rPr sz="1100" spc="9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medium.</a:t>
            </a:r>
            <a:r>
              <a:rPr sz="1100" spc="50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spc="-18" dirty="0">
                <a:solidFill>
                  <a:srgbClr val="000000"/>
                </a:solidFill>
                <a:latin typeface="PHUQSB+Times-Roman"/>
                <a:cs typeface="PHUQSB+Times-Roman"/>
              </a:rPr>
              <a:t>In</a:t>
            </a:r>
            <a:r>
              <a:rPr sz="1100" spc="12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decelerating</a:t>
            </a:r>
            <a:r>
              <a:rPr sz="1100" spc="9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system,</a:t>
            </a:r>
            <a:r>
              <a:rPr sz="1100" spc="10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10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velocity</a:t>
            </a:r>
            <a:r>
              <a:rPr sz="1100" spc="19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with</a:t>
            </a:r>
            <a:r>
              <a:rPr sz="1100" spc="18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in</a:t>
            </a:r>
            <a:r>
              <a:rPr sz="1100" spc="19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20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medium</a:t>
            </a:r>
            <a:r>
              <a:rPr sz="1100" spc="19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100" spc="20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less</a:t>
            </a:r>
            <a:r>
              <a:rPr sz="1100" spc="19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than</a:t>
            </a:r>
            <a:r>
              <a:rPr sz="1100" spc="20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that</a:t>
            </a:r>
            <a:r>
              <a:rPr sz="1100" spc="19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100" spc="19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free</a:t>
            </a:r>
            <a:r>
              <a:rPr sz="1100" spc="19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space</a:t>
            </a:r>
          </a:p>
          <a:p>
            <a:pPr marL="12258" marR="0">
              <a:lnSpc>
                <a:spcPts val="999"/>
              </a:lnSpc>
              <a:spcBef>
                <a:spcPts val="46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velocity.</a:t>
            </a:r>
            <a:r>
              <a:rPr sz="1100" spc="46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Pure</a:t>
            </a:r>
            <a:r>
              <a:rPr sz="1100" spc="10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dielectrics</a:t>
            </a:r>
            <a:r>
              <a:rPr sz="1100" spc="8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like</a:t>
            </a:r>
            <a:r>
              <a:rPr sz="1100" spc="10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Lucite</a:t>
            </a:r>
            <a:r>
              <a:rPr sz="1100" spc="8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or</a:t>
            </a:r>
            <a:r>
              <a:rPr sz="1100" spc="10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polysterene,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3867912" y="1819656"/>
            <a:ext cx="2697479" cy="2249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124456" y="6141720"/>
            <a:ext cx="3997451" cy="1229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10968" y="4555236"/>
            <a:ext cx="3430524" cy="1435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8777" y="2097024"/>
            <a:ext cx="2901696" cy="19751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393" y="944525"/>
            <a:ext cx="6553638" cy="751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impure</a:t>
            </a:r>
            <a:r>
              <a:rPr sz="1100" spc="6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dielectrics</a:t>
            </a:r>
            <a:r>
              <a:rPr sz="1100" spc="6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or</a:t>
            </a:r>
            <a:r>
              <a:rPr sz="1100" spc="7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H-plane</a:t>
            </a:r>
            <a:r>
              <a:rPr sz="1100" spc="6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metal</a:t>
            </a:r>
            <a:r>
              <a:rPr sz="1100" spc="6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plates</a:t>
            </a:r>
            <a:r>
              <a:rPr sz="1100" spc="6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can</a:t>
            </a:r>
            <a:r>
              <a:rPr sz="1100" spc="6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be</a:t>
            </a:r>
            <a:r>
              <a:rPr sz="1100" spc="6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used</a:t>
            </a:r>
            <a:r>
              <a:rPr sz="1100" spc="6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as</a:t>
            </a:r>
            <a:r>
              <a:rPr sz="1100" spc="6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decelerating</a:t>
            </a:r>
            <a:r>
              <a:rPr sz="1100" spc="4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mediums.</a:t>
            </a:r>
            <a:r>
              <a:rPr sz="1100" spc="4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Accelerating</a:t>
            </a:r>
            <a:r>
              <a:rPr sz="1100" spc="5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system</a:t>
            </a:r>
            <a:r>
              <a:rPr sz="1100" spc="4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100" spc="5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6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one</a:t>
            </a:r>
          </a:p>
          <a:p>
            <a:pPr marL="0" marR="0">
              <a:lnSpc>
                <a:spcPts val="999"/>
              </a:lnSpc>
              <a:spcBef>
                <a:spcPts val="4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in</a:t>
            </a:r>
            <a:r>
              <a:rPr sz="1100" spc="10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which</a:t>
            </a:r>
            <a:r>
              <a:rPr sz="1100" spc="1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1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velocity</a:t>
            </a:r>
            <a:r>
              <a:rPr sz="1100" spc="9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within</a:t>
            </a:r>
            <a:r>
              <a:rPr sz="1100" spc="1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12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medium</a:t>
            </a:r>
            <a:r>
              <a:rPr sz="1100" spc="9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100" spc="10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more</a:t>
            </a:r>
            <a:r>
              <a:rPr sz="1100" spc="1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than</a:t>
            </a:r>
            <a:r>
              <a:rPr sz="1100" spc="1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that</a:t>
            </a:r>
            <a:r>
              <a:rPr sz="1100" spc="1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100" spc="10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free</a:t>
            </a:r>
            <a:r>
              <a:rPr sz="1100" spc="1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space</a:t>
            </a:r>
            <a:r>
              <a:rPr sz="1100" spc="10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velocity.</a:t>
            </a:r>
            <a:r>
              <a:rPr sz="1100" spc="49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E-plane</a:t>
            </a:r>
            <a:r>
              <a:rPr sz="1100" spc="10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metal</a:t>
            </a:r>
            <a:r>
              <a:rPr sz="1100" spc="1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plates</a:t>
            </a:r>
            <a:r>
              <a:rPr sz="1100" spc="1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are</a:t>
            </a:r>
            <a:r>
              <a:rPr sz="1100" spc="11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</a:p>
          <a:p>
            <a:pPr marL="0" marR="0">
              <a:lnSpc>
                <a:spcPts val="1086"/>
              </a:lnSpc>
              <a:spcBef>
                <a:spcPts val="43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examples</a:t>
            </a:r>
            <a:r>
              <a:rPr sz="1100" spc="5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for</a:t>
            </a:r>
            <a:r>
              <a:rPr sz="1100" spc="5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accelerating</a:t>
            </a:r>
            <a:r>
              <a:rPr sz="1100" spc="4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types.</a:t>
            </a:r>
            <a:r>
              <a:rPr sz="1100" spc="6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Lens</a:t>
            </a:r>
            <a:r>
              <a:rPr sz="1200" spc="6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Antenna</a:t>
            </a:r>
            <a:r>
              <a:rPr sz="1200" spc="5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with</a:t>
            </a:r>
            <a:r>
              <a:rPr sz="1200" spc="4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different</a:t>
            </a:r>
            <a:r>
              <a:rPr sz="1200" spc="6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refractive</a:t>
            </a:r>
            <a:r>
              <a:rPr sz="1200" spc="4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index</a:t>
            </a:r>
            <a:r>
              <a:rPr sz="1200" spc="5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are</a:t>
            </a:r>
            <a:r>
              <a:rPr sz="1200" spc="4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as</a:t>
            </a:r>
            <a:r>
              <a:rPr sz="1200" spc="5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shown</a:t>
            </a:r>
            <a:r>
              <a:rPr sz="1200" spc="4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</a:t>
            </a:r>
            <a:r>
              <a:rPr sz="1200" spc="4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fig.6.12</a:t>
            </a:r>
            <a:r>
              <a:rPr sz="1200" spc="5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and</a:t>
            </a:r>
          </a:p>
          <a:p>
            <a:pPr marL="0" marR="0">
              <a:lnSpc>
                <a:spcPts val="1086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6.13.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77182" y="4259987"/>
            <a:ext cx="1626637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6.12 :</a:t>
            </a:r>
            <a:r>
              <a:rPr sz="1200" spc="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Lens Antenna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41447" y="7557922"/>
            <a:ext cx="349808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6.13 :</a:t>
            </a:r>
            <a:r>
              <a:rPr sz="1200" spc="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Lens Antenna with different refractive index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393" y="8194190"/>
            <a:ext cx="1518631" cy="165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Dielectric Lens Antenna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393" y="8505086"/>
            <a:ext cx="6553164" cy="349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6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dielectric</a:t>
            </a:r>
            <a:r>
              <a:rPr sz="1100" spc="2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material</a:t>
            </a:r>
            <a:r>
              <a:rPr sz="1100" spc="3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used</a:t>
            </a:r>
            <a:r>
              <a:rPr sz="1100" spc="2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should</a:t>
            </a:r>
            <a:r>
              <a:rPr sz="1100" spc="2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have</a:t>
            </a:r>
            <a:r>
              <a:rPr sz="1100" spc="2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  <a:r>
              <a:rPr sz="1100" spc="2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refractive</a:t>
            </a:r>
            <a:r>
              <a:rPr sz="1100" spc="2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index</a:t>
            </a:r>
            <a:r>
              <a:rPr sz="1100" spc="2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more</a:t>
            </a:r>
            <a:r>
              <a:rPr sz="1100" spc="3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than</a:t>
            </a:r>
            <a:r>
              <a:rPr sz="1100" spc="2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100" spc="2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w.r.t.</a:t>
            </a:r>
            <a:r>
              <a:rPr sz="1100" spc="2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free</a:t>
            </a:r>
            <a:r>
              <a:rPr sz="1100" spc="3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space</a:t>
            </a:r>
            <a:r>
              <a:rPr sz="1100" spc="2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having</a:t>
            </a:r>
            <a:r>
              <a:rPr sz="1100" spc="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minimum</a:t>
            </a:r>
          </a:p>
          <a:p>
            <a:pPr marL="0" marR="0">
              <a:lnSpc>
                <a:spcPts val="999"/>
              </a:lnSpc>
              <a:spcBef>
                <a:spcPts val="4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dielectric</a:t>
            </a:r>
            <a:r>
              <a:rPr sz="1100" spc="3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losses.</a:t>
            </a:r>
            <a:r>
              <a:rPr sz="1100" spc="37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Lucite</a:t>
            </a:r>
            <a:r>
              <a:rPr sz="1100" spc="5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and</a:t>
            </a:r>
            <a:r>
              <a:rPr sz="1100" spc="5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polystyrene</a:t>
            </a:r>
            <a:r>
              <a:rPr sz="1100" spc="3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can</a:t>
            </a:r>
            <a:r>
              <a:rPr sz="1100" spc="4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be</a:t>
            </a:r>
            <a:r>
              <a:rPr sz="1100" spc="6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used</a:t>
            </a:r>
            <a:r>
              <a:rPr sz="1100" spc="3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having</a:t>
            </a:r>
            <a:r>
              <a:rPr sz="1100" spc="4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  <a:r>
              <a:rPr sz="1100" spc="5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refractive</a:t>
            </a:r>
            <a:r>
              <a:rPr sz="1100" spc="5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index</a:t>
            </a:r>
            <a:r>
              <a:rPr sz="1100" spc="5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a=1.5.</a:t>
            </a:r>
            <a:r>
              <a:rPr sz="1100" spc="2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3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system</a:t>
            </a:r>
            <a:r>
              <a:rPr sz="1100" spc="35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100" spc="4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constructed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"/>
          <p:cNvSpPr/>
          <p:nvPr/>
        </p:nvSpPr>
        <p:spPr>
          <a:xfrm>
            <a:off x="1525524" y="4140708"/>
            <a:ext cx="669036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31385" y="4140708"/>
            <a:ext cx="156972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8777" y="4140708"/>
            <a:ext cx="158495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7690" y="5192277"/>
            <a:ext cx="167639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6624" y="1412748"/>
            <a:ext cx="2830068" cy="1142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6416" y="7496556"/>
            <a:ext cx="583691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9757" y="7496556"/>
            <a:ext cx="608082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6457" y="6245352"/>
            <a:ext cx="175266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8421" y="6245352"/>
            <a:ext cx="16002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1828" y="3553968"/>
            <a:ext cx="257555" cy="12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5393" y="3553968"/>
            <a:ext cx="234702" cy="12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777" y="3553968"/>
            <a:ext cx="217931" cy="12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4393" y="944525"/>
            <a:ext cx="6549606" cy="34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in</a:t>
            </a:r>
            <a:r>
              <a:rPr sz="1100" spc="10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1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form</a:t>
            </a:r>
            <a:r>
              <a:rPr sz="1100" spc="9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100" spc="1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plane-convex</a:t>
            </a:r>
            <a:r>
              <a:rPr sz="1100" spc="10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lens.</a:t>
            </a:r>
            <a:r>
              <a:rPr sz="1100" spc="49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9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source</a:t>
            </a:r>
            <a:r>
              <a:rPr sz="1100" spc="1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or</a:t>
            </a:r>
            <a:r>
              <a:rPr sz="1100" spc="12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primary</a:t>
            </a:r>
            <a:r>
              <a:rPr sz="1100" spc="10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antenna</a:t>
            </a:r>
            <a:r>
              <a:rPr sz="1100" spc="10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100" spc="1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placed</a:t>
            </a:r>
            <a:r>
              <a:rPr sz="1100" spc="9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at</a:t>
            </a:r>
            <a:r>
              <a:rPr sz="1100" spc="9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9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focus</a:t>
            </a:r>
            <a:r>
              <a:rPr sz="1100" spc="10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point</a:t>
            </a:r>
            <a:r>
              <a:rPr sz="1100" spc="10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‘O’</a:t>
            </a:r>
            <a:r>
              <a:rPr sz="1100" spc="1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having</a:t>
            </a:r>
            <a:r>
              <a:rPr sz="1100" spc="9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focal</a:t>
            </a:r>
          </a:p>
          <a:p>
            <a:pPr marL="0" marR="0">
              <a:lnSpc>
                <a:spcPts val="999"/>
              </a:lnSpc>
              <a:spcBef>
                <a:spcPts val="4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length L.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393" y="2746656"/>
            <a:ext cx="5841089" cy="818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2746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6.14 : Dielectric</a:t>
            </a:r>
            <a:r>
              <a:rPr sz="1200" spc="1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Lens Antenna</a:t>
            </a:r>
          </a:p>
          <a:p>
            <a:pPr marL="0" marR="0">
              <a:lnSpc>
                <a:spcPts val="999"/>
              </a:lnSpc>
              <a:spcBef>
                <a:spcPts val="147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Planar wave fronts can be obtained at the</a:t>
            </a:r>
            <a:r>
              <a:rPr sz="1100" spc="-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aperture when the</a:t>
            </a:r>
            <a:r>
              <a:rPr sz="1100" spc="-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electrical path OQ’ and OP remains same</a:t>
            </a:r>
          </a:p>
          <a:p>
            <a:pPr marL="30485" marR="0">
              <a:lnSpc>
                <a:spcPts val="1077"/>
              </a:lnSpc>
              <a:spcBef>
                <a:spcPts val="1459"/>
              </a:spcBef>
              <a:spcAft>
                <a:spcPts val="0"/>
              </a:spcAft>
            </a:pPr>
            <a:r>
              <a:rPr sz="1200" spc="-14" dirty="0">
                <a:solidFill>
                  <a:srgbClr val="000000"/>
                </a:solidFill>
                <a:latin typeface="TUCHPM+Times-Italic"/>
                <a:cs typeface="TUCHPM+Times-Italic"/>
              </a:rPr>
              <a:t>OP</a:t>
            </a:r>
            <a:r>
              <a:rPr sz="1200" spc="949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spc="-14" dirty="0">
                <a:solidFill>
                  <a:srgbClr val="000000"/>
                </a:solidFill>
                <a:latin typeface="TUCHPM+Times-Italic"/>
                <a:cs typeface="TUCHPM+Times-Italic"/>
              </a:rPr>
              <a:t>OQ</a:t>
            </a:r>
            <a:r>
              <a:rPr sz="1200" spc="945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TUCHPM+Times-Italic"/>
                <a:cs typeface="TUCHPM+Times-Italic"/>
              </a:rPr>
              <a:t>QQ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'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87203" y="3480330"/>
            <a:ext cx="235220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60575" y="3480330"/>
            <a:ext cx="235220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70787" y="3599202"/>
            <a:ext cx="284828" cy="207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37" dirty="0">
                <a:solidFill>
                  <a:srgbClr val="000000"/>
                </a:solidFill>
                <a:latin typeface="TCSJLQ+Symbol"/>
                <a:cs typeface="TCSJLQ+Symbol"/>
              </a:rPr>
              <a:t>λ</a:t>
            </a:r>
            <a:r>
              <a:rPr sz="1050" baseline="-250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36547" y="3599202"/>
            <a:ext cx="284791" cy="207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37" dirty="0">
                <a:solidFill>
                  <a:srgbClr val="000000"/>
                </a:solidFill>
                <a:latin typeface="TCSJLQ+Symbol"/>
                <a:cs typeface="TCSJLQ+Symbol"/>
              </a:rPr>
              <a:t>λ</a:t>
            </a:r>
            <a:r>
              <a:rPr sz="1050" baseline="-250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17547" y="3599202"/>
            <a:ext cx="4456081" cy="215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61" dirty="0">
                <a:solidFill>
                  <a:srgbClr val="000000"/>
                </a:solidFill>
                <a:latin typeface="TCSJLQ+Symbol"/>
                <a:cs typeface="TCSJLQ+Symbol"/>
              </a:rPr>
              <a:t>λ</a:t>
            </a:r>
            <a:r>
              <a:rPr sz="1050" baseline="-250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</a:p>
          <a:p>
            <a:pPr marL="245363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------------------------------------------------------------------------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(6.27)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75580" y="3981189"/>
            <a:ext cx="244573" cy="1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71110" y="3981189"/>
            <a:ext cx="236276" cy="1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40843" y="3972582"/>
            <a:ext cx="4875098" cy="186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66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23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  <a:r>
              <a:rPr sz="1200" spc="953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----------------------------------------------------------------------(6.28)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24791" y="4067070"/>
            <a:ext cx="235220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15795" y="4067070"/>
            <a:ext cx="235220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47921" y="4185941"/>
            <a:ext cx="571309" cy="205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TCSJLQ+Symbol"/>
                <a:cs typeface="TCSJLQ+Symbol"/>
              </a:rPr>
              <a:t>λ</a:t>
            </a:r>
            <a:r>
              <a:rPr sz="1050" baseline="-240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  <a:r>
              <a:rPr sz="1050" spc="1119" baseline="-2400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λ</a:t>
            </a:r>
            <a:r>
              <a:rPr sz="1050" baseline="-240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83079" y="4185941"/>
            <a:ext cx="281743" cy="204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3" dirty="0">
                <a:solidFill>
                  <a:srgbClr val="000000"/>
                </a:solidFill>
                <a:latin typeface="TCSJLQ+Symbol"/>
                <a:cs typeface="TCSJLQ+Symbol"/>
              </a:rPr>
              <a:t>λ</a:t>
            </a:r>
            <a:r>
              <a:rPr sz="1050" baseline="-240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14393" y="4680352"/>
            <a:ext cx="1176467" cy="201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Multiplying by </a:t>
            </a:r>
            <a:r>
              <a:rPr sz="1100" dirty="0">
                <a:solidFill>
                  <a:srgbClr val="000000"/>
                </a:solidFill>
                <a:latin typeface="VFSISR+TTE2t00"/>
                <a:cs typeface="VFSISR+TTE2t00"/>
              </a:rPr>
              <a:t>λ</a:t>
            </a:r>
            <a:r>
              <a:rPr sz="1050" baseline="-14182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392935" y="5022617"/>
            <a:ext cx="258121" cy="207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3" baseline="42857" dirty="0">
                <a:solidFill>
                  <a:srgbClr val="000000"/>
                </a:solidFill>
                <a:latin typeface="TCSJLQ+Symbol"/>
                <a:cs typeface="TCSJLQ+Symbol"/>
              </a:rPr>
              <a:t>λ</a:t>
            </a:r>
            <a:r>
              <a:rPr sz="7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42122" y="5118629"/>
            <a:ext cx="1525176" cy="323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77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59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58" dirty="0">
                <a:solidFill>
                  <a:srgbClr val="000000"/>
                </a:solidFill>
                <a:latin typeface="PHUQSB+Times-Roman"/>
                <a:cs typeface="PHUQSB+Times-Roman"/>
              </a:rPr>
              <a:t>(</a:t>
            </a:r>
            <a:r>
              <a:rPr sz="1200" spc="154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00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7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)</a:t>
            </a:r>
          </a:p>
          <a:p>
            <a:pPr marL="444716" marR="0">
              <a:lnSpc>
                <a:spcPts val="936"/>
              </a:lnSpc>
              <a:spcBef>
                <a:spcPts val="50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TCSJLQ+Symbol"/>
                <a:cs typeface="TCSJLQ+Symbol"/>
              </a:rPr>
              <a:t>λ</a:t>
            </a:r>
            <a:r>
              <a:rPr sz="1050" baseline="-23999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14399" y="5761887"/>
            <a:ext cx="1086077" cy="165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Refractive Index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53661" y="6081260"/>
            <a:ext cx="247491" cy="198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800" spc="20" baseline="42857" dirty="0">
                <a:solidFill>
                  <a:srgbClr val="000000"/>
                </a:solidFill>
                <a:latin typeface="TUCHPM+Times-Italic"/>
                <a:cs typeface="TUCHPM+Times-Italic"/>
              </a:rPr>
              <a:t>v</a:t>
            </a:r>
            <a:r>
              <a:rPr sz="7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441703" y="6072652"/>
            <a:ext cx="262693" cy="207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3" baseline="42857" dirty="0">
                <a:solidFill>
                  <a:srgbClr val="000000"/>
                </a:solidFill>
                <a:latin typeface="TCSJLQ+Symbol"/>
                <a:cs typeface="TCSJLQ+Symbol"/>
              </a:rPr>
              <a:t>λ</a:t>
            </a:r>
            <a:r>
              <a:rPr sz="7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37252" y="6171713"/>
            <a:ext cx="332873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69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322892" y="6171713"/>
            <a:ext cx="235220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676539" y="6171713"/>
            <a:ext cx="424999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31" dirty="0">
                <a:solidFill>
                  <a:srgbClr val="000000"/>
                </a:solidFill>
                <a:latin typeface="PHUQSB+Times-Roman"/>
                <a:cs typeface="PHUQSB+Times-Roman"/>
              </a:rPr>
              <a:t>(</a:t>
            </a:r>
            <a:r>
              <a:rPr sz="1200" spc="146" dirty="0">
                <a:solidFill>
                  <a:srgbClr val="000000"/>
                </a:solidFill>
                <a:latin typeface="TCSJLQ+Symbol"/>
                <a:cs typeface="TCSJLQ+Symbol"/>
              </a:rPr>
              <a:t>&gt;</a:t>
            </a:r>
            <a:r>
              <a:rPr sz="1200" spc="-84" dirty="0">
                <a:solidFill>
                  <a:srgbClr val="000000"/>
                </a:solidFill>
                <a:latin typeface="PHUQSB+Times-Roman"/>
                <a:cs typeface="PHUQSB+Times-Roman"/>
              </a:rPr>
              <a:t>1)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47565" y="6289061"/>
            <a:ext cx="571309" cy="206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32" dirty="0">
                <a:solidFill>
                  <a:srgbClr val="000000"/>
                </a:solidFill>
                <a:latin typeface="TUCHPM+Times-Italic"/>
                <a:cs typeface="TUCHPM+Times-Italic"/>
              </a:rPr>
              <a:t>v</a:t>
            </a:r>
            <a:r>
              <a:rPr sz="1050" baseline="-250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050" spc="1091" baseline="-25000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TCSJLQ+Symbol"/>
                <a:cs typeface="TCSJLQ+Symbol"/>
              </a:rPr>
              <a:t>λ</a:t>
            </a:r>
            <a:r>
              <a:rPr sz="1050" baseline="-250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14399" y="6653426"/>
            <a:ext cx="545210" cy="165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Hence,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42284" y="6963213"/>
            <a:ext cx="1429288" cy="188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5"/>
              </a:lnSpc>
              <a:spcBef>
                <a:spcPts val="0"/>
              </a:spcBef>
              <a:spcAft>
                <a:spcPts val="0"/>
              </a:spcAft>
            </a:pPr>
            <a:r>
              <a:rPr sz="1250" spc="133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50" spc="168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50" spc="117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  <a:r>
              <a:rPr sz="1250" spc="143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250" spc="130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250" spc="52" dirty="0">
                <a:solidFill>
                  <a:srgbClr val="000000"/>
                </a:solidFill>
                <a:latin typeface="PHUQSB+Times-Roman"/>
                <a:cs typeface="PHUQSB+Times-Roman"/>
              </a:rPr>
              <a:t>(</a:t>
            </a:r>
            <a:r>
              <a:rPr sz="1250" spc="112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50" spc="-12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5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50" spc="-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-11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  <a:r>
              <a:rPr sz="1250" dirty="0">
                <a:solidFill>
                  <a:srgbClr val="000000"/>
                </a:solidFill>
                <a:latin typeface="PHUQSB+Times-Roman"/>
                <a:cs typeface="PHUQSB+Times-Roman"/>
              </a:rPr>
              <a:t>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229910" y="7328428"/>
            <a:ext cx="629314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37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  <a:r>
              <a:rPr sz="1200" spc="-50" dirty="0">
                <a:solidFill>
                  <a:srgbClr val="000000"/>
                </a:solidFill>
                <a:latin typeface="PHUQSB+Times-Roman"/>
                <a:cs typeface="PHUQSB+Times-Roman"/>
              </a:rPr>
              <a:t>(1</a:t>
            </a:r>
            <a:r>
              <a:rPr sz="1200" spc="145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00" spc="144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628979" y="7328428"/>
            <a:ext cx="621655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36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  <a:r>
              <a:rPr sz="1200" spc="32" dirty="0">
                <a:solidFill>
                  <a:srgbClr val="000000"/>
                </a:solidFill>
                <a:latin typeface="PHUQSB+Times-Roman"/>
                <a:cs typeface="PHUQSB+Times-Roman"/>
              </a:rPr>
              <a:t>(</a:t>
            </a:r>
            <a:r>
              <a:rPr sz="1200" spc="168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200" spc="14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00" spc="24" dirty="0">
                <a:solidFill>
                  <a:srgbClr val="000000"/>
                </a:solidFill>
                <a:latin typeface="PHUQSB+Times-Roman"/>
                <a:cs typeface="PHUQSB+Times-Roman"/>
              </a:rPr>
              <a:t>1)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41830" y="7422916"/>
            <a:ext cx="349521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67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947821" y="7431524"/>
            <a:ext cx="287266" cy="1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or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350007" y="7422916"/>
            <a:ext cx="347996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55" dirty="0">
                <a:solidFill>
                  <a:srgbClr val="000000"/>
                </a:solidFill>
                <a:latin typeface="TUCHPM+Times-Italic"/>
                <a:cs typeface="TUCHPM+Times-Italic"/>
              </a:rPr>
              <a:t>R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53626" y="7540264"/>
            <a:ext cx="715669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36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200" spc="145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00" spc="156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578606" y="7540264"/>
            <a:ext cx="730748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44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287266" y="7580782"/>
            <a:ext cx="3601044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------------------------------------------------------------ (6.29)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14393" y="7907678"/>
            <a:ext cx="6549206" cy="350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6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10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above</a:t>
            </a:r>
            <a:r>
              <a:rPr sz="1100" spc="1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equation</a:t>
            </a:r>
            <a:r>
              <a:rPr sz="1100" spc="10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100" spc="10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also</a:t>
            </a:r>
            <a:r>
              <a:rPr sz="1100" spc="9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known</a:t>
            </a:r>
            <a:r>
              <a:rPr sz="1100" spc="12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as</a:t>
            </a:r>
            <a:r>
              <a:rPr sz="1100" spc="10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an</a:t>
            </a:r>
            <a:r>
              <a:rPr sz="1100" spc="10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equation</a:t>
            </a:r>
            <a:r>
              <a:rPr sz="1100" spc="10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for</a:t>
            </a:r>
            <a:r>
              <a:rPr sz="1100" spc="10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  <a:r>
              <a:rPr sz="1100" spc="1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hyperbola</a:t>
            </a:r>
            <a:r>
              <a:rPr sz="1100" spc="1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with</a:t>
            </a:r>
            <a:r>
              <a:rPr sz="1100" spc="10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  <a:r>
              <a:rPr sz="1100" spc="1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greater</a:t>
            </a:r>
            <a:r>
              <a:rPr sz="1100" spc="11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than</a:t>
            </a:r>
            <a:r>
              <a:rPr sz="1100" spc="10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one.</a:t>
            </a:r>
            <a:r>
              <a:rPr sz="1100" spc="49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1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lens</a:t>
            </a:r>
            <a:r>
              <a:rPr sz="1100" spc="1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</a:p>
          <a:p>
            <a:pPr marL="0" marR="0">
              <a:lnSpc>
                <a:spcPts val="999"/>
              </a:lnSpc>
              <a:spcBef>
                <a:spcPts val="46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plano-convex with</a:t>
            </a:r>
            <a:r>
              <a:rPr sz="1100" spc="-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-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convex</a:t>
            </a:r>
            <a:r>
              <a:rPr sz="1100" spc="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curvature</a:t>
            </a:r>
            <a:r>
              <a:rPr sz="11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as hyperbolic.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4835645" y="8302707"/>
            <a:ext cx="868672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029185" y="8618170"/>
            <a:ext cx="310907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4981" y="8302707"/>
            <a:ext cx="525778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8522" y="8618170"/>
            <a:ext cx="310907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6954" y="8302707"/>
            <a:ext cx="803143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7992" y="1298447"/>
            <a:ext cx="1092708" cy="11612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976" y="8302754"/>
            <a:ext cx="260594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9568" y="914400"/>
            <a:ext cx="1831847" cy="1542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69562" y="2650644"/>
            <a:ext cx="1644282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6.15 :</a:t>
            </a:r>
            <a:r>
              <a:rPr sz="1200" spc="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Lens Analysis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393" y="2974492"/>
            <a:ext cx="6554467" cy="535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6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Consider</a:t>
            </a:r>
            <a:r>
              <a:rPr sz="1100" spc="4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3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dielectric</a:t>
            </a:r>
            <a:r>
              <a:rPr sz="1100" spc="4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lens</a:t>
            </a:r>
            <a:r>
              <a:rPr sz="1100" spc="3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with</a:t>
            </a:r>
            <a:r>
              <a:rPr sz="1100" spc="3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  <a:r>
              <a:rPr sz="1100" spc="5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primary</a:t>
            </a:r>
            <a:r>
              <a:rPr sz="1100" spc="4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source</a:t>
            </a:r>
            <a:r>
              <a:rPr sz="1100" spc="5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at</a:t>
            </a:r>
            <a:r>
              <a:rPr sz="1100" spc="6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5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focus</a:t>
            </a:r>
            <a:r>
              <a:rPr sz="1100" spc="5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point</a:t>
            </a:r>
            <a:r>
              <a:rPr sz="1100" spc="5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O</a:t>
            </a:r>
            <a:r>
              <a:rPr sz="1100" spc="5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as</a:t>
            </a:r>
            <a:r>
              <a:rPr sz="1100" spc="6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shown</a:t>
            </a:r>
            <a:r>
              <a:rPr sz="1100" spc="4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in</a:t>
            </a:r>
            <a:r>
              <a:rPr sz="1100" spc="4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fig.6.15.</a:t>
            </a:r>
            <a:r>
              <a:rPr sz="1100" spc="37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Let</a:t>
            </a:r>
            <a:r>
              <a:rPr sz="1100" spc="6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</a:t>
            </a:r>
            <a:r>
              <a:rPr sz="1100" spc="3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100" spc="3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</a:p>
          <a:p>
            <a:pPr marL="0" marR="0">
              <a:lnSpc>
                <a:spcPts val="999"/>
              </a:lnSpc>
              <a:spcBef>
                <a:spcPts val="46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power</a:t>
            </a:r>
            <a:r>
              <a:rPr sz="1100" spc="14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density</a:t>
            </a:r>
            <a:r>
              <a:rPr sz="1100" spc="13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and</a:t>
            </a:r>
            <a:r>
              <a:rPr sz="1100" spc="14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U</a:t>
            </a:r>
            <a:r>
              <a:rPr sz="1100" spc="14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  <a:r>
              <a:rPr sz="1100" spc="14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radiation</a:t>
            </a:r>
            <a:r>
              <a:rPr sz="1100" spc="15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intensity</a:t>
            </a:r>
            <a:r>
              <a:rPr sz="1100" spc="13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at</a:t>
            </a:r>
            <a:r>
              <a:rPr sz="1100" spc="14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</a:t>
            </a:r>
            <a:r>
              <a:rPr sz="1100" spc="14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distance</a:t>
            </a:r>
            <a:r>
              <a:rPr sz="1100" spc="14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y</a:t>
            </a:r>
            <a:r>
              <a:rPr sz="1100" spc="13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from</a:t>
            </a:r>
            <a:r>
              <a:rPr sz="1100" spc="13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14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axis.</a:t>
            </a:r>
            <a:r>
              <a:rPr sz="1100" spc="56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Assuming</a:t>
            </a:r>
            <a:r>
              <a:rPr sz="1100" spc="13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</a:t>
            </a:r>
            <a:r>
              <a:rPr sz="1100" spc="14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and</a:t>
            </a:r>
            <a:r>
              <a:rPr sz="1100" spc="14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U</a:t>
            </a:r>
            <a:r>
              <a:rPr sz="1100" spc="179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remain</a:t>
            </a:r>
            <a:r>
              <a:rPr sz="1100" spc="14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constant</a:t>
            </a:r>
          </a:p>
          <a:p>
            <a:pPr marL="0" marR="0">
              <a:lnSpc>
                <a:spcPts val="1221"/>
              </a:lnSpc>
              <a:spcBef>
                <a:spcPts val="228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within the elemental aperture subtended by </a:t>
            </a:r>
            <a:r>
              <a:rPr sz="11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d</a:t>
            </a:r>
            <a:r>
              <a:rPr sz="11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or</a:t>
            </a:r>
            <a:r>
              <a:rPr sz="1100" spc="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dy, the power radiated</a:t>
            </a:r>
            <a:r>
              <a:rPr sz="11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through elemental aperture is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03543" y="3651563"/>
            <a:ext cx="1021861" cy="188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5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TUCHPM+Times-Italic"/>
                <a:cs typeface="TUCHPM+Times-Italic"/>
              </a:rPr>
              <a:t>dW</a:t>
            </a:r>
            <a:r>
              <a:rPr sz="1250" spc="-70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50" spc="119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50" spc="-86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250" spc="-49" dirty="0">
                <a:solidFill>
                  <a:srgbClr val="000000"/>
                </a:solidFill>
                <a:latin typeface="TCSJLQ+Symbol"/>
                <a:cs typeface="TCSJLQ+Symbol"/>
              </a:rPr>
              <a:t>π</a:t>
            </a:r>
            <a:r>
              <a:rPr sz="1250" spc="-40" dirty="0">
                <a:solidFill>
                  <a:srgbClr val="000000"/>
                </a:solidFill>
                <a:latin typeface="TUCHPM+Times-Italic"/>
                <a:cs typeface="TUCHPM+Times-Italic"/>
              </a:rPr>
              <a:t>y</a:t>
            </a:r>
            <a:r>
              <a:rPr sz="1250" spc="-48" dirty="0">
                <a:solidFill>
                  <a:srgbClr val="000000"/>
                </a:solidFill>
                <a:latin typeface="PHUQSB+Times-Roman"/>
                <a:cs typeface="PHUQSB+Times-Roman"/>
              </a:rPr>
              <a:t>.</a:t>
            </a:r>
            <a:r>
              <a:rPr sz="1250" spc="-26" dirty="0">
                <a:solidFill>
                  <a:srgbClr val="000000"/>
                </a:solidFill>
                <a:latin typeface="TUCHPM+Times-Italic"/>
                <a:cs typeface="TUCHPM+Times-Italic"/>
              </a:rPr>
              <a:t>dy</a:t>
            </a:r>
            <a:r>
              <a:rPr sz="1250" spc="-12" dirty="0">
                <a:solidFill>
                  <a:srgbClr val="000000"/>
                </a:solidFill>
                <a:latin typeface="PHUQSB+Times-Roman"/>
                <a:cs typeface="PHUQSB+Times-Roman"/>
              </a:rPr>
              <a:t>.</a:t>
            </a:r>
            <a:r>
              <a:rPr sz="1250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80202" y="3816503"/>
            <a:ext cx="1976460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 (6.30)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17846" y="4113668"/>
            <a:ext cx="276501" cy="314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TVNGU+TT108t00"/>
                <a:cs typeface="STVNGU+TT108t00"/>
              </a:rPr>
              <a:t>∫∫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91838" y="4174256"/>
            <a:ext cx="1453404" cy="182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3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Where</a:t>
            </a:r>
            <a:r>
              <a:rPr sz="1100" spc="117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W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00" spc="8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16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  <a:r>
              <a:rPr sz="1200" spc="-48" dirty="0">
                <a:solidFill>
                  <a:srgbClr val="000000"/>
                </a:solidFill>
                <a:latin typeface="PHUQSB+Times-Roman"/>
                <a:cs typeface="PHUQSB+Times-Roman"/>
              </a:rPr>
              <a:t>.</a:t>
            </a: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Ω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875530" y="4582589"/>
            <a:ext cx="628420" cy="175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3"/>
              </a:lnSpc>
              <a:spcBef>
                <a:spcPts val="0"/>
              </a:spcBef>
              <a:spcAft>
                <a:spcPts val="0"/>
              </a:spcAft>
            </a:pPr>
            <a:r>
              <a:rPr sz="1000" spc="16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000" spc="87" dirty="0">
                <a:solidFill>
                  <a:srgbClr val="000000"/>
                </a:solidFill>
                <a:latin typeface="TCSJLQ+Symbol"/>
                <a:cs typeface="TCSJLQ+Symbol"/>
              </a:rPr>
              <a:t>πθ</a:t>
            </a:r>
            <a:r>
              <a:rPr sz="1000" spc="-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0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78042" y="4780650"/>
            <a:ext cx="519586" cy="252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6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TUCHPM+Times-Italic"/>
                <a:cs typeface="TUCHPM+Times-Italic"/>
              </a:rPr>
              <a:t>W</a:t>
            </a:r>
            <a:r>
              <a:rPr sz="1750" spc="35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75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907534" y="4690443"/>
            <a:ext cx="1671875" cy="342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1"/>
              </a:lnSpc>
              <a:spcBef>
                <a:spcPts val="0"/>
              </a:spcBef>
              <a:spcAft>
                <a:spcPts val="0"/>
              </a:spcAft>
            </a:pPr>
            <a:r>
              <a:rPr sz="4000" baseline="-36342" dirty="0">
                <a:solidFill>
                  <a:srgbClr val="000000"/>
                </a:solidFill>
                <a:latin typeface="STVNGU+TT108t00"/>
                <a:cs typeface="STVNGU+TT108t00"/>
              </a:rPr>
              <a:t>∫</a:t>
            </a:r>
            <a:r>
              <a:rPr sz="4000" spc="228" baseline="-363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93" baseline="-36342" dirty="0">
                <a:solidFill>
                  <a:srgbClr val="000000"/>
                </a:solidFill>
                <a:latin typeface="STVNGU+TT108t00"/>
                <a:cs typeface="STVNGU+TT108t00"/>
              </a:rPr>
              <a:t>∫</a:t>
            </a:r>
            <a:r>
              <a:rPr sz="175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  <a:r>
              <a:rPr sz="1750" spc="-47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75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7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7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7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7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750" dirty="0">
                <a:solidFill>
                  <a:srgbClr val="000000"/>
                </a:solidFill>
                <a:latin typeface="TCSJLQ+Symbol"/>
                <a:cs typeface="TCSJLQ+Symbol"/>
              </a:rPr>
              <a:t>φ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919726" y="5096833"/>
            <a:ext cx="217265" cy="155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152899" y="5090081"/>
            <a:ext cx="219989" cy="16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62626" y="5436028"/>
            <a:ext cx="482117" cy="558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0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TCSJLQ+Symbol"/>
                <a:cs typeface="TCSJLQ+Symbol"/>
              </a:rPr>
              <a:t>+</a:t>
            </a:r>
            <a:r>
              <a:rPr sz="1000" spc="-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spc="16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0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  <a:p>
            <a:pPr marL="134111" marR="0">
              <a:lnSpc>
                <a:spcPts val="2759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0000"/>
                </a:solidFill>
                <a:latin typeface="STVNGU+TT108t00"/>
                <a:cs typeface="STVNGU+TT108t00"/>
              </a:rPr>
              <a:t>∫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07950" y="5637137"/>
            <a:ext cx="1945908" cy="252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6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TUCHPM+Times-Italic"/>
                <a:cs typeface="TUCHPM+Times-Italic"/>
              </a:rPr>
              <a:t>W</a:t>
            </a:r>
            <a:r>
              <a:rPr sz="1750" spc="70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750" spc="84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75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  <a:r>
              <a:rPr sz="1750" spc="49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750" spc="-81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750" dirty="0">
                <a:solidFill>
                  <a:srgbClr val="000000"/>
                </a:solidFill>
                <a:latin typeface="TCSJLQ+Symbol"/>
                <a:cs typeface="TCSJLQ+Symbol"/>
              </a:rPr>
              <a:t>π</a:t>
            </a:r>
            <a:r>
              <a:rPr sz="1750" spc="1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7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75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7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393690" y="5946569"/>
            <a:ext cx="219989" cy="16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07776" y="6288186"/>
            <a:ext cx="1763156" cy="25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UCHPM+Times-Italic"/>
                <a:cs typeface="TUCHPM+Times-Italic"/>
              </a:rPr>
              <a:t>W </a:t>
            </a:r>
            <a:r>
              <a:rPr sz="18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109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800" dirty="0">
                <a:solidFill>
                  <a:srgbClr val="000000"/>
                </a:solidFill>
                <a:latin typeface="TCSJLQ+Symbol"/>
                <a:cs typeface="TCSJLQ+Symbol"/>
              </a:rPr>
              <a:t>π</a:t>
            </a:r>
            <a:r>
              <a:rPr sz="1800" spc="-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  <a:r>
              <a:rPr sz="1800" spc="-70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80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8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24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8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120638" y="6535318"/>
            <a:ext cx="1974936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 (6.31)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383535" y="6860690"/>
            <a:ext cx="2045251" cy="165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Equating Equations 6.29 and 6.30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942986" y="7181958"/>
            <a:ext cx="2557754" cy="278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4"/>
              </a:lnSpc>
              <a:spcBef>
                <a:spcPts val="0"/>
              </a:spcBef>
              <a:spcAft>
                <a:spcPts val="0"/>
              </a:spcAft>
            </a:pPr>
            <a:r>
              <a:rPr sz="1950" spc="-88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950" spc="-35" dirty="0">
                <a:solidFill>
                  <a:srgbClr val="000000"/>
                </a:solidFill>
                <a:latin typeface="TCSJLQ+Symbol"/>
                <a:cs typeface="TCSJLQ+Symbol"/>
              </a:rPr>
              <a:t>π</a:t>
            </a:r>
            <a:r>
              <a:rPr sz="1950" spc="-17" dirty="0">
                <a:solidFill>
                  <a:srgbClr val="000000"/>
                </a:solidFill>
                <a:latin typeface="TUCHPM+Times-Italic"/>
                <a:cs typeface="TUCHPM+Times-Italic"/>
              </a:rPr>
              <a:t>y</a:t>
            </a:r>
            <a:r>
              <a:rPr sz="1950" spc="-66" dirty="0">
                <a:solidFill>
                  <a:srgbClr val="000000"/>
                </a:solidFill>
                <a:latin typeface="PHUQSB+Times-Roman"/>
                <a:cs typeface="PHUQSB+Times-Roman"/>
              </a:rPr>
              <a:t>.</a:t>
            </a:r>
            <a:r>
              <a:rPr sz="1950" spc="-10" dirty="0">
                <a:solidFill>
                  <a:srgbClr val="000000"/>
                </a:solidFill>
                <a:latin typeface="TUCHPM+Times-Italic"/>
                <a:cs typeface="TUCHPM+Times-Italic"/>
              </a:rPr>
              <a:t>dy</a:t>
            </a:r>
            <a:r>
              <a:rPr sz="1950" dirty="0">
                <a:solidFill>
                  <a:srgbClr val="000000"/>
                </a:solidFill>
                <a:latin typeface="PHUQSB+Times-Roman"/>
                <a:cs typeface="PHUQSB+Times-Roman"/>
              </a:rPr>
              <a:t>.</a:t>
            </a:r>
            <a:r>
              <a:rPr sz="1950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  <a:r>
              <a:rPr sz="1950" spc="442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950" spc="235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950" spc="-85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950" dirty="0">
                <a:solidFill>
                  <a:srgbClr val="000000"/>
                </a:solidFill>
                <a:latin typeface="TCSJLQ+Symbol"/>
                <a:cs typeface="TCSJLQ+Symbol"/>
              </a:rPr>
              <a:t>π</a:t>
            </a:r>
            <a:r>
              <a:rPr sz="1950" spc="-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  <a:r>
              <a:rPr sz="1950" spc="-73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95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9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95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9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736333" y="7374278"/>
            <a:ext cx="1673544" cy="818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 ( 6.32)</a:t>
            </a:r>
          </a:p>
          <a:p>
            <a:pPr marL="131064" marR="0">
              <a:lnSpc>
                <a:spcPts val="1086"/>
              </a:lnSpc>
              <a:spcBef>
                <a:spcPts val="400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 (6.33)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567938" y="8022804"/>
            <a:ext cx="2146703" cy="279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  <a:r>
              <a:rPr sz="1950" spc="2396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95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9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9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950" spc="17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9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035294" y="8022757"/>
            <a:ext cx="590700" cy="279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9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903219" y="8181299"/>
            <a:ext cx="289863" cy="279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922788" y="8181299"/>
            <a:ext cx="289863" cy="279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663438" y="8181299"/>
            <a:ext cx="289863" cy="279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328158" y="8355558"/>
            <a:ext cx="390018" cy="261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6"/>
              </a:lnSpc>
              <a:spcBef>
                <a:spcPts val="0"/>
              </a:spcBef>
              <a:spcAft>
                <a:spcPts val="0"/>
              </a:spcAft>
            </a:pPr>
            <a:r>
              <a:rPr sz="1950" spc="21" dirty="0">
                <a:solidFill>
                  <a:srgbClr val="000000"/>
                </a:solidFill>
                <a:latin typeface="TUCHPM+Times-Italic"/>
                <a:cs typeface="TUCHPM+Times-Italic"/>
              </a:rPr>
              <a:t>dy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114542" y="8355558"/>
            <a:ext cx="277594" cy="261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548126" y="8390657"/>
            <a:ext cx="333180" cy="261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298055" y="8390610"/>
            <a:ext cx="539250" cy="261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TUCHPM+Times-Italic"/>
                <a:cs typeface="TUCHPM+Times-Italic"/>
              </a:rPr>
              <a:t>y</a:t>
            </a:r>
            <a:r>
              <a:rPr sz="1950" spc="-178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950" spc="21" dirty="0">
                <a:solidFill>
                  <a:srgbClr val="000000"/>
                </a:solidFill>
                <a:latin typeface="TUCHPM+Times-Italic"/>
                <a:cs typeface="TUCHPM+Times-Italic"/>
              </a:rPr>
              <a:t>dy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136135" y="8509482"/>
            <a:ext cx="263572" cy="261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TUCHPM+Times-Italic"/>
                <a:cs typeface="TUCHPM+Times-Italic"/>
              </a:rPr>
              <a:t>y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876798" y="8508229"/>
            <a:ext cx="970347" cy="458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TUCHPM+Times-Italic"/>
                <a:cs typeface="TUCHPM+Times-Italic"/>
              </a:rPr>
              <a:t>y</a:t>
            </a:r>
            <a:r>
              <a:rPr sz="1950" spc="2607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950" spc="226" dirty="0">
                <a:solidFill>
                  <a:srgbClr val="000000"/>
                </a:solidFill>
                <a:latin typeface="PHUQSB+Times-Roman"/>
                <a:cs typeface="PHUQSB+Times-Roman"/>
              </a:rPr>
              <a:t>(</a:t>
            </a:r>
            <a:r>
              <a:rPr sz="1950" spc="82" dirty="0">
                <a:solidFill>
                  <a:srgbClr val="000000"/>
                </a:solidFill>
                <a:latin typeface="TUCHPM+Times-Italic"/>
                <a:cs typeface="TUCHPM+Times-Italic"/>
              </a:rPr>
              <a:t>y</a:t>
            </a:r>
            <a:r>
              <a:rPr sz="1950" dirty="0">
                <a:solidFill>
                  <a:srgbClr val="000000"/>
                </a:solidFill>
                <a:latin typeface="PHUQSB+Times-Roman"/>
                <a:cs typeface="PHUQSB+Times-Roman"/>
              </a:rPr>
              <a:t>)</a:t>
            </a:r>
          </a:p>
          <a:p>
            <a:pPr marL="170688" marR="0">
              <a:lnSpc>
                <a:spcPts val="1511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9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306823" y="8687267"/>
            <a:ext cx="408046" cy="279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8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9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"/>
          <p:cNvSpPr/>
          <p:nvPr/>
        </p:nvSpPr>
        <p:spPr>
          <a:xfrm>
            <a:off x="1342638" y="7552954"/>
            <a:ext cx="1519422" cy="586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68674" y="7862321"/>
            <a:ext cx="230123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3222" y="6522701"/>
            <a:ext cx="1335017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8025" y="6522701"/>
            <a:ext cx="19354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1509" y="5644887"/>
            <a:ext cx="224029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1510" y="4398241"/>
            <a:ext cx="1511803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3306" y="3412266"/>
            <a:ext cx="2505459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85859" y="3678956"/>
            <a:ext cx="940309" cy="12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4490" y="3678956"/>
            <a:ext cx="224027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8545" y="3678956"/>
            <a:ext cx="941839" cy="12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3350" y="3412266"/>
            <a:ext cx="187452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1949" y="2410968"/>
            <a:ext cx="792486" cy="12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4393" y="1567840"/>
            <a:ext cx="1256804" cy="165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From</a:t>
            </a:r>
            <a:r>
              <a:rPr sz="1100" spc="-1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 geometry,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52634" y="1877627"/>
            <a:ext cx="753378" cy="188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5"/>
              </a:lnSpc>
              <a:spcBef>
                <a:spcPts val="0"/>
              </a:spcBef>
              <a:spcAft>
                <a:spcPts val="0"/>
              </a:spcAft>
            </a:pPr>
            <a:r>
              <a:rPr sz="1250" spc="152" dirty="0">
                <a:solidFill>
                  <a:srgbClr val="000000"/>
                </a:solidFill>
                <a:latin typeface="TUCHPM+Times-Italic"/>
                <a:cs typeface="TUCHPM+Times-Italic"/>
              </a:rPr>
              <a:t>y</a:t>
            </a:r>
            <a:r>
              <a:rPr sz="1250" spc="154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250" dirty="0">
                <a:solidFill>
                  <a:srgbClr val="000000"/>
                </a:solidFill>
                <a:latin typeface="TUCHPM+Times-Italic"/>
                <a:cs typeface="TUCHPM+Times-Italic"/>
              </a:rPr>
              <a:t>R </a:t>
            </a:r>
            <a:r>
              <a:rPr sz="125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2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88799" y="2242843"/>
            <a:ext cx="901476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36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  <a:r>
              <a:rPr sz="1200" spc="33" dirty="0">
                <a:solidFill>
                  <a:srgbClr val="000000"/>
                </a:solidFill>
                <a:latin typeface="PHUQSB+Times-Roman"/>
                <a:cs typeface="PHUQSB+Times-Roman"/>
              </a:rPr>
              <a:t>(</a:t>
            </a:r>
            <a:r>
              <a:rPr sz="1200" spc="168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200" spc="12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00" spc="41" dirty="0">
                <a:solidFill>
                  <a:srgbClr val="000000"/>
                </a:solidFill>
                <a:latin typeface="PHUQSB+Times-Roman"/>
                <a:cs typeface="PHUQSB+Times-Roman"/>
              </a:rPr>
              <a:t>1)sin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52499" y="2337331"/>
            <a:ext cx="351038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UCHPM+Times-Italic"/>
                <a:cs typeface="TUCHPM+Times-Italic"/>
              </a:rPr>
              <a:t>y</a:t>
            </a:r>
            <a:r>
              <a:rPr sz="1200" spc="79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87779" y="2454678"/>
            <a:ext cx="732272" cy="1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45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2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95499" y="2495195"/>
            <a:ext cx="2486053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 (6.34)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14394" y="2822092"/>
            <a:ext cx="2651583" cy="165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Substituting above equation in equation</a:t>
            </a:r>
            <a:r>
              <a:rPr sz="11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6.33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86026" y="3218632"/>
            <a:ext cx="264139" cy="201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2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36875" y="3208198"/>
            <a:ext cx="480142" cy="474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6"/>
              </a:lnSpc>
              <a:spcBef>
                <a:spcPts val="0"/>
              </a:spcBef>
              <a:spcAft>
                <a:spcPts val="0"/>
              </a:spcAft>
            </a:pPr>
            <a:r>
              <a:rPr sz="1450" spc="2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4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  <a:p>
            <a:pPr marL="257555" marR="0">
              <a:lnSpc>
                <a:spcPts val="1765"/>
              </a:lnSpc>
              <a:spcBef>
                <a:spcPts val="232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STVNGU+TT108t00"/>
                <a:cs typeface="STVNGU+TT108t00"/>
              </a:rPr>
              <a:t>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29866" y="3322498"/>
            <a:ext cx="252801" cy="214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6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50562" y="3420224"/>
            <a:ext cx="222587" cy="26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STVNGU+TT108t00"/>
                <a:cs typeface="STVNGU+TT108t00"/>
              </a:rPr>
              <a:t>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72310" y="3476187"/>
            <a:ext cx="284439" cy="201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2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386961" y="3477945"/>
            <a:ext cx="2464978" cy="393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6"/>
              </a:lnSpc>
              <a:spcBef>
                <a:spcPts val="0"/>
              </a:spcBef>
              <a:spcAft>
                <a:spcPts val="0"/>
              </a:spcAft>
            </a:pPr>
            <a:r>
              <a:rPr sz="1450" spc="167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  <a:r>
              <a:rPr sz="1450" dirty="0">
                <a:solidFill>
                  <a:srgbClr val="000000"/>
                </a:solidFill>
                <a:latin typeface="PHUQSB+Times-Roman"/>
                <a:cs typeface="PHUQSB+Times-Roman"/>
              </a:rPr>
              <a:t>(</a:t>
            </a:r>
            <a:r>
              <a:rPr sz="1450" spc="199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450" spc="21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450" dirty="0">
                <a:solidFill>
                  <a:srgbClr val="000000"/>
                </a:solidFill>
                <a:latin typeface="PHUQSB+Times-Roman"/>
                <a:cs typeface="PHUQSB+Times-Roman"/>
              </a:rPr>
              <a:t>1)</a:t>
            </a:r>
            <a:r>
              <a:rPr sz="1450" spc="-23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45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4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450" spc="1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450" spc="1265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450" spc="155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  <a:r>
              <a:rPr sz="1450" spc="19" dirty="0">
                <a:solidFill>
                  <a:srgbClr val="000000"/>
                </a:solidFill>
                <a:latin typeface="PHUQSB+Times-Roman"/>
                <a:cs typeface="PHUQSB+Times-Roman"/>
              </a:rPr>
              <a:t>(</a:t>
            </a:r>
            <a:r>
              <a:rPr sz="1450" spc="187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450" spc="21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450" dirty="0">
                <a:solidFill>
                  <a:srgbClr val="000000"/>
                </a:solidFill>
                <a:latin typeface="PHUQSB+Times-Roman"/>
                <a:cs typeface="PHUQSB+Times-Roman"/>
              </a:rPr>
              <a:t>1)</a:t>
            </a:r>
            <a:r>
              <a:rPr sz="1450" spc="-23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450" dirty="0">
                <a:solidFill>
                  <a:srgbClr val="000000"/>
                </a:solidFill>
                <a:latin typeface="PHUQSB+Times-Roman"/>
                <a:cs typeface="PHUQSB+Times-Roman"/>
              </a:rPr>
              <a:t>sin</a:t>
            </a:r>
            <a:r>
              <a:rPr sz="14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</a:p>
          <a:p>
            <a:pPr marL="1307469" marR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STVNGU+TT108t00"/>
                <a:cs typeface="STVNGU+TT108t00"/>
              </a:rPr>
              <a:t>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694430" y="3537572"/>
            <a:ext cx="222587" cy="26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STVNGU+TT108t00"/>
                <a:cs typeface="STVNGU+TT108t00"/>
              </a:rPr>
              <a:t>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50562" y="3537572"/>
            <a:ext cx="222587" cy="26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STVNGU+TT108t00"/>
                <a:cs typeface="STVNGU+TT108t00"/>
              </a:rPr>
              <a:t>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750562" y="3609200"/>
            <a:ext cx="222587" cy="26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STVNGU+TT108t00"/>
                <a:cs typeface="STVNGU+TT108t00"/>
              </a:rPr>
              <a:t>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505711" y="3726548"/>
            <a:ext cx="2467438" cy="26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450" spc="175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450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4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45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0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45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450" spc="167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450" spc="-29" dirty="0">
                <a:solidFill>
                  <a:srgbClr val="000000"/>
                </a:solidFill>
                <a:latin typeface="TUCHPM+Times-Italic"/>
                <a:cs typeface="TUCHPM+Times-Italic"/>
              </a:rPr>
              <a:t>d</a:t>
            </a:r>
            <a:r>
              <a:rPr sz="14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45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00000"/>
                </a:solidFill>
                <a:latin typeface="STVNGU+TT108t00"/>
                <a:cs typeface="STVNGU+TT108t00"/>
              </a:rPr>
              <a:t></a:t>
            </a:r>
            <a:r>
              <a:rPr sz="1450" spc="8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75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450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4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45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45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450" spc="713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450" dirty="0">
                <a:solidFill>
                  <a:srgbClr val="000000"/>
                </a:solidFill>
                <a:latin typeface="STVNGU+TT108t00"/>
                <a:cs typeface="STVNGU+TT108t00"/>
              </a:rPr>
              <a:t>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760219" y="4143140"/>
            <a:ext cx="1052051" cy="266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750" spc="-115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550" spc="162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550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5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55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spc="61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550" spc="-103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750" spc="-139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350" baseline="45257" dirty="0">
                <a:solidFill>
                  <a:srgbClr val="000000"/>
                </a:solidFill>
                <a:latin typeface="PHUQSB+Times-Roman"/>
                <a:cs typeface="PHUQSB+Times-Roman"/>
              </a:rPr>
              <a:t>3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49554" y="4302584"/>
            <a:ext cx="617713" cy="225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  <a:r>
              <a:rPr sz="1550" spc="345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550" spc="25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55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134866" y="4398671"/>
            <a:ext cx="3552946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 (6.35)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81340" y="4435748"/>
            <a:ext cx="1651631" cy="266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  <a:r>
              <a:rPr sz="1550" spc="755" dirty="0">
                <a:solidFill>
                  <a:srgbClr val="000000"/>
                </a:solidFill>
                <a:latin typeface="TUCHPM+Times-Italic"/>
                <a:cs typeface="TUCHPM+Times-Italic"/>
              </a:rPr>
              <a:t> </a:t>
            </a:r>
            <a:r>
              <a:rPr sz="1550" spc="197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550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550" spc="20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spc="197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550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</a:p>
          <a:p>
            <a:pPr marL="195059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750" spc="13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spc="-103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750" spc="-115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350" baseline="45257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350" spc="104" baseline="4525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750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750" spc="14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550" spc="223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750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577339" y="4449464"/>
            <a:ext cx="209279" cy="141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914405" y="5003440"/>
            <a:ext cx="3104207" cy="193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-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power density along</a:t>
            </a:r>
            <a:r>
              <a:rPr sz="1100" spc="-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 axis is obtained at</a:t>
            </a:r>
            <a:r>
              <a:rPr sz="1100" spc="2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VFSISR+TTE2t00"/>
                <a:cs typeface="VFSISR+TTE2t00"/>
              </a:rPr>
              <a:t>θ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= 0.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476755" y="5414468"/>
            <a:ext cx="308844" cy="231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TUCHPM+Times-Italic"/>
                <a:cs typeface="TUCHPM+Times-Italic"/>
              </a:rPr>
              <a:t>U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024128" y="5540789"/>
            <a:ext cx="562442" cy="279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2"/>
              </a:lnSpc>
              <a:spcBef>
                <a:spcPts val="0"/>
              </a:spcBef>
              <a:spcAft>
                <a:spcPts val="0"/>
              </a:spcAft>
            </a:pPr>
            <a:r>
              <a:rPr sz="1700" spc="-247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  <a:r>
              <a:rPr sz="1500" baseline="-24705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  <a:r>
              <a:rPr sz="1500" spc="750" baseline="-2470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7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482851" y="5687394"/>
            <a:ext cx="322278" cy="267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ts val="0"/>
              </a:spcBef>
              <a:spcAft>
                <a:spcPts val="0"/>
              </a:spcAft>
            </a:pPr>
            <a:r>
              <a:rPr sz="1700" spc="-104" dirty="0">
                <a:solidFill>
                  <a:srgbClr val="000000"/>
                </a:solidFill>
                <a:latin typeface="TUCHPM+Times-Italic"/>
                <a:cs typeface="TUCHPM+Times-Italic"/>
              </a:rPr>
              <a:t>L</a:t>
            </a:r>
            <a:r>
              <a:rPr sz="1500" baseline="45176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924570" y="5966102"/>
            <a:ext cx="1774441" cy="165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-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relative power density is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060704" y="6315706"/>
            <a:ext cx="270676" cy="21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7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655063" y="6269700"/>
            <a:ext cx="1048582" cy="265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ts val="0"/>
              </a:spcBef>
              <a:spcAft>
                <a:spcPts val="0"/>
              </a:spcAft>
            </a:pPr>
            <a:r>
              <a:rPr sz="1750" spc="-115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550" spc="162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550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5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55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spc="49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550" spc="-103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750" spc="-139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350" baseline="45257" dirty="0">
                <a:solidFill>
                  <a:srgbClr val="000000"/>
                </a:solidFill>
                <a:latin typeface="PHUQSB+Times-Roman"/>
                <a:cs typeface="PHUQSB+Times-Roman"/>
              </a:rPr>
              <a:t>3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313687" y="6428105"/>
            <a:ext cx="258674" cy="224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488947" y="6560783"/>
            <a:ext cx="1446992" cy="263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ts val="0"/>
              </a:spcBef>
              <a:spcAft>
                <a:spcPts val="0"/>
              </a:spcAft>
            </a:pPr>
            <a:r>
              <a:rPr sz="1750" spc="-125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550" spc="196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550" spc="49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550" spc="-104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750" spc="-114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350" baseline="44571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350" spc="92" baseline="4457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750" spc="-114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550" spc="185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550" spc="145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550" spc="-13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550" spc="21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750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037845" y="6591549"/>
            <a:ext cx="298778" cy="243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7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TUCHPM+Times-Italic"/>
                <a:cs typeface="TUCHPM+Times-Italic"/>
              </a:rPr>
              <a:t>P</a:t>
            </a:r>
          </a:p>
          <a:p>
            <a:pPr marL="89919" marR="0">
              <a:lnSpc>
                <a:spcPts val="80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924554" y="6608470"/>
            <a:ext cx="3552945" cy="796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 (6.36)</a:t>
            </a:r>
          </a:p>
          <a:p>
            <a:pPr marL="85337" marR="0">
              <a:lnSpc>
                <a:spcPts val="999"/>
              </a:lnSpc>
              <a:spcBef>
                <a:spcPts val="388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The</a:t>
            </a:r>
            <a:r>
              <a:rPr sz="1100" spc="-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relative electric field</a:t>
            </a:r>
            <a:r>
              <a:rPr sz="1100" spc="-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100" dirty="0">
                <a:solidFill>
                  <a:srgbClr val="000000"/>
                </a:solidFill>
                <a:latin typeface="PHUQSB+Times-Roman"/>
                <a:cs typeface="PHUQSB+Times-Roman"/>
              </a:rPr>
              <a:t>is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925067" y="7647935"/>
            <a:ext cx="274535" cy="21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688591" y="7600662"/>
            <a:ext cx="1074810" cy="272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19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600" spc="172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60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60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6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58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600" spc="-116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800" spc="-142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350" baseline="45333" dirty="0">
                <a:solidFill>
                  <a:srgbClr val="000000"/>
                </a:solidFill>
                <a:latin typeface="PHUQSB+Times-Roman"/>
                <a:cs typeface="PHUQSB+Times-Roman"/>
              </a:rPr>
              <a:t>3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203959" y="7764546"/>
            <a:ext cx="262141" cy="230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009898" y="7881009"/>
            <a:ext cx="3552946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----------------------------------------------------------- (6.37)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516379" y="7900890"/>
            <a:ext cx="1488299" cy="27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19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600" spc="185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600" spc="58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600" spc="-107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  <a:r>
              <a:rPr sz="1800" spc="-117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  <a:r>
              <a:rPr sz="1350" baseline="44666" dirty="0">
                <a:solidFill>
                  <a:srgbClr val="000000"/>
                </a:solidFill>
                <a:latin typeface="PHUQSB+Times-Roman"/>
                <a:cs typeface="PHUQSB+Times-Roman"/>
              </a:rPr>
              <a:t>2</a:t>
            </a:r>
            <a:r>
              <a:rPr sz="1350" spc="114" baseline="4466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800" spc="-116" dirty="0">
                <a:solidFill>
                  <a:srgbClr val="000000"/>
                </a:solidFill>
                <a:latin typeface="TCSJLQ+Symbol"/>
                <a:cs typeface="TCSJLQ+Symbol"/>
              </a:rPr>
              <a:t>(</a:t>
            </a:r>
            <a:r>
              <a:rPr sz="1600" spc="196" dirty="0">
                <a:solidFill>
                  <a:srgbClr val="000000"/>
                </a:solidFill>
                <a:latin typeface="TUCHPM+Times-Italic"/>
                <a:cs typeface="TUCHPM+Times-Italic"/>
              </a:rPr>
              <a:t>a</a:t>
            </a:r>
            <a:r>
              <a:rPr sz="1600" spc="142" dirty="0">
                <a:solidFill>
                  <a:srgbClr val="000000"/>
                </a:solidFill>
                <a:latin typeface="TCSJLQ+Symbol"/>
                <a:cs typeface="TCSJLQ+Symbol"/>
              </a:rPr>
              <a:t>−</a:t>
            </a:r>
            <a:r>
              <a:rPr sz="1600" spc="-11" dirty="0">
                <a:solidFill>
                  <a:srgbClr val="000000"/>
                </a:solidFill>
                <a:latin typeface="PHUQSB+Times-Roman"/>
                <a:cs typeface="PHUQSB+Times-Roman"/>
              </a:rPr>
              <a:t>cos</a:t>
            </a:r>
            <a:r>
              <a:rPr sz="1600" spc="219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800" dirty="0">
                <a:solidFill>
                  <a:srgbClr val="000000"/>
                </a:solidFill>
                <a:latin typeface="TCSJLQ+Symbol"/>
                <a:cs typeface="TCSJLQ+Symbol"/>
              </a:rPr>
              <a:t>)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88491" y="7932923"/>
            <a:ext cx="334150" cy="250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  <a:r>
              <a:rPr sz="1350" baseline="-24750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090" y="856488"/>
            <a:ext cx="7766309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2993" y="955368"/>
            <a:ext cx="997748" cy="19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Examples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2993" y="1119305"/>
            <a:ext cx="5504060" cy="64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1.An antenna has a field pattern given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E(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)=cos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2100" baseline="46285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2100" spc="173" baseline="46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for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0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o</a:t>
            </a:r>
            <a:r>
              <a:rPr sz="1350" spc="129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2100" baseline="46285" dirty="0">
                <a:solidFill>
                  <a:srgbClr val="000000"/>
                </a:solidFill>
                <a:latin typeface="BCOIQQ+TTE2t00"/>
                <a:cs typeface="BCOIQQ+TTE2t00"/>
              </a:rPr>
              <a:t>≤</a:t>
            </a:r>
            <a:r>
              <a:rPr sz="2100" spc="-177" baseline="46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aseline="46285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2100" spc="-188" baseline="46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aseline="46285" dirty="0">
                <a:solidFill>
                  <a:srgbClr val="000000"/>
                </a:solidFill>
                <a:latin typeface="BCOIQQ+TTE2t00"/>
                <a:cs typeface="BCOIQQ+TTE2t00"/>
              </a:rPr>
              <a:t>≤</a:t>
            </a:r>
            <a:r>
              <a:rPr sz="2100" spc="-176" baseline="46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90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o .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Find</a:t>
            </a:r>
          </a:p>
          <a:p>
            <a:pPr marL="3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Half power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beamwidth(HPBW)</a:t>
            </a:r>
          </a:p>
          <a:p>
            <a:pPr marL="88631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E(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 at half power=0.707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1628" y="1733476"/>
            <a:ext cx="3256218" cy="237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Therefore, cos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2100" baseline="46285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 0.707 at</a:t>
            </a:r>
            <a:r>
              <a:rPr sz="1400" spc="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Halfpower point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1624" y="1939809"/>
            <a:ext cx="2126470" cy="439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16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i.e.,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=cos</a:t>
            </a:r>
            <a:r>
              <a:rPr sz="1400" spc="39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[(0.707)</a:t>
            </a:r>
            <a:r>
              <a:rPr sz="1400" spc="8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]=33</a:t>
            </a:r>
          </a:p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HPBW=2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=66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1303" y="1937692"/>
            <a:ext cx="247427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spc="-11" dirty="0">
                <a:solidFill>
                  <a:srgbClr val="000000"/>
                </a:solidFill>
                <a:latin typeface="FJGWEG+Times-Roman"/>
                <a:cs typeface="FJGWEG+Times-Roman"/>
              </a:rPr>
              <a:t>-1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21863" y="1937692"/>
            <a:ext cx="29921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1/2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6494" y="1937692"/>
            <a:ext cx="209439" cy="14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1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FJGWEG+Times-Roman"/>
                <a:cs typeface="FJGWEG+Times-Roman"/>
              </a:rPr>
              <a:t>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2999" y="2588639"/>
            <a:ext cx="5457272" cy="357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2.Calculate 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beamwidths in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x-y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 y-z</a:t>
            </a:r>
            <a:r>
              <a:rPr sz="1400" spc="1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planes of an antenna,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</a:t>
            </a:r>
          </a:p>
          <a:p>
            <a:pPr marL="1920239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BJDSDB+TT108t00"/>
                <a:cs typeface="BJDSDB+TT108t00"/>
              </a:rPr>
              <a:t>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35103" y="2752202"/>
            <a:ext cx="1973027" cy="201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sin</a:t>
            </a:r>
            <a:r>
              <a:rPr sz="1050" baseline="44999" dirty="0">
                <a:solidFill>
                  <a:srgbClr val="000000"/>
                </a:solidFill>
                <a:latin typeface="FJGWEG+Times-Roman"/>
                <a:cs typeface="FJGWEG+Times-Roman"/>
              </a:rPr>
              <a:t>2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sin</a:t>
            </a:r>
            <a:r>
              <a:rPr sz="1200" spc="73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;0</a:t>
            </a:r>
            <a:r>
              <a:rPr sz="1200" spc="-2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spc="154" dirty="0">
                <a:solidFill>
                  <a:srgbClr val="000000"/>
                </a:solidFill>
                <a:latin typeface="OTAJKE+Symbol"/>
                <a:cs typeface="OTAJKE+Symbol"/>
              </a:rPr>
              <a:t>≤θ</a:t>
            </a:r>
            <a:r>
              <a:rPr sz="12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≤</a:t>
            </a:r>
            <a:r>
              <a:rPr sz="1200" spc="-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7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,0</a:t>
            </a:r>
            <a:r>
              <a:rPr sz="1200" spc="-5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≤</a:t>
            </a:r>
            <a:r>
              <a:rPr sz="1200" spc="-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≤</a:t>
            </a:r>
            <a:r>
              <a:rPr sz="12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2999" y="2792856"/>
            <a:ext cx="2144753" cy="250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 of which 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given by</a:t>
            </a:r>
            <a:r>
              <a:rPr sz="1800" baseline="-31714" dirty="0">
                <a:solidFill>
                  <a:srgbClr val="000000"/>
                </a:solidFill>
                <a:latin typeface="BJDSDB+TT108t00"/>
                <a:cs typeface="BJDSDB+TT108t00"/>
              </a:rPr>
              <a:t>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56687" y="2894186"/>
            <a:ext cx="728162" cy="184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spc="167" dirty="0">
                <a:solidFill>
                  <a:srgbClr val="000000"/>
                </a:solidFill>
                <a:latin typeface="GIJANM+Times-Italic"/>
                <a:cs typeface="GIJANM+Times-Italic"/>
              </a:rPr>
              <a:t>U</a:t>
            </a:r>
            <a:r>
              <a:rPr sz="1200" spc="-89" dirty="0">
                <a:solidFill>
                  <a:srgbClr val="000000"/>
                </a:solidFill>
                <a:latin typeface="FJGWEG+Times-Roman"/>
                <a:cs typeface="FJGWEG+Times-Roman"/>
              </a:rPr>
              <a:t>(</a:t>
            </a:r>
            <a:r>
              <a:rPr sz="1200" spc="144" dirty="0">
                <a:solidFill>
                  <a:srgbClr val="000000"/>
                </a:solidFill>
                <a:latin typeface="OTAJKE+Symbol"/>
                <a:cs typeface="OTAJKE+Symbol"/>
              </a:rPr>
              <a:t>θ</a:t>
            </a:r>
            <a:r>
              <a:rPr sz="1200" spc="58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spc="107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)</a:t>
            </a:r>
            <a:r>
              <a:rPr sz="1200" spc="-2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63238" y="2942174"/>
            <a:ext cx="210777" cy="22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BJDSDB+TT108t00"/>
                <a:cs typeface="BJDSDB+TT108t00"/>
              </a:rPr>
              <a:t>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63238" y="3039711"/>
            <a:ext cx="1703518" cy="22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8"/>
              </a:lnSpc>
              <a:spcBef>
                <a:spcPts val="0"/>
              </a:spcBef>
              <a:spcAft>
                <a:spcPts val="0"/>
              </a:spcAft>
            </a:pPr>
            <a:r>
              <a:rPr sz="1200" spc="130" dirty="0">
                <a:solidFill>
                  <a:srgbClr val="000000"/>
                </a:solidFill>
                <a:latin typeface="BJDSDB+TT108t00"/>
                <a:cs typeface="BJDSDB+TT108t00"/>
              </a:rPr>
              <a:t></a:t>
            </a: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0;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  <a:r>
              <a:rPr sz="12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67" dirty="0">
                <a:solidFill>
                  <a:srgbClr val="000000"/>
                </a:solidFill>
                <a:latin typeface="OTAJKE+Symbol"/>
                <a:cs typeface="OTAJKE+Symbol"/>
              </a:rPr>
              <a:t>≤θ</a:t>
            </a:r>
            <a:r>
              <a:rPr sz="12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≤</a:t>
            </a:r>
            <a:r>
              <a:rPr sz="12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61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1200" spc="17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  <a:r>
              <a:rPr sz="1200" spc="71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  <a:r>
              <a:rPr sz="1200" spc="1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≤</a:t>
            </a:r>
            <a:r>
              <a:rPr sz="1200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φ</a:t>
            </a:r>
            <a:r>
              <a:rPr sz="12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≤</a:t>
            </a:r>
            <a:r>
              <a:rPr sz="12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48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1200" dirty="0">
                <a:solidFill>
                  <a:srgbClr val="000000"/>
                </a:solidFill>
                <a:latin typeface="OTAJKE+Symbol"/>
                <a:cs typeface="OTAJKE+Symbol"/>
              </a:rPr>
              <a:t>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42999" y="3370845"/>
            <a:ext cx="5406173" cy="64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soln: In</a:t>
            </a:r>
            <a:r>
              <a:rPr sz="1400" spc="1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x-y</a:t>
            </a:r>
            <a:r>
              <a:rPr sz="1400" spc="-2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plane,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/2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 power</a:t>
            </a:r>
            <a:r>
              <a:rPr sz="1400" spc="-1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pattern is given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U(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/2,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)=sin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</a:p>
          <a:p>
            <a:pPr marL="228597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FSJED+Helvetica"/>
                <a:cs typeface="EFSJED+Helvetica"/>
              </a:rPr>
              <a:t>•</a:t>
            </a:r>
            <a:r>
              <a:rPr sz="1400" spc="921" dirty="0">
                <a:solidFill>
                  <a:srgbClr val="000000"/>
                </a:solidFill>
                <a:latin typeface="EFSJED+Helvetica"/>
                <a:cs typeface="EFSJED+Helvetica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Therefore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half power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points are at</a:t>
            </a:r>
            <a:r>
              <a:rPr sz="1400" spc="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sin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=0.5, i.e., at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=30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o</a:t>
            </a:r>
            <a:r>
              <a:rPr sz="1350" spc="13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</a:t>
            </a:r>
          </a:p>
          <a:p>
            <a:pPr marL="457204" marR="0">
              <a:lnSpc>
                <a:spcPts val="1270"/>
              </a:lnSpc>
              <a:spcBef>
                <a:spcPts val="4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150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71598" y="3965958"/>
            <a:ext cx="5292754" cy="87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FSJED+Helvetica"/>
                <a:cs typeface="EFSJED+Helvetica"/>
              </a:rPr>
              <a:t>•</a:t>
            </a:r>
            <a:r>
              <a:rPr sz="1400" spc="921" dirty="0">
                <a:solidFill>
                  <a:srgbClr val="000000"/>
                </a:solidFill>
                <a:latin typeface="EFSJED+Helvetica"/>
                <a:cs typeface="EFSJED+Helvetica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Hence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3dB</a:t>
            </a:r>
            <a:r>
              <a:rPr sz="1400" spc="-2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beamwidth in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x-y</a:t>
            </a:r>
            <a:r>
              <a:rPr sz="1400" spc="-2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plane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(150-30)=120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o</a:t>
            </a:r>
          </a:p>
          <a:p>
            <a:pPr marL="6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FSJED+Helvetica"/>
                <a:cs typeface="EFSJED+Helvetica"/>
              </a:rPr>
              <a:t>•</a:t>
            </a:r>
            <a:r>
              <a:rPr sz="1400" spc="921" dirty="0">
                <a:solidFill>
                  <a:srgbClr val="000000"/>
                </a:solidFill>
                <a:latin typeface="EFSJED+Helvetica"/>
                <a:cs typeface="EFSJED+Helvetica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In the y-z plane,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Φ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</a:t>
            </a:r>
            <a:r>
              <a:rPr sz="1400" spc="-11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/2 and</a:t>
            </a:r>
            <a:r>
              <a:rPr sz="1400" spc="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power pattern 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given 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U(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,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/2)=sin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</a:p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FSJED+Helvetica"/>
                <a:cs typeface="EFSJED+Helvetica"/>
              </a:rPr>
              <a:t>•</a:t>
            </a:r>
            <a:r>
              <a:rPr sz="1400" spc="921" dirty="0">
                <a:solidFill>
                  <a:srgbClr val="000000"/>
                </a:solidFill>
                <a:latin typeface="EFSJED+Helvetica"/>
                <a:cs typeface="EFSJED+Helvetica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Therefore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half power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points are at</a:t>
            </a:r>
            <a:r>
              <a:rPr sz="1400" spc="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sin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=0.5, i.e., at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=45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o</a:t>
            </a:r>
            <a:r>
              <a:rPr sz="1350" spc="13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and 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θ</a:t>
            </a:r>
          </a:p>
          <a:p>
            <a:pPr marL="228599" marR="0">
              <a:lnSpc>
                <a:spcPts val="1270"/>
              </a:lnSpc>
              <a:spcBef>
                <a:spcPts val="4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=135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o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71598" y="4785870"/>
            <a:ext cx="4104782" cy="254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FSJED+Helvetica"/>
                <a:cs typeface="EFSJED+Helvetica"/>
              </a:rPr>
              <a:t>•</a:t>
            </a:r>
            <a:r>
              <a:rPr sz="1400" spc="921" dirty="0">
                <a:solidFill>
                  <a:srgbClr val="000000"/>
                </a:solidFill>
                <a:latin typeface="EFSJED+Helvetica"/>
                <a:cs typeface="EFSJED+Helvetica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Hence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3dB</a:t>
            </a:r>
            <a:r>
              <a:rPr sz="1400" spc="-2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beamwidth in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y-z plane is (135-45)= 90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42997" y="5217932"/>
            <a:ext cx="2772226" cy="246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Beam</a:t>
            </a:r>
            <a:r>
              <a:rPr sz="1400" spc="-16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area or Beam</a:t>
            </a:r>
            <a:r>
              <a:rPr sz="1400" spc="-13" dirty="0">
                <a:solidFill>
                  <a:srgbClr val="000000"/>
                </a:solidFill>
                <a:latin typeface="TVJSNJ+Times-Bold"/>
                <a:cs typeface="TVJSNJ+Times-Bold"/>
              </a:rPr>
              <a:t> </a:t>
            </a: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solid angle </a:t>
            </a:r>
            <a:r>
              <a:rPr sz="1400" dirty="0">
                <a:solidFill>
                  <a:srgbClr val="000000"/>
                </a:solidFill>
                <a:latin typeface="PIUEAH+TTE4t00"/>
                <a:cs typeface="PIUEAH+TTE4t00"/>
              </a:rPr>
              <a:t>Ω</a:t>
            </a:r>
            <a:r>
              <a:rPr sz="1350" baseline="-14571" dirty="0">
                <a:solidFill>
                  <a:srgbClr val="000000"/>
                </a:solidFill>
                <a:latin typeface="TVJSNJ+Times-Bold"/>
                <a:cs typeface="TVJSNJ+Times-Bold"/>
              </a:rPr>
              <a:t>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42993" y="5658430"/>
            <a:ext cx="5620468" cy="1427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VJSNJ+Times-Bold"/>
                <a:cs typeface="TVJSNJ+Times-Bold"/>
              </a:rPr>
              <a:t>Radian and Steradian: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Radian 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plane angle with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it’s vertex a the centre of</a:t>
            </a:r>
          </a:p>
          <a:p>
            <a:pPr marL="12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 circle of radius r and</a:t>
            </a:r>
            <a:r>
              <a:rPr sz="1400" spc="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 subtended</a:t>
            </a:r>
            <a:r>
              <a:rPr sz="1400" spc="34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by</a:t>
            </a:r>
            <a:r>
              <a:rPr sz="1400" spc="-2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an arc whose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length 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equal to</a:t>
            </a:r>
            <a:r>
              <a:rPr sz="1400" spc="35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r.</a:t>
            </a:r>
          </a:p>
          <a:p>
            <a:pPr marL="12" marR="0">
              <a:lnSpc>
                <a:spcPts val="1553"/>
              </a:lnSpc>
              <a:spcBef>
                <a:spcPts val="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Circumference of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circle is 2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 Therefore total angle of</a:t>
            </a:r>
            <a:r>
              <a:rPr sz="1400" spc="-2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circle is 2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</a:p>
          <a:p>
            <a:pPr marL="0" marR="0">
              <a:lnSpc>
                <a:spcPts val="1270"/>
              </a:lnSpc>
              <a:spcBef>
                <a:spcPts val="34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radians.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Steradian is</a:t>
            </a:r>
            <a:r>
              <a:rPr sz="1400" spc="69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solid angle with</a:t>
            </a:r>
            <a:r>
              <a:rPr sz="1400" spc="11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it’s vertex at</a:t>
            </a:r>
            <a:r>
              <a:rPr sz="1400" spc="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</a:t>
            </a:r>
            <a:r>
              <a:rPr sz="1400" spc="-19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centre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a sphere</a:t>
            </a:r>
            <a:r>
              <a:rPr sz="1400" spc="338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radius r,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which is subtended by a spherical surface</a:t>
            </a:r>
            <a:r>
              <a:rPr sz="1400" spc="-13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 equal to</a:t>
            </a:r>
            <a:r>
              <a:rPr sz="1400" spc="10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 area of a square</a:t>
            </a:r>
          </a:p>
          <a:p>
            <a:pPr marL="0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with side</a:t>
            </a:r>
            <a:r>
              <a:rPr sz="1400" spc="-15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length</a:t>
            </a:r>
            <a:r>
              <a:rPr sz="1400" spc="356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42993" y="7052234"/>
            <a:ext cx="5589972" cy="442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Area of 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sphere is 4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r</a:t>
            </a:r>
            <a:r>
              <a:rPr sz="1350" baseline="46285" dirty="0">
                <a:solidFill>
                  <a:srgbClr val="000000"/>
                </a:solidFill>
                <a:latin typeface="FJGWEG+Times-Roman"/>
                <a:cs typeface="FJGWEG+Times-Roman"/>
              </a:rPr>
              <a:t>2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.</a:t>
            </a:r>
            <a:r>
              <a:rPr sz="1400" spc="347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Therefore the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total solid angle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of the</a:t>
            </a:r>
            <a:r>
              <a:rPr sz="1400" spc="-12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sphere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is</a:t>
            </a:r>
            <a:r>
              <a:rPr sz="1400" spc="-14" dirty="0">
                <a:solidFill>
                  <a:srgbClr val="000000"/>
                </a:solidFill>
                <a:latin typeface="FJGWEG+Times-Roman"/>
                <a:cs typeface="FJGWEG+Times-Roman"/>
              </a:rPr>
              <a:t> </a:t>
            </a: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4</a:t>
            </a:r>
            <a:r>
              <a:rPr sz="1400" dirty="0">
                <a:solidFill>
                  <a:srgbClr val="000000"/>
                </a:solidFill>
                <a:latin typeface="BCOIQQ+TTE2t00"/>
                <a:cs typeface="BCOIQQ+TTE2t00"/>
              </a:rPr>
              <a:t>π</a:t>
            </a:r>
          </a:p>
          <a:p>
            <a:pPr marL="1" marR="0">
              <a:lnSpc>
                <a:spcPts val="1270"/>
              </a:lnSpc>
              <a:spcBef>
                <a:spcPts val="33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JGWEG+Times-Roman"/>
                <a:cs typeface="FJGWEG+Times-Roman"/>
              </a:rPr>
              <a:t>steradians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553186" y="8757424"/>
            <a:ext cx="228370" cy="175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GWEG+Times-Roman"/>
                <a:cs typeface="FJGWEG+Times-Roman"/>
              </a:rPr>
              <a:t>6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3907536" y="6614160"/>
            <a:ext cx="1901952" cy="1121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990088" y="4201668"/>
            <a:ext cx="2267712" cy="1001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262" y="3066285"/>
            <a:ext cx="202693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5262" y="2567944"/>
            <a:ext cx="202693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6883" y="2071117"/>
            <a:ext cx="20421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5352" y="6350468"/>
            <a:ext cx="1441704" cy="1389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6105" y="9019028"/>
            <a:ext cx="6437377" cy="56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31975" y="1637226"/>
            <a:ext cx="509506" cy="188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TUCHPM+Times-Italic"/>
                <a:cs typeface="TUCHPM+Times-Italic"/>
              </a:rPr>
              <a:t>when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57171" y="1890210"/>
            <a:ext cx="255515" cy="188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12162" y="1988786"/>
            <a:ext cx="523796" cy="200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3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50" spc="160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350" spc="-28" dirty="0">
                <a:solidFill>
                  <a:srgbClr val="000000"/>
                </a:solidFill>
                <a:latin typeface="PHUQSB+Times-Roman"/>
                <a:cs typeface="PHUQSB+Times-Roman"/>
              </a:rPr>
              <a:t>0,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02536" y="1988786"/>
            <a:ext cx="334317" cy="200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1350" spc="27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350" dirty="0">
                <a:solidFill>
                  <a:srgbClr val="000000"/>
                </a:solidFill>
                <a:latin typeface="PHUQSB+Times-Roman"/>
                <a:cs typeface="PHUQSB+Times-Roman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25167" y="2131002"/>
            <a:ext cx="309827" cy="217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sz="1350" spc="27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  <a:r>
              <a:rPr sz="1200" baseline="-24888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13559" y="2388558"/>
            <a:ext cx="309827" cy="686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</a:p>
          <a:p>
            <a:pPr marL="0" marR="0">
              <a:lnSpc>
                <a:spcPts val="1183"/>
              </a:lnSpc>
              <a:spcBef>
                <a:spcPts val="712"/>
              </a:spcBef>
              <a:spcAft>
                <a:spcPts val="0"/>
              </a:spcAft>
            </a:pPr>
            <a:r>
              <a:rPr sz="1350" spc="27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  <a:r>
              <a:rPr sz="1200" baseline="-24888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  <a:p>
            <a:pPr marL="32004" marR="0">
              <a:lnSpc>
                <a:spcPts val="1183"/>
              </a:lnSpc>
              <a:spcBef>
                <a:spcPts val="614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12163" y="2487134"/>
            <a:ext cx="612505" cy="200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3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50" spc="185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35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20,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90927" y="2487134"/>
            <a:ext cx="564324" cy="697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1350" spc="149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350" dirty="0">
                <a:solidFill>
                  <a:srgbClr val="000000"/>
                </a:solidFill>
                <a:latin typeface="PHUQSB+Times-Roman"/>
                <a:cs typeface="PHUQSB+Times-Roman"/>
              </a:rPr>
              <a:t>0.7</a:t>
            </a:r>
          </a:p>
          <a:p>
            <a:pPr marL="0" marR="0">
              <a:lnSpc>
                <a:spcPts val="1279"/>
              </a:lnSpc>
              <a:spcBef>
                <a:spcPts val="2632"/>
              </a:spcBef>
              <a:spcAft>
                <a:spcPts val="0"/>
              </a:spcAft>
            </a:pPr>
            <a:r>
              <a:rPr sz="1350" spc="148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350" dirty="0">
                <a:solidFill>
                  <a:srgbClr val="000000"/>
                </a:solidFill>
                <a:latin typeface="PHUQSB+Times-Roman"/>
                <a:cs typeface="PHUQSB+Times-Roman"/>
              </a:rPr>
              <a:t>0.14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12163" y="2983958"/>
            <a:ext cx="612336" cy="200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TCSJLQ+Symbol"/>
                <a:cs typeface="TCSJLQ+Symbol"/>
              </a:rPr>
              <a:t>θ</a:t>
            </a:r>
            <a:r>
              <a:rPr sz="13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50" spc="183" dirty="0">
                <a:solidFill>
                  <a:srgbClr val="000000"/>
                </a:solidFill>
                <a:latin typeface="TCSJLQ+Symbol"/>
                <a:cs typeface="TCSJLQ+Symbol"/>
              </a:rPr>
              <a:t>=</a:t>
            </a:r>
            <a:r>
              <a:rPr sz="1350" spc="-15" dirty="0">
                <a:solidFill>
                  <a:srgbClr val="000000"/>
                </a:solidFill>
                <a:latin typeface="PHUQSB+Times-Roman"/>
                <a:cs typeface="PHUQSB+Times-Roman"/>
              </a:rPr>
              <a:t>40,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813559" y="3127698"/>
            <a:ext cx="309827" cy="21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sz="1350" spc="27" dirty="0">
                <a:solidFill>
                  <a:srgbClr val="000000"/>
                </a:solidFill>
                <a:latin typeface="TUCHPM+Times-Italic"/>
                <a:cs typeface="TUCHPM+Times-Italic"/>
              </a:rPr>
              <a:t>E</a:t>
            </a:r>
            <a:r>
              <a:rPr sz="1200" baseline="-23999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393" y="3579370"/>
            <a:ext cx="1573705" cy="175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WOHMF+Times-Bold"/>
                <a:cs typeface="KWOHMF+Times-Bold"/>
              </a:rPr>
              <a:t>Relative electric field: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393" y="3904895"/>
            <a:ext cx="2895836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Relative Electric field is as shown in fig.6.16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16581" y="5396891"/>
            <a:ext cx="2147154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6.16 : Relative Electric Field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4393" y="5726685"/>
            <a:ext cx="1806431" cy="175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WOHMF+Times-Bold"/>
                <a:cs typeface="KWOHMF+Times-Bold"/>
              </a:rPr>
              <a:t>E-Plane Metal</a:t>
            </a:r>
            <a:r>
              <a:rPr sz="1200" spc="14" dirty="0">
                <a:solidFill>
                  <a:srgbClr val="000000"/>
                </a:solidFill>
                <a:latin typeface="KWOHMF+Times-Bold"/>
                <a:cs typeface="KWOHMF+Times-Bold"/>
              </a:rPr>
              <a:t> </a:t>
            </a:r>
            <a:r>
              <a:rPr sz="1200" dirty="0">
                <a:solidFill>
                  <a:srgbClr val="000000"/>
                </a:solidFill>
                <a:latin typeface="KWOHMF+Times-Bold"/>
                <a:cs typeface="KWOHMF+Times-Bold"/>
              </a:rPr>
              <a:t>Plate Lens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14393" y="6053730"/>
            <a:ext cx="5272184" cy="184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The velocity</a:t>
            </a:r>
            <a:r>
              <a:rPr sz="1200" spc="-27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 between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E-Plane Metal Plate is more than the Free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space velocity</a:t>
            </a:r>
            <a:r>
              <a:rPr sz="1200" spc="-2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v</a:t>
            </a:r>
            <a:r>
              <a:rPr sz="1200" baseline="-12999" dirty="0">
                <a:solidFill>
                  <a:srgbClr val="000000"/>
                </a:solidFill>
                <a:latin typeface="PHUQSB+Times-Roman"/>
                <a:cs typeface="PHUQSB+Times-Roman"/>
              </a:rPr>
              <a:t>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026662" y="7932826"/>
            <a:ext cx="2328468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Fig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6.17 : E-Plane Metal</a:t>
            </a:r>
            <a:r>
              <a:rPr sz="1200" spc="1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Plate </a:t>
            </a:r>
            <a:r>
              <a:rPr sz="1200" spc="-10" dirty="0">
                <a:solidFill>
                  <a:srgbClr val="000000"/>
                </a:solidFill>
                <a:latin typeface="PHUQSB+Times-Roman"/>
                <a:cs typeface="PHUQSB+Times-Roman"/>
              </a:rPr>
              <a:t>Lens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96105" y="9019032"/>
            <a:ext cx="6437376" cy="56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3" y="948336"/>
            <a:ext cx="1923707" cy="176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Advantages of</a:t>
            </a:r>
            <a:r>
              <a:rPr sz="1200" spc="2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Lens Antenna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2993" y="1245406"/>
            <a:ext cx="5230535" cy="53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JIJCM+TT10Ft00"/>
                <a:cs typeface="CJIJCM+TT10Ft00"/>
              </a:rPr>
              <a:t>ꢀ</a:t>
            </a:r>
            <a:r>
              <a:rPr sz="1200" spc="5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Can be used as Wide band Antenna since its shape is independent of frequency.</a:t>
            </a:r>
          </a:p>
          <a:p>
            <a:pPr marL="0" marR="0">
              <a:lnSpc>
                <a:spcPts val="1330"/>
              </a:lnSpc>
              <a:spcBef>
                <a:spcPts val="129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JIJCM+TT10Ft00"/>
                <a:cs typeface="CJIJCM+TT10Ft00"/>
              </a:rPr>
              <a:t>ꢀ</a:t>
            </a:r>
            <a:r>
              <a:rPr sz="1200" spc="5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Provides good collimation.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3" y="1902249"/>
            <a:ext cx="5740517" cy="1192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599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JIJCM+TT10Ft00"/>
                <a:cs typeface="CJIJCM+TT10Ft00"/>
              </a:rPr>
              <a:t>ꢀ</a:t>
            </a:r>
            <a:r>
              <a:rPr sz="1200" spc="5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Internal dissipation losses are low, with dielectric materials</a:t>
            </a:r>
            <a:r>
              <a:rPr sz="1200" spc="31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having</a:t>
            </a:r>
            <a:r>
              <a:rPr sz="1200" spc="-14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low loss tangent.</a:t>
            </a:r>
          </a:p>
          <a:p>
            <a:pPr marL="228599" marR="0">
              <a:lnSpc>
                <a:spcPts val="1330"/>
              </a:lnSpc>
              <a:spcBef>
                <a:spcPts val="129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JIJCM+TT10Ft00"/>
                <a:cs typeface="CJIJCM+TT10Ft00"/>
              </a:rPr>
              <a:t>ꢀ</a:t>
            </a:r>
            <a:r>
              <a:rPr sz="1200" spc="5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Easily</a:t>
            </a:r>
            <a:r>
              <a:rPr sz="1200" spc="-26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accommodate large</a:t>
            </a:r>
            <a:r>
              <a:rPr sz="1200" spc="-12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band width required </a:t>
            </a:r>
            <a:r>
              <a:rPr sz="1200" spc="23" dirty="0">
                <a:solidFill>
                  <a:srgbClr val="000000"/>
                </a:solidFill>
                <a:latin typeface="PHUQSB+Times-Roman"/>
                <a:cs typeface="PHUQSB+Times-Roman"/>
              </a:rPr>
              <a:t>by</a:t>
            </a:r>
            <a:r>
              <a:rPr sz="1200" spc="-35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high data rate systems.</a:t>
            </a:r>
          </a:p>
          <a:p>
            <a:pPr marL="0" marR="0">
              <a:lnSpc>
                <a:spcPts val="1086"/>
              </a:lnSpc>
              <a:spcBef>
                <a:spcPts val="150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Quite in-expensive and have good fabrication tolerance</a:t>
            </a:r>
          </a:p>
          <a:p>
            <a:pPr marL="0" marR="0">
              <a:lnSpc>
                <a:spcPts val="1086"/>
              </a:lnSpc>
              <a:spcBef>
                <a:spcPts val="149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Disadvantages </a:t>
            </a:r>
            <a:r>
              <a:rPr sz="1200" spc="11" dirty="0">
                <a:solidFill>
                  <a:srgbClr val="000000"/>
                </a:solidFill>
                <a:latin typeface="PHUQSB+Times-Roman"/>
                <a:cs typeface="PHUQSB+Times-Roman"/>
              </a:rPr>
              <a:t>of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 Lens Antenna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2993" y="3215937"/>
            <a:ext cx="1448348" cy="20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JIJCM+TT10Ft00"/>
                <a:cs typeface="CJIJCM+TT10Ft00"/>
              </a:rPr>
              <a:t>ꢀ</a:t>
            </a:r>
            <a:r>
              <a:rPr sz="1200" spc="5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Bulky</a:t>
            </a:r>
            <a:r>
              <a:rPr sz="1200" spc="-28" dirty="0">
                <a:solidFill>
                  <a:srgbClr val="000000"/>
                </a:solidFill>
                <a:latin typeface="PHUQSB+Times-Roman"/>
                <a:cs typeface="PHUQSB+Times-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and Heavy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2993" y="3545121"/>
            <a:ext cx="1626618" cy="208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JIJCM+TT10Ft00"/>
                <a:cs typeface="CJIJCM+TT10Ft00"/>
              </a:rPr>
              <a:t>ꢀ</a:t>
            </a:r>
            <a:r>
              <a:rPr sz="1200" spc="5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Complicated Design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2993" y="3872781"/>
            <a:ext cx="2773984" cy="208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JIJCM+TT10Ft00"/>
                <a:cs typeface="CJIJCM+TT10Ft00"/>
              </a:rPr>
              <a:t>ꢀ</a:t>
            </a:r>
            <a:r>
              <a:rPr sz="1200" spc="5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PHUQSB+Times-Roman"/>
                <a:cs typeface="PHUQSB+Times-Roman"/>
              </a:rPr>
              <a:t>Refraction at the boundaries of the lens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04800" y="304800"/>
            <a:ext cx="7164324" cy="9450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3200" y="3686536"/>
            <a:ext cx="5776683" cy="839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G.PULLAIAH COLLEGE OF ENGINEERING AND</a:t>
            </a:r>
          </a:p>
          <a:p>
            <a:pPr marL="1225245" marR="0">
              <a:lnSpc>
                <a:spcPts val="2929"/>
              </a:lnSpc>
              <a:spcBef>
                <a:spcPts val="454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TECHNOLOGY, KURNOOL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7480" y="4671040"/>
            <a:ext cx="5866696" cy="152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9946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DEPARTMENT OF ECE</a:t>
            </a:r>
          </a:p>
          <a:p>
            <a:pPr marL="0" marR="0">
              <a:lnSpc>
                <a:spcPts val="2929"/>
              </a:lnSpc>
              <a:spcBef>
                <a:spcPts val="149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COURSE: ANTENNAS &amp; WAVE PROPAGATION</a:t>
            </a:r>
          </a:p>
          <a:p>
            <a:pPr marL="2365578" marR="0">
              <a:lnSpc>
                <a:spcPts val="2929"/>
              </a:lnSpc>
              <a:spcBef>
                <a:spcPts val="145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UNIT-IV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403597" y="3549395"/>
            <a:ext cx="4404359" cy="2257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03597" y="1414278"/>
            <a:ext cx="1277105" cy="15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9700" y="1085441"/>
            <a:ext cx="1477541" cy="19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Radiation</a:t>
            </a:r>
            <a:r>
              <a:rPr sz="1300" spc="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pattern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58465" y="1664831"/>
            <a:ext cx="5057479" cy="1727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58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</a:t>
            </a:r>
            <a:r>
              <a:rPr sz="1300" spc="57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59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58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</a:t>
            </a:r>
            <a:r>
              <a:rPr sz="1300" spc="57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57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58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representation</a:t>
            </a:r>
            <a:r>
              <a:rPr sz="1300" spc="60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(pictorial</a:t>
            </a:r>
            <a:r>
              <a:rPr sz="1300" spc="58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mathematical)</a:t>
            </a:r>
            <a:r>
              <a:rPr sz="1300" spc="29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27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27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distribution</a:t>
            </a:r>
            <a:r>
              <a:rPr sz="1300" spc="30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29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29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  <a:r>
              <a:rPr sz="1300" spc="27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out-flowing</a:t>
            </a:r>
            <a:r>
              <a:rPr sz="1300" spc="3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(radiated)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from</a:t>
            </a:r>
            <a:r>
              <a:rPr sz="1300" spc="3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3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</a:t>
            </a:r>
            <a:r>
              <a:rPr sz="1300" spc="3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(in</a:t>
            </a:r>
            <a:r>
              <a:rPr sz="1300" spc="33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3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case</a:t>
            </a:r>
            <a:r>
              <a:rPr sz="1300" spc="32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3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transmitting</a:t>
            </a:r>
            <a:r>
              <a:rPr sz="1300" spc="3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antenna),</a:t>
            </a:r>
            <a:r>
              <a:rPr sz="1300" spc="3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spc="3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inflowing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(received)</a:t>
            </a:r>
            <a:r>
              <a:rPr sz="1300" spc="3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5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5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</a:t>
            </a:r>
            <a:r>
              <a:rPr sz="1300" spc="5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(in</a:t>
            </a:r>
            <a:r>
              <a:rPr sz="1300" spc="7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6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case</a:t>
            </a:r>
            <a:r>
              <a:rPr sz="1300" spc="6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5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receiving</a:t>
            </a:r>
            <a:r>
              <a:rPr sz="1300" spc="7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antenna)</a:t>
            </a:r>
            <a:r>
              <a:rPr sz="1300" spc="6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as</a:t>
            </a:r>
            <a:r>
              <a:rPr sz="1300" spc="5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5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function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direction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angles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from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antenna</a:t>
            </a:r>
          </a:p>
          <a:p>
            <a:pPr marL="0" marR="0">
              <a:lnSpc>
                <a:spcPts val="1194"/>
              </a:lnSpc>
              <a:spcBef>
                <a:spcPts val="36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</a:t>
            </a:r>
            <a:r>
              <a:rPr sz="1300" spc="45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</a:t>
            </a:r>
            <a:r>
              <a:rPr sz="1300" spc="45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45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(antenna</a:t>
            </a:r>
            <a:r>
              <a:rPr sz="1300" spc="44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pattern):</a:t>
            </a:r>
            <a:r>
              <a:rPr sz="1300" spc="45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It</a:t>
            </a:r>
            <a:r>
              <a:rPr sz="1300" spc="45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46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defined</a:t>
            </a:r>
            <a:r>
              <a:rPr sz="1300" spc="47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for</a:t>
            </a:r>
            <a:r>
              <a:rPr sz="1300" spc="44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large</a:t>
            </a:r>
          </a:p>
          <a:p>
            <a:pPr marL="0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distances from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antenna, where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spatial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(angular)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distribution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radiated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does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depend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on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distance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from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radiation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source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independent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on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 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flow direction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3605" y="5843638"/>
            <a:ext cx="5108168" cy="38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It</a:t>
            </a:r>
            <a:r>
              <a:rPr sz="1300" spc="10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12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clear</a:t>
            </a:r>
            <a:r>
              <a:rPr sz="1300" spc="10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13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Figures</a:t>
            </a:r>
            <a:r>
              <a:rPr sz="1300" spc="1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12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10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</a:t>
            </a:r>
            <a:r>
              <a:rPr sz="1300" spc="57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that</a:t>
            </a:r>
            <a:r>
              <a:rPr sz="1300" spc="10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12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some</a:t>
            </a:r>
            <a:r>
              <a:rPr sz="1300" spc="10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very</a:t>
            </a:r>
            <a:r>
              <a:rPr sz="1300" spc="10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specific</a:t>
            </a:r>
            <a:r>
              <a:rPr sz="1300" spc="9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directions</a:t>
            </a:r>
            <a:r>
              <a:rPr sz="1300" spc="12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are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zeros,</a:t>
            </a:r>
            <a:r>
              <a:rPr sz="1300" spc="-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nulls, in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 indicating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no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3605" y="6419709"/>
            <a:ext cx="5110344" cy="381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27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protuberances</a:t>
            </a:r>
            <a:r>
              <a:rPr sz="1300" spc="27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between</a:t>
            </a:r>
            <a:r>
              <a:rPr sz="1300" spc="27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25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nulls</a:t>
            </a:r>
            <a:r>
              <a:rPr sz="1300" spc="26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are</a:t>
            </a:r>
            <a:r>
              <a:rPr sz="1300" spc="26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referred</a:t>
            </a:r>
            <a:r>
              <a:rPr sz="1300" spc="26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27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as</a:t>
            </a:r>
            <a:r>
              <a:rPr sz="1300" spc="26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lobes,</a:t>
            </a:r>
            <a:r>
              <a:rPr sz="1300" spc="26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27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main,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major,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lobe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is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 direction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maximum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3605" y="6997306"/>
            <a:ext cx="5111178" cy="38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spc="4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are</a:t>
            </a:r>
            <a:r>
              <a:rPr sz="1300" spc="5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also</a:t>
            </a:r>
            <a:r>
              <a:rPr sz="1300" spc="6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side</a:t>
            </a:r>
            <a:r>
              <a:rPr sz="1300" spc="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lobes</a:t>
            </a:r>
            <a:r>
              <a:rPr sz="1300" spc="4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back</a:t>
            </a:r>
            <a:r>
              <a:rPr sz="1300" spc="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lobes.</a:t>
            </a:r>
            <a:r>
              <a:rPr sz="1300" spc="40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These</a:t>
            </a:r>
            <a:r>
              <a:rPr sz="1300" spc="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other</a:t>
            </a:r>
            <a:r>
              <a:rPr sz="1300" spc="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lobes</a:t>
            </a:r>
            <a:r>
              <a:rPr sz="1300" spc="4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divert</a:t>
            </a:r>
            <a:r>
              <a:rPr sz="1300" spc="5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away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from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main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beam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are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desired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as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small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as possible.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3605" y="7572373"/>
            <a:ext cx="4975077" cy="38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Pattern lobe</a:t>
            </a:r>
            <a:r>
              <a:rPr sz="1300" spc="15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a portion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the radiation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with a</a:t>
            </a:r>
            <a:r>
              <a:rPr sz="1300" spc="34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local maximum</a:t>
            </a:r>
          </a:p>
          <a:p>
            <a:pPr marL="8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Lobes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are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classified as: major,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minor,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side lobes, back lobes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1403597" y="859536"/>
            <a:ext cx="4027931" cy="2586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03597" y="4024884"/>
            <a:ext cx="5308091" cy="306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9718" y="7321918"/>
            <a:ext cx="2197005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 lobes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beam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widths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58464" y="7708114"/>
            <a:ext cx="1616178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Normalized pattern: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8459" y="8090014"/>
            <a:ext cx="5056149" cy="765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Usually,</a:t>
            </a:r>
            <a:r>
              <a:rPr sz="1300" spc="14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4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14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describes</a:t>
            </a:r>
            <a:r>
              <a:rPr sz="1300" spc="14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3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normalized</a:t>
            </a:r>
            <a:r>
              <a:rPr sz="1300" spc="14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field</a:t>
            </a:r>
            <a:r>
              <a:rPr sz="1300" spc="15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(power)</a:t>
            </a:r>
            <a:r>
              <a:rPr sz="1300" spc="1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values</a:t>
            </a:r>
            <a:r>
              <a:rPr sz="1300" spc="14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with</a:t>
            </a:r>
          </a:p>
          <a:p>
            <a:pPr marL="7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respect to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maximum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value.</a:t>
            </a:r>
          </a:p>
          <a:p>
            <a:pPr marL="41160" marR="0">
              <a:lnSpc>
                <a:spcPts val="1194"/>
              </a:lnSpc>
              <a:spcBef>
                <a:spcPts val="30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Note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:</a:t>
            </a:r>
            <a:r>
              <a:rPr sz="1300" spc="19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6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  <a:r>
              <a:rPr sz="1300" spc="16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17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17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8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amplitude</a:t>
            </a:r>
            <a:r>
              <a:rPr sz="1300" spc="18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field</a:t>
            </a:r>
            <a:r>
              <a:rPr sz="1300" spc="18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19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are</a:t>
            </a:r>
            <a:r>
              <a:rPr sz="1300" spc="18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8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same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when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computed</a:t>
            </a:r>
            <a:r>
              <a:rPr sz="1300" spc="33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when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plotted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dB.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403597" y="1243584"/>
            <a:ext cx="2421636" cy="2354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03597" y="4753356"/>
            <a:ext cx="2749296" cy="2580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8488" y="3636887"/>
            <a:ext cx="1229740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Fig: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3-D pattern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8488" y="4020934"/>
            <a:ext cx="4702993" cy="38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3-dimensional.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3-D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plot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antenna</a:t>
            </a:r>
          </a:p>
          <a:p>
            <a:pPr marL="0" marR="0">
              <a:lnSpc>
                <a:spcPts val="1460"/>
              </a:lnSpc>
              <a:spcBef>
                <a:spcPts val="1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assumes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both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angles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  <a:r>
              <a:rPr sz="13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varying.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69728" y="7561186"/>
            <a:ext cx="4946252" cy="1149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Fig:2-D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pattern</a:t>
            </a:r>
          </a:p>
          <a:p>
            <a:pPr marL="48765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Usually</a:t>
            </a:r>
            <a:r>
              <a:rPr sz="1300" spc="9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1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</a:t>
            </a:r>
            <a:r>
              <a:rPr sz="1300" spc="10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10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10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presented</a:t>
            </a:r>
            <a:r>
              <a:rPr sz="1300" spc="1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as</a:t>
            </a:r>
            <a:r>
              <a:rPr sz="1300" spc="12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1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2-D</a:t>
            </a:r>
            <a:r>
              <a:rPr sz="1300" spc="10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plot,</a:t>
            </a:r>
            <a:r>
              <a:rPr sz="1300" spc="10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with</a:t>
            </a:r>
            <a:r>
              <a:rPr sz="1300" spc="1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only</a:t>
            </a:r>
            <a:r>
              <a:rPr sz="1300" spc="1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one</a:t>
            </a:r>
          </a:p>
          <a:p>
            <a:pPr marL="48765" marR="0">
              <a:lnSpc>
                <a:spcPts val="1460"/>
              </a:lnSpc>
              <a:spcBef>
                <a:spcPts val="3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direction angles,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  <a:r>
              <a:rPr sz="13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varies.</a:t>
            </a:r>
          </a:p>
          <a:p>
            <a:pPr marL="48762" marR="0">
              <a:lnSpc>
                <a:spcPts val="1460"/>
              </a:lnSpc>
              <a:spcBef>
                <a:spcPts val="11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It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  <a:r>
              <a:rPr sz="1300" spc="4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intersection</a:t>
            </a:r>
            <a:r>
              <a:rPr sz="1300" spc="2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3-D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one</a:t>
            </a:r>
            <a:r>
              <a:rPr sz="1300" spc="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with</a:t>
            </a:r>
            <a:r>
              <a:rPr sz="1300" spc="3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3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given</a:t>
            </a:r>
            <a:r>
              <a:rPr sz="1300" spc="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plane</a:t>
            </a:r>
            <a:r>
              <a:rPr sz="1300" spc="3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.Usually</a:t>
            </a:r>
            <a:r>
              <a:rPr sz="1300" spc="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it</a:t>
            </a:r>
            <a:r>
              <a:rPr sz="1300" spc="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4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3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</a:p>
          <a:p>
            <a:pPr marL="48760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48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const</a:t>
            </a:r>
            <a:r>
              <a:rPr sz="1300" spc="4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plane</a:t>
            </a:r>
            <a:r>
              <a:rPr sz="1300" spc="45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spc="44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48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  <a:r>
              <a:rPr sz="1300" spc="4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47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const</a:t>
            </a:r>
            <a:r>
              <a:rPr sz="1300" spc="45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plane</a:t>
            </a:r>
            <a:r>
              <a:rPr sz="1300" spc="46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that</a:t>
            </a:r>
            <a:r>
              <a:rPr sz="1300" spc="47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contains</a:t>
            </a:r>
            <a:r>
              <a:rPr sz="1300" spc="48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47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pattern’s</a:t>
            </a:r>
          </a:p>
          <a:p>
            <a:pPr marL="48754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maximum.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1403597" y="1831847"/>
            <a:ext cx="3803903" cy="1757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03597" y="5126742"/>
            <a:ext cx="4878324" cy="3432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8487" y="900408"/>
            <a:ext cx="2090275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spc="11" dirty="0">
                <a:solidFill>
                  <a:srgbClr val="000000"/>
                </a:solidFill>
                <a:latin typeface="EFKKRI+Times-Bold"/>
                <a:cs typeface="EFKKRI+Times-Bold"/>
              </a:rPr>
              <a:t>RADIATION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spc="11" dirty="0">
                <a:solidFill>
                  <a:srgbClr val="000000"/>
                </a:solidFill>
                <a:latin typeface="EFKKRI+Times-Bold"/>
                <a:cs typeface="EFKKRI+Times-Bold"/>
              </a:rPr>
              <a:t>INTENSITY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18482" y="1280784"/>
            <a:ext cx="4808050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radiation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intensity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total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radiated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per unit solid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angle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18482" y="1482471"/>
            <a:ext cx="3313845" cy="191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denoted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by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U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it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expressed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as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U=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P/4</a:t>
            </a:r>
            <a:r>
              <a:rPr sz="1300" dirty="0">
                <a:solidFill>
                  <a:srgbClr val="000000"/>
                </a:solidFill>
                <a:latin typeface="EPBBLH+Symbol"/>
                <a:cs typeface="EPBBLH+Symbol"/>
              </a:rPr>
              <a:t>π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3595" y="4010266"/>
            <a:ext cx="5109840" cy="38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First</a:t>
            </a:r>
            <a:r>
              <a:rPr sz="1300" spc="25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figure</a:t>
            </a:r>
            <a:r>
              <a:rPr sz="1300" spc="23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shows</a:t>
            </a:r>
            <a:r>
              <a:rPr sz="1300" spc="23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</a:t>
            </a:r>
            <a:r>
              <a:rPr sz="1300" spc="25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intensity</a:t>
            </a:r>
            <a:r>
              <a:rPr sz="1300" spc="24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24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26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source</a:t>
            </a:r>
            <a:r>
              <a:rPr sz="1300" spc="23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23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second</a:t>
            </a:r>
            <a:r>
              <a:rPr sz="1300" spc="26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figure</a:t>
            </a:r>
            <a:r>
              <a:rPr sz="1300" spc="24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relative radiation intensity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3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that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source.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3595" y="4590011"/>
            <a:ext cx="4679417" cy="378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spc="13" dirty="0">
                <a:solidFill>
                  <a:srgbClr val="000000"/>
                </a:solidFill>
                <a:latin typeface="EFKKRI+Times-Bold"/>
                <a:cs typeface="EFKKRI+Times-Bold"/>
              </a:rPr>
              <a:t>POINT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spc="12" dirty="0">
                <a:solidFill>
                  <a:srgbClr val="000000"/>
                </a:solidFill>
                <a:latin typeface="EFKKRI+Times-Bold"/>
                <a:cs typeface="EFKKRI+Times-Bold"/>
              </a:rPr>
              <a:t>SOURCE</a:t>
            </a:r>
          </a:p>
          <a:p>
            <a:pPr marL="11" marR="0">
              <a:lnSpc>
                <a:spcPts val="1194"/>
              </a:lnSpc>
              <a:spcBef>
                <a:spcPts val="29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point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source is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radiator</a:t>
            </a:r>
            <a:r>
              <a:rPr sz="1300" spc="32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that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has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dimensions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 point in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space.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1403597" y="859536"/>
            <a:ext cx="4162043" cy="2776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03597" y="6364224"/>
            <a:ext cx="4162043" cy="1926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3597" y="4591812"/>
            <a:ext cx="1388363" cy="1153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3602" y="3867635"/>
            <a:ext cx="1624375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spc="15" dirty="0">
                <a:solidFill>
                  <a:srgbClr val="000000"/>
                </a:solidFill>
                <a:latin typeface="EFKKRI+Times-Bold"/>
                <a:cs typeface="EFKKRI+Times-Bold"/>
              </a:rPr>
              <a:t>POWER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spc="10" dirty="0">
                <a:solidFill>
                  <a:srgbClr val="000000"/>
                </a:solidFill>
                <a:latin typeface="EFKKRI+Times-Bold"/>
                <a:cs typeface="EFKKRI+Times-Bold"/>
              </a:rPr>
              <a:t>PATTERN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3607" y="4055987"/>
            <a:ext cx="5110317" cy="573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directional</a:t>
            </a:r>
            <a:r>
              <a:rPr sz="1300" spc="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property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</a:t>
            </a:r>
            <a:r>
              <a:rPr sz="1300" spc="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often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described</a:t>
            </a:r>
            <a:r>
              <a:rPr sz="1300" spc="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2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form</a:t>
            </a:r>
            <a:r>
              <a:rPr sz="1300" spc="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</a:t>
            </a:r>
          </a:p>
          <a:p>
            <a:pPr marL="0" marR="0">
              <a:lnSpc>
                <a:spcPts val="1194"/>
              </a:lnSpc>
              <a:spcBef>
                <a:spcPts val="30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power</a:t>
            </a:r>
            <a:r>
              <a:rPr sz="1300" spc="695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pattern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.</a:t>
            </a:r>
            <a:r>
              <a:rPr sz="1300" spc="69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68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  <a:r>
              <a:rPr sz="1300" spc="68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7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6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simply</a:t>
            </a:r>
            <a:r>
              <a:rPr sz="1300" spc="68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69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effective</a:t>
            </a:r>
            <a:r>
              <a:rPr sz="1300" spc="69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area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normalized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unity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maximum.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91966" y="5630278"/>
            <a:ext cx="2739856" cy="18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Fig: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Power pattern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for isotropic source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3605" y="6017893"/>
            <a:ext cx="4006402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Power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pattern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and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relative power</a:t>
            </a:r>
            <a:r>
              <a:rPr sz="1300" spc="14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patterns</a:t>
            </a:r>
            <a:r>
              <a:rPr sz="1300" spc="15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a</a:t>
            </a:r>
            <a:r>
              <a:rPr sz="1300" spc="21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source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03605" y="8519782"/>
            <a:ext cx="5109338" cy="575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Figure</a:t>
            </a:r>
            <a:r>
              <a:rPr sz="1300" spc="28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(a)</a:t>
            </a:r>
            <a:r>
              <a:rPr sz="1300" spc="27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shows</a:t>
            </a:r>
            <a:r>
              <a:rPr sz="1300" spc="28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  <a:r>
              <a:rPr sz="1300" spc="30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30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29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29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source.</a:t>
            </a:r>
            <a:r>
              <a:rPr sz="1300" spc="28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Figure(b)</a:t>
            </a:r>
            <a:r>
              <a:rPr sz="1300" spc="29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shows</a:t>
            </a:r>
            <a:r>
              <a:rPr sz="1300" spc="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relative</a:t>
            </a:r>
          </a:p>
          <a:p>
            <a:pPr marL="0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  <a:r>
              <a:rPr sz="1300" spc="6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9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9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8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same</a:t>
            </a:r>
            <a:r>
              <a:rPr sz="1300" spc="9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source.</a:t>
            </a:r>
            <a:r>
              <a:rPr sz="1300" spc="8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Both</a:t>
            </a:r>
            <a:r>
              <a:rPr sz="1300" spc="9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Patterns</a:t>
            </a:r>
            <a:r>
              <a:rPr sz="1300" spc="9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have</a:t>
            </a:r>
            <a:r>
              <a:rPr sz="1300" spc="8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8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same</a:t>
            </a:r>
            <a:r>
              <a:rPr sz="1300" spc="10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shape.</a:t>
            </a:r>
            <a:r>
              <a:rPr sz="1300" spc="8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relative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  <a:r>
              <a:rPr sz="1300" spc="-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normalized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maximum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unity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618487" y="3934968"/>
            <a:ext cx="2944368" cy="2930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3602" y="1088760"/>
            <a:ext cx="5112519" cy="134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radiated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energy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streams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from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source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radial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lines.</a:t>
            </a:r>
          </a:p>
          <a:p>
            <a:pPr marL="1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Time</a:t>
            </a:r>
            <a:r>
              <a:rPr sz="1300" spc="13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rate</a:t>
            </a:r>
            <a:r>
              <a:rPr sz="1300" spc="13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13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Energy</a:t>
            </a:r>
            <a:r>
              <a:rPr sz="1300" spc="10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flow/unit</a:t>
            </a:r>
            <a:r>
              <a:rPr sz="1300" spc="13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area</a:t>
            </a:r>
            <a:r>
              <a:rPr sz="1300" spc="1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13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called</a:t>
            </a:r>
            <a:r>
              <a:rPr sz="1300" spc="13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as</a:t>
            </a:r>
            <a:r>
              <a:rPr sz="1300" spc="14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Poynting</a:t>
            </a:r>
            <a:r>
              <a:rPr sz="1300" spc="1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vector</a:t>
            </a:r>
            <a:r>
              <a:rPr sz="1300" spc="57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(Power</a:t>
            </a:r>
          </a:p>
          <a:p>
            <a:pPr marL="1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Density)</a:t>
            </a:r>
          </a:p>
          <a:p>
            <a:pPr marL="1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It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is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expressed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as ……….watts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/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square meters.</a:t>
            </a:r>
          </a:p>
          <a:p>
            <a:pPr marL="1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For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Point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source</a:t>
            </a:r>
            <a:r>
              <a:rPr sz="1300" spc="32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Poynting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vector has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only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radial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component</a:t>
            </a:r>
            <a:r>
              <a:rPr sz="1300" spc="3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Sr</a:t>
            </a:r>
          </a:p>
          <a:p>
            <a:pPr marL="1" marR="0">
              <a:lnSpc>
                <a:spcPts val="1460"/>
              </a:lnSpc>
              <a:spcBef>
                <a:spcPts val="9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 component</a:t>
            </a: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33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  <a:r>
              <a:rPr sz="13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directions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are zero.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Magnitude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S</a:t>
            </a:r>
            <a:r>
              <a:rPr sz="1300" spc="2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3602" y="2432928"/>
            <a:ext cx="4354196" cy="38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Source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radiating uniformly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all directions –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Isotropic Source.</a:t>
            </a:r>
          </a:p>
          <a:p>
            <a:pPr marL="0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It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is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independent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31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  <a:r>
              <a:rPr sz="13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3607" y="2818499"/>
            <a:ext cx="5109840" cy="38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Graph</a:t>
            </a:r>
            <a:r>
              <a:rPr sz="1300" spc="34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34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0" dirty="0">
                <a:solidFill>
                  <a:srgbClr val="000000"/>
                </a:solidFill>
                <a:latin typeface="TSKTFQ+Times-Roman"/>
                <a:cs typeface="TSKTFQ+Times-Roman"/>
              </a:rPr>
              <a:t>Sr</a:t>
            </a:r>
            <a:r>
              <a:rPr sz="1300" spc="33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spc="3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35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constant</a:t>
            </a:r>
            <a:r>
              <a:rPr sz="1300" spc="3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radius</a:t>
            </a:r>
            <a:r>
              <a:rPr sz="1300" spc="34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as</a:t>
            </a:r>
            <a:r>
              <a:rPr sz="1300" spc="36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35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function</a:t>
            </a:r>
            <a:r>
              <a:rPr sz="1300" spc="36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34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angle</a:t>
            </a:r>
            <a:r>
              <a:rPr sz="1300" spc="3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34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3607" y="3398243"/>
            <a:ext cx="5040829" cy="570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spc="10" dirty="0">
                <a:solidFill>
                  <a:srgbClr val="000000"/>
                </a:solidFill>
                <a:latin typeface="EFKKRI+Times-Bold"/>
                <a:cs typeface="EFKKRI+Times-Bold"/>
              </a:rPr>
              <a:t>Field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 pattern</a:t>
            </a:r>
          </a:p>
          <a:p>
            <a:pPr marL="214879" marR="0">
              <a:lnSpc>
                <a:spcPts val="1194"/>
              </a:lnSpc>
              <a:spcBef>
                <a:spcPts val="29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 pattern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showing variation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electric field intensity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constant</a:t>
            </a:r>
          </a:p>
          <a:p>
            <a:pPr marL="214879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radius r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as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function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angle(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,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)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 called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“field pattern”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3607" y="7093318"/>
            <a:ext cx="5077721" cy="38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Fig: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Relation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poynting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vector s</a:t>
            </a:r>
            <a:r>
              <a:rPr sz="1300" spc="2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2 electric field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components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-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far</a:t>
            </a:r>
          </a:p>
          <a:p>
            <a:pPr marL="0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field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3605" y="7670914"/>
            <a:ext cx="4192013" cy="1174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886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pattern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field</a:t>
            </a:r>
            <a:r>
              <a:rPr sz="1300" spc="1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patterns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are inter-related:</a:t>
            </a:r>
          </a:p>
          <a:p>
            <a:pPr marL="214886" marR="0">
              <a:lnSpc>
                <a:spcPts val="1460"/>
              </a:lnSpc>
              <a:spcBef>
                <a:spcPts val="133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P(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,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8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)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(1/</a:t>
            </a:r>
            <a:r>
              <a:rPr sz="1300" dirty="0">
                <a:solidFill>
                  <a:srgbClr val="000000"/>
                </a:solidFill>
                <a:latin typeface="EPBBLH+Symbol"/>
                <a:cs typeface="EPBBLH+Symbol"/>
              </a:rPr>
              <a:t>η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)*|E(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,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  <a:r>
              <a:rPr sz="1300" spc="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)|2</a:t>
            </a:r>
            <a:r>
              <a:rPr sz="1300" spc="2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EPBBLH+Symbol"/>
                <a:cs typeface="EPBBLH+Symbol"/>
              </a:rPr>
              <a:t>η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*|H(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,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8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)|2</a:t>
            </a:r>
          </a:p>
          <a:p>
            <a:pPr marL="0" marR="0">
              <a:lnSpc>
                <a:spcPts val="1194"/>
              </a:lnSpc>
              <a:spcBef>
                <a:spcPts val="32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 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electrical field component vector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H =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magnetic field component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vector</a:t>
            </a:r>
          </a:p>
          <a:p>
            <a:pPr marL="0" marR="0">
              <a:lnSpc>
                <a:spcPts val="1194"/>
              </a:lnSpc>
              <a:spcBef>
                <a:spcPts val="413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PBBLH+Symbol"/>
                <a:cs typeface="EPBBLH+Symbol"/>
              </a:rPr>
              <a:t>η</a:t>
            </a:r>
            <a:r>
              <a:rPr sz="1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= 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377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ohm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(free-space impedance)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86833" y="9229344"/>
            <a:ext cx="4992624" cy="53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3603" y="453226"/>
            <a:ext cx="1586648" cy="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Point </a:t>
            </a:r>
            <a:r>
              <a:rPr sz="1150" spc="-12" dirty="0">
                <a:solidFill>
                  <a:srgbClr val="000000"/>
                </a:solidFill>
                <a:latin typeface="TSKTFQ+Times-Roman"/>
                <a:cs typeface="TSKTFQ+Times-Roman"/>
              </a:rPr>
              <a:t>sources</a:t>
            </a:r>
            <a:r>
              <a:rPr sz="115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15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15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Arrays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8483" y="896736"/>
            <a:ext cx="4896070" cy="957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7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  <a:r>
              <a:rPr sz="1300" spc="17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19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18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7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measured</a:t>
            </a:r>
            <a:r>
              <a:rPr sz="1300" spc="19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(calculated)</a:t>
            </a:r>
            <a:r>
              <a:rPr sz="1300" spc="18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20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plotted</a:t>
            </a:r>
            <a:r>
              <a:rPr sz="1300" spc="19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received</a:t>
            </a:r>
          </a:p>
          <a:p>
            <a:pPr marL="4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power: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|P(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, </a:t>
            </a:r>
            <a:r>
              <a:rPr sz="1300" spc="18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)|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at a constant (large) distance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from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antenna</a:t>
            </a:r>
          </a:p>
          <a:p>
            <a:pPr marL="3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9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amplitude</a:t>
            </a:r>
            <a:r>
              <a:rPr sz="1300" spc="20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field</a:t>
            </a:r>
            <a:r>
              <a:rPr sz="1300" spc="19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19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  <a:r>
              <a:rPr sz="1300" spc="17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9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measured</a:t>
            </a:r>
            <a:r>
              <a:rPr sz="1300" spc="19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(calculated)</a:t>
            </a:r>
            <a:r>
              <a:rPr sz="1300" spc="19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20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plotted</a:t>
            </a:r>
          </a:p>
          <a:p>
            <a:pPr marL="3" marR="0">
              <a:lnSpc>
                <a:spcPts val="1460"/>
              </a:lnSpc>
              <a:spcBef>
                <a:spcPts val="4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electric</a:t>
            </a:r>
            <a:r>
              <a:rPr sz="1300" spc="1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(magnetic)</a:t>
            </a:r>
            <a:r>
              <a:rPr sz="1300" spc="1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field</a:t>
            </a:r>
            <a:r>
              <a:rPr sz="1300" spc="1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intensity,</a:t>
            </a:r>
            <a:r>
              <a:rPr sz="1300" spc="13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|E(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,</a:t>
            </a:r>
            <a:r>
              <a:rPr sz="1300" spc="14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8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)|</a:t>
            </a:r>
            <a:r>
              <a:rPr sz="1300" spc="13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or</a:t>
            </a:r>
            <a:r>
              <a:rPr sz="1300" spc="58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|H(</a:t>
            </a:r>
            <a:r>
              <a:rPr sz="1300" spc="13" dirty="0">
                <a:solidFill>
                  <a:srgbClr val="000000"/>
                </a:solidFill>
                <a:latin typeface="SIIGCA+TTE2t00"/>
                <a:cs typeface="SIIGCA+TTE2t00"/>
              </a:rPr>
              <a:t>θ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,</a:t>
            </a:r>
            <a:r>
              <a:rPr sz="1300" spc="14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SIIGCA+TTE2t00"/>
                <a:cs typeface="SIIGCA+TTE2t00"/>
              </a:rPr>
              <a:t>φ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)|</a:t>
            </a:r>
            <a:r>
              <a:rPr sz="1300" spc="1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at</a:t>
            </a:r>
            <a:r>
              <a:rPr sz="1300" spc="12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14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constant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(large)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distance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from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 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8483" y="2052551"/>
            <a:ext cx="1309036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spc="10" dirty="0">
                <a:solidFill>
                  <a:srgbClr val="000000"/>
                </a:solidFill>
                <a:latin typeface="EFKKRI+Times-Bold"/>
                <a:cs typeface="EFKKRI+Times-Bold"/>
              </a:rPr>
              <a:t>Antenna</a:t>
            </a:r>
            <a:r>
              <a:rPr sz="1300" u="sng" spc="11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Arrays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8487" y="2240904"/>
            <a:ext cx="4897217" cy="1343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Antennas</a:t>
            </a:r>
            <a:r>
              <a:rPr sz="1300" spc="1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with</a:t>
            </a:r>
            <a:r>
              <a:rPr sz="1300" spc="12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1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given</a:t>
            </a:r>
            <a:r>
              <a:rPr sz="1300" spc="12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radiation</a:t>
            </a:r>
            <a:r>
              <a:rPr sz="1300" spc="10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1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may</a:t>
            </a:r>
            <a:r>
              <a:rPr sz="1300" spc="10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be</a:t>
            </a:r>
            <a:r>
              <a:rPr sz="1300" spc="11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arranged</a:t>
            </a:r>
            <a:r>
              <a:rPr sz="1300" spc="10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in</a:t>
            </a:r>
            <a:r>
              <a:rPr sz="1300" spc="10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1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line, circle, plane,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etc.)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yield a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different radiation pattern.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</a:t>
            </a:r>
            <a:r>
              <a:rPr sz="1300" spc="48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45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</a:t>
            </a:r>
            <a:r>
              <a:rPr sz="1300" spc="49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48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configuration</a:t>
            </a:r>
            <a:r>
              <a:rPr sz="1300" spc="4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spc="45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multiple</a:t>
            </a:r>
            <a:r>
              <a:rPr sz="1300" spc="48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antennas</a:t>
            </a:r>
            <a:r>
              <a:rPr sz="1300" spc="48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(elements)</a:t>
            </a:r>
          </a:p>
          <a:p>
            <a:pPr marL="0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arranged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achieve a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given radiation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pattern.</a:t>
            </a:r>
          </a:p>
          <a:p>
            <a:pPr marL="0" marR="0">
              <a:lnSpc>
                <a:spcPts val="1194"/>
              </a:lnSpc>
              <a:spcBef>
                <a:spcPts val="36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Simple</a:t>
            </a:r>
            <a:r>
              <a:rPr sz="1300" spc="4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antennas</a:t>
            </a:r>
            <a:r>
              <a:rPr sz="1300" spc="46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can</a:t>
            </a:r>
            <a:r>
              <a:rPr sz="1300" spc="46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TSKTFQ+Times-Roman"/>
                <a:cs typeface="TSKTFQ+Times-Roman"/>
              </a:rPr>
              <a:t>be</a:t>
            </a:r>
            <a:r>
              <a:rPr sz="1300" spc="45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combined</a:t>
            </a:r>
            <a:r>
              <a:rPr sz="1300" spc="45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46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achieve</a:t>
            </a:r>
            <a:r>
              <a:rPr sz="1300" spc="45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desired</a:t>
            </a:r>
            <a:r>
              <a:rPr sz="1300" spc="45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directional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effects.Individual</a:t>
            </a:r>
            <a:r>
              <a:rPr sz="1300" spc="6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antennas</a:t>
            </a:r>
            <a:r>
              <a:rPr sz="1300" spc="6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are</a:t>
            </a:r>
            <a:r>
              <a:rPr sz="1300" spc="5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called</a:t>
            </a:r>
            <a:r>
              <a:rPr sz="1300" spc="7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elements</a:t>
            </a:r>
            <a:r>
              <a:rPr sz="1300" spc="5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and</a:t>
            </a:r>
            <a:r>
              <a:rPr sz="1300" spc="7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6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combination</a:t>
            </a:r>
            <a:r>
              <a:rPr sz="1300" spc="6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is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18487" y="3782291"/>
            <a:ext cx="1304352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spc="10" dirty="0">
                <a:solidFill>
                  <a:srgbClr val="000000"/>
                </a:solidFill>
                <a:latin typeface="EFKKRI+Times-Bold"/>
                <a:cs typeface="EFKKRI+Times-Bold"/>
              </a:rPr>
              <a:t>Types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spc="22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u="sng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Arrays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33369" y="3970643"/>
            <a:ext cx="4682168" cy="959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1.</a:t>
            </a:r>
            <a:r>
              <a:rPr sz="1300" spc="37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Linear array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 elements</a:t>
            </a:r>
            <a:r>
              <a:rPr sz="1300" spc="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arranged along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 straight line.</a:t>
            </a:r>
          </a:p>
          <a:p>
            <a:pPr marL="0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2.</a:t>
            </a:r>
            <a:r>
              <a:rPr sz="1300" spc="37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Circular</a:t>
            </a:r>
            <a:r>
              <a:rPr sz="1300" spc="29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26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</a:t>
            </a:r>
            <a:r>
              <a:rPr sz="1300" spc="29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</a:t>
            </a:r>
            <a:r>
              <a:rPr sz="1300" spc="29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elements</a:t>
            </a:r>
            <a:r>
              <a:rPr sz="1300" spc="29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arranged</a:t>
            </a:r>
            <a:r>
              <a:rPr sz="1300" spc="28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around</a:t>
            </a:r>
            <a:r>
              <a:rPr sz="1300" spc="29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</a:t>
            </a:r>
            <a:r>
              <a:rPr sz="1300" spc="29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circular</a:t>
            </a:r>
          </a:p>
          <a:p>
            <a:pPr marL="214883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ring.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3.</a:t>
            </a:r>
            <a:r>
              <a:rPr sz="1300" spc="37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Planar</a:t>
            </a:r>
            <a:r>
              <a:rPr sz="1300" spc="38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37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</a:t>
            </a:r>
            <a:r>
              <a:rPr sz="1300" spc="39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</a:t>
            </a:r>
            <a:r>
              <a:rPr sz="1300" spc="39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elements</a:t>
            </a:r>
            <a:r>
              <a:rPr sz="1300" spc="39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arranged</a:t>
            </a:r>
            <a:r>
              <a:rPr sz="1300" spc="39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over</a:t>
            </a:r>
            <a:r>
              <a:rPr sz="1300" spc="37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some</a:t>
            </a:r>
            <a:r>
              <a:rPr sz="1300" spc="38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planar</a:t>
            </a:r>
          </a:p>
          <a:p>
            <a:pPr marL="214883" marR="0">
              <a:lnSpc>
                <a:spcPts val="1194"/>
              </a:lnSpc>
              <a:spcBef>
                <a:spcPts val="36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surface (example -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rectangular array).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33369" y="4932286"/>
            <a:ext cx="4679155" cy="38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4.</a:t>
            </a:r>
            <a:r>
              <a:rPr sz="1300" spc="37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Conformal</a:t>
            </a:r>
            <a:r>
              <a:rPr sz="1300" spc="2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</a:t>
            </a:r>
            <a:r>
              <a:rPr sz="1300" spc="20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-</a:t>
            </a:r>
            <a:r>
              <a:rPr sz="1300" spc="2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</a:t>
            </a:r>
            <a:r>
              <a:rPr sz="1300" spc="20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elements</a:t>
            </a:r>
            <a:r>
              <a:rPr sz="1300" spc="2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arranged</a:t>
            </a:r>
            <a:r>
              <a:rPr sz="1300" spc="218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2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conform</a:t>
            </a:r>
            <a:r>
              <a:rPr sz="1300" spc="20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two</a:t>
            </a:r>
          </a:p>
          <a:p>
            <a:pPr marL="214883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some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non-planar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surface (such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as</a:t>
            </a:r>
            <a:r>
              <a:rPr sz="1300" spc="2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aircraft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skin).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18483" y="5512030"/>
            <a:ext cx="2116372" cy="18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300" u="sng" spc="10" dirty="0">
                <a:solidFill>
                  <a:srgbClr val="000000"/>
                </a:solidFill>
                <a:latin typeface="EFKKRI+Times-Bold"/>
                <a:cs typeface="EFKKRI+Times-Bold"/>
              </a:rPr>
              <a:t>Design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 Principles </a:t>
            </a:r>
            <a:r>
              <a:rPr sz="1300" u="sng" spc="22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u="sng" spc="-24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u="sng" dirty="0">
                <a:solidFill>
                  <a:srgbClr val="000000"/>
                </a:solidFill>
                <a:latin typeface="EFKKRI+Times-Bold"/>
                <a:cs typeface="EFKKRI+Times-Bold"/>
              </a:rPr>
              <a:t>Arrays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18483" y="5700382"/>
            <a:ext cx="4505761" cy="153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There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are several array design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variables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which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can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be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changed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achieve the overall array</a:t>
            </a:r>
            <a:r>
              <a:rPr sz="1300" spc="-2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pattern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design.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Array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Design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Variables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1.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General array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shape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(linear, circular,planar)</a:t>
            </a:r>
          </a:p>
          <a:p>
            <a:pPr marL="0" marR="0">
              <a:lnSpc>
                <a:spcPts val="1194"/>
              </a:lnSpc>
              <a:spcBef>
                <a:spcPts val="379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2.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Element spacing.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3.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Element excitation amplitude.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4.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Element excitation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phase.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5.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Patterns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array elements.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18482" y="7432165"/>
            <a:ext cx="4475900" cy="134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EFKKRI+Times-Bold"/>
                <a:cs typeface="EFKKRI+Times-Bold"/>
              </a:rPr>
              <a:t>Types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spc="22" dirty="0">
                <a:solidFill>
                  <a:srgbClr val="000000"/>
                </a:solidFill>
                <a:latin typeface="EFKKRI+Times-Bold"/>
                <a:cs typeface="EFKKRI+Times-Bold"/>
              </a:rPr>
              <a:t>of</a:t>
            </a:r>
            <a:r>
              <a:rPr sz="1300" spc="-12" dirty="0">
                <a:solidFill>
                  <a:srgbClr val="000000"/>
                </a:solidFill>
                <a:latin typeface="EFKKRI+Times-Bold"/>
                <a:cs typeface="EFKKRI+Times-Bold"/>
              </a:rPr>
              <a:t> </a:t>
            </a:r>
            <a:r>
              <a:rPr sz="1300" dirty="0">
                <a:solidFill>
                  <a:srgbClr val="000000"/>
                </a:solidFill>
                <a:latin typeface="EFKKRI+Times-Bold"/>
                <a:cs typeface="EFKKRI+Times-Bold"/>
              </a:rPr>
              <a:t>Arrays</a:t>
            </a:r>
          </a:p>
          <a:p>
            <a:pPr marL="0" marR="0">
              <a:lnSpc>
                <a:spcPts val="1194"/>
              </a:lnSpc>
              <a:spcBef>
                <a:spcPts val="30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Broadside: maximum radiation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at right angles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main</a:t>
            </a:r>
            <a:r>
              <a:rPr sz="1300" spc="19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axis</a:t>
            </a:r>
            <a:r>
              <a:rPr sz="1300" spc="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</a:p>
          <a:p>
            <a:pPr marL="214884" marR="0">
              <a:lnSpc>
                <a:spcPts val="1194"/>
              </a:lnSpc>
              <a:spcBef>
                <a:spcPts val="32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antenna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End-fire: maximum radiation</a:t>
            </a:r>
            <a:r>
              <a:rPr sz="1300" spc="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along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the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main</a:t>
            </a:r>
            <a:r>
              <a:rPr sz="1300" spc="15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axis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of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antenna</a:t>
            </a:r>
          </a:p>
          <a:p>
            <a:pPr marL="0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Phased: all</a:t>
            </a:r>
            <a:r>
              <a:rPr sz="1300" spc="16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elements</a:t>
            </a:r>
            <a:r>
              <a:rPr sz="1300" spc="-1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connected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to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source</a:t>
            </a:r>
          </a:p>
          <a:p>
            <a:pPr marL="0" marR="0">
              <a:lnSpc>
                <a:spcPts val="1194"/>
              </a:lnSpc>
              <a:spcBef>
                <a:spcPts val="36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•</a:t>
            </a:r>
            <a:r>
              <a:rPr sz="1300" spc="912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Parasitic: some elements not connected to</a:t>
            </a:r>
            <a:r>
              <a:rPr sz="1300" spc="2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source</a:t>
            </a:r>
          </a:p>
          <a:p>
            <a:pPr marL="429768" marR="0">
              <a:lnSpc>
                <a:spcPts val="1194"/>
              </a:lnSpc>
              <a:spcBef>
                <a:spcPts val="3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–</a:t>
            </a:r>
            <a:r>
              <a:rPr sz="1300" spc="717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They</a:t>
            </a:r>
            <a:r>
              <a:rPr sz="1300" spc="-13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re-radiate</a:t>
            </a:r>
            <a:r>
              <a:rPr sz="1300" spc="-11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TSKTFQ+Times-Roman"/>
                <a:cs typeface="TSKTFQ+Times-Roman"/>
              </a:rPr>
              <a:t>power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TSKTFQ+Times-Roman"/>
                <a:cs typeface="TSKTFQ+Times-Roman"/>
              </a:rPr>
              <a:t>from</a:t>
            </a:r>
            <a:r>
              <a:rPr sz="1300" spc="-14" dirty="0">
                <a:solidFill>
                  <a:srgbClr val="000000"/>
                </a:solidFill>
                <a:latin typeface="TSKTFQ+Times-Roman"/>
                <a:cs typeface="TSKTFQ+Times-Roman"/>
              </a:rPr>
              <a:t> </a:t>
            </a:r>
            <a:r>
              <a:rPr sz="1300" spc="13" dirty="0">
                <a:solidFill>
                  <a:srgbClr val="000000"/>
                </a:solidFill>
                <a:latin typeface="TSKTFQ+Times-Roman"/>
                <a:cs typeface="TSKTFQ+Times-Roman"/>
              </a:rPr>
              <a:t>other</a:t>
            </a:r>
            <a:r>
              <a:rPr sz="1300" dirty="0">
                <a:solidFill>
                  <a:srgbClr val="000000"/>
                </a:solidFill>
                <a:latin typeface="TSKTFQ+Times-Roman"/>
                <a:cs typeface="TSKTFQ+Times-Roman"/>
              </a:rPr>
              <a:t> elements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30026</Words>
  <Application>Microsoft Office PowerPoint</Application>
  <PresentationFormat>Custom</PresentationFormat>
  <Paragraphs>4207</Paragraphs>
  <Slides>140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209" baseType="lpstr">
      <vt:lpstr>Arial</vt:lpstr>
      <vt:lpstr>Arial Narrow</vt:lpstr>
      <vt:lpstr>RFBGDF+Arial Narrow</vt:lpstr>
      <vt:lpstr>Times New Roman</vt:lpstr>
      <vt:lpstr>DMCVQC+Symbol</vt:lpstr>
      <vt:lpstr>Calibri</vt:lpstr>
      <vt:lpstr>RAULNH+TimesNewRoman</vt:lpstr>
      <vt:lpstr>TVJSNJ+Times-Bold</vt:lpstr>
      <vt:lpstr>FJGWEG+Times-Roman</vt:lpstr>
      <vt:lpstr>GIJANM+Times-Italic</vt:lpstr>
      <vt:lpstr>BCOIQQ+TTE2t00</vt:lpstr>
      <vt:lpstr>OTAJKE+Symbol</vt:lpstr>
      <vt:lpstr>BJDSDB+TT108t00</vt:lpstr>
      <vt:lpstr>EFSJED+Helvetica</vt:lpstr>
      <vt:lpstr>PIUEAH+TTE4t00</vt:lpstr>
      <vt:lpstr>TEKESP+TTE2t00</vt:lpstr>
      <vt:lpstr>CCDIOK+TTE3t00</vt:lpstr>
      <vt:lpstr>PBOTJU+Times-BoldItalic</vt:lpstr>
      <vt:lpstr>VGHVPA+Times-Roman</vt:lpstr>
      <vt:lpstr>VFSISR+TTE2t00</vt:lpstr>
      <vt:lpstr>LGNTMC+Times-Bold</vt:lpstr>
      <vt:lpstr>VNRAJO+TT161t00</vt:lpstr>
      <vt:lpstr>GNSBJH+TTE4t00</vt:lpstr>
      <vt:lpstr>PLKUQG+TT10Ft00</vt:lpstr>
      <vt:lpstr>KOOOQC+TT160t00</vt:lpstr>
      <vt:lpstr>FOMDCE+Symbol</vt:lpstr>
      <vt:lpstr>PIERWJ+SymbolMT</vt:lpstr>
      <vt:lpstr>VUCJJF+MT-Extra</vt:lpstr>
      <vt:lpstr>URFHJF+TimesNewRomanPSMT</vt:lpstr>
      <vt:lpstr>QCIKQC+TimesNewRomanPS-BoldMT</vt:lpstr>
      <vt:lpstr>PKCCMH+Times-Bold</vt:lpstr>
      <vt:lpstr>SVPGGH+Times-Roman</vt:lpstr>
      <vt:lpstr>DNDANF+Symbol</vt:lpstr>
      <vt:lpstr>ENEOVC+Times-Italic</vt:lpstr>
      <vt:lpstr>LCUNVN+TTE2t00</vt:lpstr>
      <vt:lpstr>QHVPRQ+Courier</vt:lpstr>
      <vt:lpstr>DIUMTJ+TT108t00</vt:lpstr>
      <vt:lpstr>JRLCDE+Times-Roman</vt:lpstr>
      <vt:lpstr>AONFNT+Times-Bold</vt:lpstr>
      <vt:lpstr>NDNOAT+TT10Ft00</vt:lpstr>
      <vt:lpstr>FSHTGO+Symbol</vt:lpstr>
      <vt:lpstr>GQIGJG+Times-Italic</vt:lpstr>
      <vt:lpstr>TPQKSF+TTE2t00</vt:lpstr>
      <vt:lpstr>QJPPVU+TT15Ct00</vt:lpstr>
      <vt:lpstr>QWKUBB+TTE4t00</vt:lpstr>
      <vt:lpstr>ORKSVR+TT10Ft00</vt:lpstr>
      <vt:lpstr>KWOHMF+Times-Bold</vt:lpstr>
      <vt:lpstr>PHUQSB+Times-Roman</vt:lpstr>
      <vt:lpstr>TUCHPM+Times-Italic</vt:lpstr>
      <vt:lpstr>TCSJLQ+Symbol</vt:lpstr>
      <vt:lpstr>STVNGU+TT108t00</vt:lpstr>
      <vt:lpstr>CJIJCM+TT10Ft00</vt:lpstr>
      <vt:lpstr>EFKKRI+Times-Bold</vt:lpstr>
      <vt:lpstr>TSKTFQ+Times-Roman</vt:lpstr>
      <vt:lpstr>SIIGCA+TTE2t00</vt:lpstr>
      <vt:lpstr>EPBBLH+Symbol</vt:lpstr>
      <vt:lpstr>WMNULE+Helvetica</vt:lpstr>
      <vt:lpstr>MGBSSP+TTE4t00</vt:lpstr>
      <vt:lpstr>JMGATH+TT161t00</vt:lpstr>
      <vt:lpstr>QCWUDW+Times-Bold</vt:lpstr>
      <vt:lpstr>UPTQGU+Times-Roman</vt:lpstr>
      <vt:lpstr>ULUQFC+Times-Italic</vt:lpstr>
      <vt:lpstr>VJUTVL+Helvetica-Bold</vt:lpstr>
      <vt:lpstr>FCDHAK+Helvetica-BoldOblique</vt:lpstr>
      <vt:lpstr>TVEKOR+TTE2t00</vt:lpstr>
      <vt:lpstr>QQAGCK+TT61t00</vt:lpstr>
      <vt:lpstr>VOHLLU+Times-Bold</vt:lpstr>
      <vt:lpstr>ODCNBC+Times-Roman</vt:lpstr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STUDENT</cp:lastModifiedBy>
  <cp:revision>11</cp:revision>
  <dcterms:modified xsi:type="dcterms:W3CDTF">2024-09-23T12:28:37Z</dcterms:modified>
</cp:coreProperties>
</file>